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8"/>
  </p:notesMasterIdLst>
  <p:handoutMasterIdLst>
    <p:handoutMasterId r:id="rId49"/>
  </p:handoutMasterIdLst>
  <p:sldIdLst>
    <p:sldId id="878" r:id="rId2"/>
    <p:sldId id="879" r:id="rId3"/>
    <p:sldId id="931" r:id="rId4"/>
    <p:sldId id="932" r:id="rId5"/>
    <p:sldId id="933" r:id="rId6"/>
    <p:sldId id="934" r:id="rId7"/>
    <p:sldId id="992" r:id="rId8"/>
    <p:sldId id="1300" r:id="rId9"/>
    <p:sldId id="1323" r:id="rId10"/>
    <p:sldId id="1301" r:id="rId11"/>
    <p:sldId id="1322" r:id="rId12"/>
    <p:sldId id="882" r:id="rId13"/>
    <p:sldId id="868" r:id="rId14"/>
    <p:sldId id="892" r:id="rId15"/>
    <p:sldId id="1363" r:id="rId16"/>
    <p:sldId id="885" r:id="rId17"/>
    <p:sldId id="994" r:id="rId18"/>
    <p:sldId id="815" r:id="rId19"/>
    <p:sldId id="1319" r:id="rId20"/>
    <p:sldId id="964" r:id="rId21"/>
    <p:sldId id="995" r:id="rId22"/>
    <p:sldId id="989" r:id="rId23"/>
    <p:sldId id="966" r:id="rId24"/>
    <p:sldId id="988" r:id="rId25"/>
    <p:sldId id="890" r:id="rId26"/>
    <p:sldId id="963" r:id="rId27"/>
    <p:sldId id="936" r:id="rId28"/>
    <p:sldId id="1302" r:id="rId29"/>
    <p:sldId id="937" r:id="rId30"/>
    <p:sldId id="922" r:id="rId31"/>
    <p:sldId id="959" r:id="rId32"/>
    <p:sldId id="1317" r:id="rId33"/>
    <p:sldId id="1364" r:id="rId34"/>
    <p:sldId id="1318" r:id="rId35"/>
    <p:sldId id="928" r:id="rId36"/>
    <p:sldId id="924" r:id="rId37"/>
    <p:sldId id="883" r:id="rId38"/>
    <p:sldId id="960" r:id="rId39"/>
    <p:sldId id="961" r:id="rId40"/>
    <p:sldId id="1315" r:id="rId41"/>
    <p:sldId id="1310" r:id="rId42"/>
    <p:sldId id="1311" r:id="rId43"/>
    <p:sldId id="990" r:id="rId44"/>
    <p:sldId id="991" r:id="rId45"/>
    <p:sldId id="958" r:id="rId46"/>
    <p:sldId id="755" r:id="rId47"/>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333FF"/>
    <a:srgbClr val="FF6600"/>
    <a:srgbClr val="008000"/>
    <a:srgbClr val="006600"/>
    <a:srgbClr val="BFBFBF"/>
    <a:srgbClr val="FFFFFF"/>
    <a:srgbClr val="000000"/>
    <a:srgbClr val="FF9900"/>
    <a:srgbClr val="CC66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13" autoAdjust="0"/>
    <p:restoredTop sz="94660" autoAdjust="0"/>
  </p:normalViewPr>
  <p:slideViewPr>
    <p:cSldViewPr snapToGrid="0">
      <p:cViewPr varScale="1">
        <p:scale>
          <a:sx n="104" d="100"/>
          <a:sy n="104" d="100"/>
        </p:scale>
        <p:origin x="2196" y="102"/>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4386"/>
    </p:cViewPr>
  </p:sorterViewPr>
  <p:notesViewPr>
    <p:cSldViewPr snapToGrid="0">
      <p:cViewPr>
        <p:scale>
          <a:sx n="200" d="100"/>
          <a:sy n="200" d="100"/>
        </p:scale>
        <p:origin x="1386" y="144"/>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F:\01Daten%20allgemein\03Energie\01ISE%20e.V\05Meta-Studie%20Klimasch.-Energiew.%202.0\05Monitoring\2025\Daten\08Entwicklung%20der%20CO2-Konzentration\THG%20in%20D%20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FF"/>
              </a:solidFill>
              <a:ln w="19050">
                <a:solidFill>
                  <a:schemeClr val="lt1"/>
                </a:solidFill>
              </a:ln>
              <a:effectLst/>
            </c:spPr>
            <c:extLst>
              <c:ext xmlns:c16="http://schemas.microsoft.com/office/drawing/2014/chart" uri="{C3380CC4-5D6E-409C-BE32-E72D297353CC}">
                <c16:uniqueId val="{00000001-E9B7-4764-8638-3A3C44825CB9}"/>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E9B7-4764-8638-3A3C44825CB9}"/>
              </c:ext>
            </c:extLst>
          </c:dPt>
          <c:dPt>
            <c:idx val="2"/>
            <c:bubble3D val="0"/>
            <c:spPr>
              <a:solidFill>
                <a:srgbClr val="3333FF"/>
              </a:solidFill>
              <a:ln w="19050">
                <a:solidFill>
                  <a:schemeClr val="lt1"/>
                </a:solidFill>
              </a:ln>
              <a:effectLst/>
            </c:spPr>
            <c:extLst>
              <c:ext xmlns:c16="http://schemas.microsoft.com/office/drawing/2014/chart" uri="{C3380CC4-5D6E-409C-BE32-E72D297353CC}">
                <c16:uniqueId val="{00000005-E9B7-4764-8638-3A3C44825CB9}"/>
              </c:ext>
            </c:extLst>
          </c:dPt>
          <c:dPt>
            <c:idx val="3"/>
            <c:bubble3D val="0"/>
            <c:spPr>
              <a:solidFill>
                <a:srgbClr val="92D050"/>
              </a:solidFill>
              <a:ln w="19050">
                <a:solidFill>
                  <a:schemeClr val="lt1"/>
                </a:solidFill>
              </a:ln>
              <a:effectLst/>
            </c:spPr>
            <c:extLst>
              <c:ext xmlns:c16="http://schemas.microsoft.com/office/drawing/2014/chart" uri="{C3380CC4-5D6E-409C-BE32-E72D297353CC}">
                <c16:uniqueId val="{00000007-E9B7-4764-8638-3A3C44825CB9}"/>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E9B7-4764-8638-3A3C44825CB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9B7-4764-8638-3A3C44825CB9}"/>
              </c:ext>
            </c:extLst>
          </c:dPt>
          <c:dLbls>
            <c:dLbl>
              <c:idx val="5"/>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B-E9B7-4764-8638-3A3C44825CB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Tabelle1!$G$3:$G$8</c:f>
              <c:numCache>
                <c:formatCode>0</c:formatCode>
                <c:ptCount val="6"/>
                <c:pt idx="0">
                  <c:v>28.4375</c:v>
                </c:pt>
                <c:pt idx="1">
                  <c:v>22.1875</c:v>
                </c:pt>
                <c:pt idx="2">
                  <c:v>16.25</c:v>
                </c:pt>
                <c:pt idx="3">
                  <c:v>22.65625</c:v>
                </c:pt>
                <c:pt idx="4">
                  <c:v>9.53125</c:v>
                </c:pt>
                <c:pt idx="5">
                  <c:v>0.9375</c:v>
                </c:pt>
              </c:numCache>
            </c:numRef>
          </c:val>
          <c:extLst>
            <c:ext xmlns:c16="http://schemas.microsoft.com/office/drawing/2014/chart" uri="{C3380CC4-5D6E-409C-BE32-E72D297353CC}">
              <c16:uniqueId val="{0000000C-E9B7-4764-8638-3A3C44825CB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dirty="0"/>
              <a:t>Kohlenstoff-Isotope</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noProof="0" dirty="0"/>
              <a:t>C12: (normaler) Kohlenstoff mit 6 Protonen und 6 Neutronen (stabil)</a:t>
            </a:r>
          </a:p>
          <a:p>
            <a:pPr lvl="0"/>
            <a:r>
              <a:rPr lang="de-DE" noProof="0" dirty="0"/>
              <a:t>C14: Kohlenstoff mit 6 Protonen und 8 Neutronen (zerfällt, Halbwertszeit: 5.730 Jahre)</a:t>
            </a:r>
            <a:br>
              <a:rPr lang="de-DE" noProof="0" dirty="0"/>
            </a:br>
            <a:r>
              <a:rPr lang="de-DE" noProof="0" dirty="0"/>
              <a:t>         Wird genutzt um das Alter eines organischen Materials zu bestimmen</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baseline="-250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0tKdDWpuZjY?si=Frd5irVTbrIZ2hM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youtu.be/cUMJ77qtrLU?si=peycHK2gd5a4YTAK"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0tKdDWpuZjY?si=Frd5irVTbrIZ2hM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youtu.be/cUMJ77qtrLU?si=peycHK2gd5a4YTAK"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globalwarmingequation.inf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globalwarmingequation.inf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0tKdDWpuZjY?si=Frd5irVTbrIZ2hM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youtu.be/cUMJ77qtrLU?si=peycHK2gd5a4YTA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Isotope: </a:t>
            </a:r>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https://youtu.be/0tKdDWpuZjY?si=Frd5irVTbrIZ2hMf</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e-DE" dirty="0"/>
          </a:p>
          <a:p>
            <a:r>
              <a:rPr lang="de-DE" dirty="0" err="1"/>
              <a:t>Radiocarbon-Methdik</a:t>
            </a:r>
            <a:endParaRPr lang="de-DE" dirty="0"/>
          </a:p>
          <a:p>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https://youtu.be/cUMJ77qtrLU?si=peycHK2gd5a4YTAK</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e-DE" baseline="30000" dirty="0"/>
              <a:t>14</a:t>
            </a:r>
            <a:r>
              <a:rPr lang="de-DE" dirty="0"/>
              <a:t>C-Halbwertszeit: 5.730 Jahre</a:t>
            </a:r>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10</a:t>
            </a:fld>
            <a:endParaRPr lang="de-DE" altLang="de-DE"/>
          </a:p>
        </p:txBody>
      </p:sp>
    </p:spTree>
    <p:extLst>
      <p:ext uri="{BB962C8B-B14F-4D97-AF65-F5344CB8AC3E}">
        <p14:creationId xmlns:p14="http://schemas.microsoft.com/office/powerpoint/2010/main" val="1156035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Isotope: </a:t>
            </a:r>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https://youtu.be/0tKdDWpuZjY?si=Frd5irVTbrIZ2hMf</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e-DE" dirty="0"/>
          </a:p>
          <a:p>
            <a:r>
              <a:rPr lang="de-DE" dirty="0" err="1"/>
              <a:t>Radiocarbon-Methdik</a:t>
            </a:r>
            <a:endParaRPr lang="de-DE" dirty="0"/>
          </a:p>
          <a:p>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https://youtu.be/cUMJ77qtrLU?si=peycHK2gd5a4YTAK</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e-DE" baseline="30000" dirty="0"/>
              <a:t>14</a:t>
            </a:r>
            <a:r>
              <a:rPr lang="de-DE" dirty="0"/>
              <a:t>C-Halbwertszeit: 5.730 Jahre</a:t>
            </a:r>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11</a:t>
            </a:fld>
            <a:endParaRPr lang="de-DE" altLang="de-DE"/>
          </a:p>
        </p:txBody>
      </p:sp>
    </p:spTree>
    <p:extLst>
      <p:ext uri="{BB962C8B-B14F-4D97-AF65-F5344CB8AC3E}">
        <p14:creationId xmlns:p14="http://schemas.microsoft.com/office/powerpoint/2010/main" val="416746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12</a:t>
            </a:fld>
            <a:endParaRPr lang="de-DE" altLang="de-DE"/>
          </a:p>
        </p:txBody>
      </p:sp>
    </p:spTree>
    <p:extLst>
      <p:ext uri="{BB962C8B-B14F-4D97-AF65-F5344CB8AC3E}">
        <p14:creationId xmlns:p14="http://schemas.microsoft.com/office/powerpoint/2010/main" val="347349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a:extLst>
              <a:ext uri="{FF2B5EF4-FFF2-40B4-BE49-F238E27FC236}">
                <a16:creationId xmlns:a16="http://schemas.microsoft.com/office/drawing/2014/main" id="{1A9FD791-5980-4650-B44E-CEF95185DEEA}"/>
              </a:ext>
            </a:extLst>
          </p:cNvPr>
          <p:cNvSpPr>
            <a:spLocks noGrp="1" noRot="1" noChangeAspect="1" noChangeArrowheads="1" noTextEdit="1"/>
          </p:cNvSpPr>
          <p:nvPr>
            <p:ph type="sldImg"/>
          </p:nvPr>
        </p:nvSpPr>
        <p:spPr>
          <a:ln/>
        </p:spPr>
      </p:sp>
      <p:sp>
        <p:nvSpPr>
          <p:cNvPr id="14339" name="Notizenplatzhalter 2">
            <a:extLst>
              <a:ext uri="{FF2B5EF4-FFF2-40B4-BE49-F238E27FC236}">
                <a16:creationId xmlns:a16="http://schemas.microsoft.com/office/drawing/2014/main" id="{E1587DFB-826E-4234-BC7F-0E1293361D1D}"/>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4340" name="Foliennummernplatzhalter 3">
            <a:extLst>
              <a:ext uri="{FF2B5EF4-FFF2-40B4-BE49-F238E27FC236}">
                <a16:creationId xmlns:a16="http://schemas.microsoft.com/office/drawing/2014/main" id="{DE1C99EB-FE2F-47BE-8F68-5E4ADF0232C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00B35B-6A3D-4310-B87E-7307C9C42C06}" type="slidenum">
              <a:rPr lang="de-DE" altLang="de-DE" smtClean="0"/>
              <a:pPr>
                <a:spcBef>
                  <a:spcPct val="0"/>
                </a:spcBef>
              </a:pPr>
              <a:t>13</a:t>
            </a:fld>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9038" indent="-278563">
              <a:spcBef>
                <a:spcPct val="30000"/>
              </a:spcBef>
              <a:buChar char="•"/>
              <a:defRPr sz="1200">
                <a:solidFill>
                  <a:schemeClr val="tx1"/>
                </a:solidFill>
                <a:latin typeface="Arial" panose="020B0604020202020204" pitchFamily="34" charset="0"/>
              </a:defRPr>
            </a:lvl2pPr>
            <a:lvl3pPr marL="1122210" indent="-222850">
              <a:spcBef>
                <a:spcPct val="30000"/>
              </a:spcBef>
              <a:buChar char="-"/>
              <a:defRPr sz="1200">
                <a:solidFill>
                  <a:schemeClr val="tx1"/>
                </a:solidFill>
                <a:latin typeface="Arial" panose="020B0604020202020204" pitchFamily="34" charset="0"/>
              </a:defRPr>
            </a:lvl3pPr>
            <a:lvl4pPr marL="1569501" indent="-222850">
              <a:spcBef>
                <a:spcPct val="30000"/>
              </a:spcBef>
              <a:defRPr sz="1200">
                <a:solidFill>
                  <a:schemeClr val="tx1"/>
                </a:solidFill>
                <a:latin typeface="Arial" panose="020B0604020202020204" pitchFamily="34" charset="0"/>
              </a:defRPr>
            </a:lvl4pPr>
            <a:lvl5pPr marL="2021569" indent="-222850">
              <a:spcBef>
                <a:spcPct val="30000"/>
              </a:spcBef>
              <a:defRPr sz="1200">
                <a:solidFill>
                  <a:schemeClr val="tx1"/>
                </a:solidFill>
                <a:latin typeface="Arial" panose="020B0604020202020204" pitchFamily="34" charset="0"/>
              </a:defRPr>
            </a:lvl5pPr>
            <a:lvl6pPr marL="2480003" indent="-222850" eaLnBrk="0" fontAlgn="base" hangingPunct="0">
              <a:spcBef>
                <a:spcPct val="30000"/>
              </a:spcBef>
              <a:spcAft>
                <a:spcPct val="0"/>
              </a:spcAft>
              <a:defRPr sz="1200">
                <a:solidFill>
                  <a:schemeClr val="tx1"/>
                </a:solidFill>
                <a:latin typeface="Arial" panose="020B0604020202020204" pitchFamily="34" charset="0"/>
              </a:defRPr>
            </a:lvl6pPr>
            <a:lvl7pPr marL="2938437" indent="-222850" eaLnBrk="0" fontAlgn="base" hangingPunct="0">
              <a:spcBef>
                <a:spcPct val="30000"/>
              </a:spcBef>
              <a:spcAft>
                <a:spcPct val="0"/>
              </a:spcAft>
              <a:defRPr sz="1200">
                <a:solidFill>
                  <a:schemeClr val="tx1"/>
                </a:solidFill>
                <a:latin typeface="Arial" panose="020B0604020202020204" pitchFamily="34" charset="0"/>
              </a:defRPr>
            </a:lvl7pPr>
            <a:lvl8pPr marL="3396872" indent="-222850" eaLnBrk="0" fontAlgn="base" hangingPunct="0">
              <a:spcBef>
                <a:spcPct val="30000"/>
              </a:spcBef>
              <a:spcAft>
                <a:spcPct val="0"/>
              </a:spcAft>
              <a:defRPr sz="1200">
                <a:solidFill>
                  <a:schemeClr val="tx1"/>
                </a:solidFill>
                <a:latin typeface="Arial" panose="020B0604020202020204" pitchFamily="34" charset="0"/>
              </a:defRPr>
            </a:lvl8pPr>
            <a:lvl9pPr marL="3855306" indent="-2228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14</a:t>
            </a:fld>
            <a:endParaRPr lang="de-DE" altLang="de-DE"/>
          </a:p>
        </p:txBody>
      </p:sp>
    </p:spTree>
    <p:extLst>
      <p:ext uri="{BB962C8B-B14F-4D97-AF65-F5344CB8AC3E}">
        <p14:creationId xmlns:p14="http://schemas.microsoft.com/office/powerpoint/2010/main" val="4197199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r>
              <a:rPr lang="de-DE" b="1" dirty="0"/>
              <a:t>Rechner Erderwärmung durch CO₂</a:t>
            </a:r>
          </a:p>
          <a:p>
            <a:endParaRPr lang="de-DE" dirty="0"/>
          </a:p>
          <a:p>
            <a:r>
              <a:rPr lang="de-DE" dirty="0"/>
              <a:t>Die Formel zur Berechnung lautet: ΔT= 1,66 * </a:t>
            </a:r>
            <a:r>
              <a:rPr lang="de-DE" dirty="0" err="1"/>
              <a:t>ln</a:t>
            </a:r>
            <a:r>
              <a:rPr lang="de-DE" dirty="0"/>
              <a:t>(C/C</a:t>
            </a:r>
            <a:r>
              <a:rPr lang="de-DE" baseline="-25000" dirty="0"/>
              <a:t>0</a:t>
            </a:r>
            <a:r>
              <a:rPr lang="de-DE" dirty="0"/>
              <a:t>)</a:t>
            </a:r>
            <a:br>
              <a:rPr lang="de-DE" dirty="0"/>
            </a:br>
            <a:r>
              <a:rPr lang="de-DE" dirty="0"/>
              <a:t>ΔT ist der Temperaturunterschied in Grad Celsius, </a:t>
            </a:r>
            <a:r>
              <a:rPr lang="de-DE" dirty="0" err="1"/>
              <a:t>ln</a:t>
            </a:r>
            <a:r>
              <a:rPr lang="de-DE" dirty="0"/>
              <a:t> ist der natürliche Logarithmus, C ist der Kohlendioxidanteil zum Zeitpunkt der Messung, C</a:t>
            </a:r>
            <a:r>
              <a:rPr lang="de-DE" baseline="-25000" dirty="0"/>
              <a:t>0</a:t>
            </a:r>
            <a:r>
              <a:rPr lang="de-DE" dirty="0"/>
              <a:t> ist der ursprüngliche Kohlendioxidanteil. Diese Formel wurde von Robert Ellis auf </a:t>
            </a:r>
            <a:r>
              <a:rPr lang="de-DE" dirty="0">
                <a:hlinkClick r:id="rId3"/>
              </a:rPr>
              <a:t>globalwarmingequation.info</a:t>
            </a:r>
            <a:r>
              <a:rPr lang="de-DE" dirty="0"/>
              <a:t> veröffentlicht.</a:t>
            </a:r>
          </a:p>
          <a:p>
            <a:endParaRPr lang="de-DE" altLang="de-DE" b="1" dirty="0">
              <a:latin typeface="Arial" panose="020B0604020202020204" pitchFamily="34" charset="0"/>
            </a:endParaRPr>
          </a:p>
          <a:p>
            <a:r>
              <a:rPr lang="de-DE" b="1" dirty="0"/>
              <a:t>Temperatur-Kalibrierung (IPCC 2013)</a:t>
            </a:r>
            <a:br>
              <a:rPr lang="de-DE" b="1" dirty="0"/>
            </a:br>
            <a:r>
              <a:rPr lang="de-DE" dirty="0"/>
              <a:t>https://cdatac.de/index.php/global-warming/ipcc-2013/</a:t>
            </a:r>
          </a:p>
          <a:p>
            <a:endParaRPr lang="de-DE" altLang="de-DE" b="1" dirty="0">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15</a:t>
            </a:fld>
            <a:endParaRPr lang="de-DE" altLang="de-DE"/>
          </a:p>
        </p:txBody>
      </p:sp>
    </p:spTree>
    <p:extLst>
      <p:ext uri="{BB962C8B-B14F-4D97-AF65-F5344CB8AC3E}">
        <p14:creationId xmlns:p14="http://schemas.microsoft.com/office/powerpoint/2010/main" val="1713309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16</a:t>
            </a:fld>
            <a:endParaRPr lang="de-DE" altLang="de-DE"/>
          </a:p>
        </p:txBody>
      </p:sp>
    </p:spTree>
    <p:extLst>
      <p:ext uri="{BB962C8B-B14F-4D97-AF65-F5344CB8AC3E}">
        <p14:creationId xmlns:p14="http://schemas.microsoft.com/office/powerpoint/2010/main" val="848857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17</a:t>
            </a:fld>
            <a:endParaRPr lang="de-DE" altLang="de-DE"/>
          </a:p>
        </p:txBody>
      </p:sp>
    </p:spTree>
    <p:extLst>
      <p:ext uri="{BB962C8B-B14F-4D97-AF65-F5344CB8AC3E}">
        <p14:creationId xmlns:p14="http://schemas.microsoft.com/office/powerpoint/2010/main" val="3132709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725B2040-1969-4439-A61F-1B366936CD88}"/>
              </a:ext>
            </a:extLst>
          </p:cNvPr>
          <p:cNvSpPr>
            <a:spLocks noGrp="1" noRot="1" noChangeAspect="1" noChangeArrowheads="1" noTextEdit="1"/>
          </p:cNvSpPr>
          <p:nvPr>
            <p:ph type="sldImg"/>
          </p:nvPr>
        </p:nvSpPr>
        <p:spPr>
          <a:ln/>
        </p:spPr>
      </p:sp>
      <p:sp>
        <p:nvSpPr>
          <p:cNvPr id="11267" name="Notizenplatzhalter 2">
            <a:extLst>
              <a:ext uri="{FF2B5EF4-FFF2-40B4-BE49-F238E27FC236}">
                <a16:creationId xmlns:a16="http://schemas.microsoft.com/office/drawing/2014/main" id="{A57A7D81-05BC-4C1D-8C03-3F6EEBFB8B19}"/>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1268" name="Foliennummernplatzhalter 3">
            <a:extLst>
              <a:ext uri="{FF2B5EF4-FFF2-40B4-BE49-F238E27FC236}">
                <a16:creationId xmlns:a16="http://schemas.microsoft.com/office/drawing/2014/main" id="{E73A10BB-D81D-46BC-A54A-1A81C383C10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449AC9-2013-4B8C-B1C7-A9B5F18FBD08}" type="slidenum">
              <a:rPr lang="de-DE" altLang="de-DE"/>
              <a:pPr>
                <a:spcBef>
                  <a:spcPct val="0"/>
                </a:spcBef>
              </a:pPr>
              <a:t>18</a:t>
            </a:fld>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r>
              <a:rPr lang="de-DE" b="1" dirty="0"/>
              <a:t>Rechner Erderwärmung durch CO₂</a:t>
            </a:r>
          </a:p>
          <a:p>
            <a:endParaRPr lang="de-DE" dirty="0"/>
          </a:p>
          <a:p>
            <a:r>
              <a:rPr lang="de-DE" dirty="0"/>
              <a:t>Die Formel zur Berechnung lautet: ΔT= 1,66 * </a:t>
            </a:r>
            <a:r>
              <a:rPr lang="de-DE" dirty="0" err="1"/>
              <a:t>ln</a:t>
            </a:r>
            <a:r>
              <a:rPr lang="de-DE" dirty="0"/>
              <a:t>(C/C</a:t>
            </a:r>
            <a:r>
              <a:rPr lang="de-DE" baseline="-25000" dirty="0"/>
              <a:t>0</a:t>
            </a:r>
            <a:r>
              <a:rPr lang="de-DE" dirty="0"/>
              <a:t>)</a:t>
            </a:r>
            <a:br>
              <a:rPr lang="de-DE" dirty="0"/>
            </a:br>
            <a:r>
              <a:rPr lang="de-DE" dirty="0"/>
              <a:t>ΔT ist der Temperaturunterschied in Grad Celsius, </a:t>
            </a:r>
            <a:r>
              <a:rPr lang="de-DE" dirty="0" err="1"/>
              <a:t>ln</a:t>
            </a:r>
            <a:r>
              <a:rPr lang="de-DE" dirty="0"/>
              <a:t> ist der natürliche Logarithmus, C ist der Kohlendioxidanteil zum Zeitpunkt der Messung, C</a:t>
            </a:r>
            <a:r>
              <a:rPr lang="de-DE" baseline="-25000" dirty="0"/>
              <a:t>0</a:t>
            </a:r>
            <a:r>
              <a:rPr lang="de-DE" dirty="0"/>
              <a:t> ist der ursprüngliche Kohlendioxidanteil. Diese Formel wurde von Robert Ellis auf </a:t>
            </a:r>
            <a:r>
              <a:rPr lang="de-DE" dirty="0">
                <a:hlinkClick r:id="rId3"/>
              </a:rPr>
              <a:t>globalwarmingequation.info</a:t>
            </a:r>
            <a:r>
              <a:rPr lang="de-DE" dirty="0"/>
              <a:t> veröffentlicht.</a:t>
            </a:r>
          </a:p>
          <a:p>
            <a:endParaRPr lang="de-DE" altLang="de-DE" b="1" dirty="0">
              <a:latin typeface="Arial" panose="020B0604020202020204" pitchFamily="34" charset="0"/>
            </a:endParaRPr>
          </a:p>
          <a:p>
            <a:r>
              <a:rPr lang="de-DE" b="1" dirty="0"/>
              <a:t>Temperatur-Kalibrierung (IPCC 2013)</a:t>
            </a:r>
            <a:br>
              <a:rPr lang="de-DE" b="1" dirty="0"/>
            </a:br>
            <a:r>
              <a:rPr lang="de-DE" dirty="0"/>
              <a:t>https://cdatac.de/index.php/global-warming/ipcc-2013/</a:t>
            </a:r>
          </a:p>
          <a:p>
            <a:endParaRPr lang="de-DE" altLang="de-DE" b="1" dirty="0">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19</a:t>
            </a:fld>
            <a:endParaRPr lang="de-DE" altLang="de-DE"/>
          </a:p>
        </p:txBody>
      </p:sp>
    </p:spTree>
    <p:extLst>
      <p:ext uri="{BB962C8B-B14F-4D97-AF65-F5344CB8AC3E}">
        <p14:creationId xmlns:p14="http://schemas.microsoft.com/office/powerpoint/2010/main" val="1416526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20</a:t>
            </a:fld>
            <a:endParaRPr lang="de-DE" altLang="de-DE"/>
          </a:p>
        </p:txBody>
      </p:sp>
    </p:spTree>
    <p:extLst>
      <p:ext uri="{BB962C8B-B14F-4D97-AF65-F5344CB8AC3E}">
        <p14:creationId xmlns:p14="http://schemas.microsoft.com/office/powerpoint/2010/main" val="1532738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21</a:t>
            </a:fld>
            <a:endParaRPr lang="de-DE" altLang="de-DE"/>
          </a:p>
        </p:txBody>
      </p:sp>
    </p:spTree>
    <p:extLst>
      <p:ext uri="{BB962C8B-B14F-4D97-AF65-F5344CB8AC3E}">
        <p14:creationId xmlns:p14="http://schemas.microsoft.com/office/powerpoint/2010/main" val="1687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58888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23116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24</a:t>
            </a:fld>
            <a:endParaRPr lang="de-DE" altLang="de-DE"/>
          </a:p>
        </p:txBody>
      </p:sp>
    </p:spTree>
    <p:extLst>
      <p:ext uri="{BB962C8B-B14F-4D97-AF65-F5344CB8AC3E}">
        <p14:creationId xmlns:p14="http://schemas.microsoft.com/office/powerpoint/2010/main" val="3509754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25</a:t>
            </a:fld>
            <a:endParaRPr lang="de-DE" altLang="de-DE"/>
          </a:p>
        </p:txBody>
      </p:sp>
    </p:spTree>
    <p:extLst>
      <p:ext uri="{BB962C8B-B14F-4D97-AF65-F5344CB8AC3E}">
        <p14:creationId xmlns:p14="http://schemas.microsoft.com/office/powerpoint/2010/main" val="720846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26</a:t>
            </a:fld>
            <a:endParaRPr lang="de-DE" altLang="de-DE"/>
          </a:p>
        </p:txBody>
      </p:sp>
    </p:spTree>
    <p:extLst>
      <p:ext uri="{BB962C8B-B14F-4D97-AF65-F5344CB8AC3E}">
        <p14:creationId xmlns:p14="http://schemas.microsoft.com/office/powerpoint/2010/main" val="3225658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der Permafrost durch höher Temperaturen auftaut, entweicht Methan und CO2 </a:t>
            </a:r>
            <a:r>
              <a:rPr lang="de-DE" dirty="0">
                <a:sym typeface="Wingdings" panose="05000000000000000000" pitchFamily="2" charset="2"/>
              </a:rPr>
              <a:t> dadurch steigt die Temperatur  Mittkopplungseffekt wie bei der Tonverstärkung wenn der Tontechniker keinen guten Job macht!</a:t>
            </a:r>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27</a:t>
            </a:fld>
            <a:endParaRPr lang="de-DE" altLang="de-DE"/>
          </a:p>
        </p:txBody>
      </p:sp>
    </p:spTree>
    <p:extLst>
      <p:ext uri="{BB962C8B-B14F-4D97-AF65-F5344CB8AC3E}">
        <p14:creationId xmlns:p14="http://schemas.microsoft.com/office/powerpoint/2010/main" val="2011197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75525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29</a:t>
            </a:fld>
            <a:endParaRPr lang="de-DE" altLang="de-DE"/>
          </a:p>
        </p:txBody>
      </p:sp>
    </p:spTree>
    <p:extLst>
      <p:ext uri="{BB962C8B-B14F-4D97-AF65-F5344CB8AC3E}">
        <p14:creationId xmlns:p14="http://schemas.microsoft.com/office/powerpoint/2010/main" val="310947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3</a:t>
            </a:fld>
            <a:endParaRPr lang="de-DE" altLang="de-DE"/>
          </a:p>
        </p:txBody>
      </p:sp>
    </p:spTree>
    <p:extLst>
      <p:ext uri="{BB962C8B-B14F-4D97-AF65-F5344CB8AC3E}">
        <p14:creationId xmlns:p14="http://schemas.microsoft.com/office/powerpoint/2010/main" val="15462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a:extLst>
              <a:ext uri="{FF2B5EF4-FFF2-40B4-BE49-F238E27FC236}">
                <a16:creationId xmlns:a16="http://schemas.microsoft.com/office/drawing/2014/main" id="{F689998D-C232-4883-BA4A-AF3A59F45149}"/>
              </a:ext>
            </a:extLst>
          </p:cNvPr>
          <p:cNvSpPr>
            <a:spLocks noGrp="1" noRot="1" noChangeAspect="1" noChangeArrowheads="1" noTextEdit="1"/>
          </p:cNvSpPr>
          <p:nvPr>
            <p:ph type="sldImg"/>
          </p:nvPr>
        </p:nvSpPr>
        <p:spPr>
          <a:ln/>
        </p:spPr>
      </p:sp>
      <p:sp>
        <p:nvSpPr>
          <p:cNvPr id="18435" name="Notizenplatzhalter 2">
            <a:extLst>
              <a:ext uri="{FF2B5EF4-FFF2-40B4-BE49-F238E27FC236}">
                <a16:creationId xmlns:a16="http://schemas.microsoft.com/office/drawing/2014/main" id="{F0BE65E4-5899-4937-BF6D-27989EFF339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8436" name="Foliennummernplatzhalter 3">
            <a:extLst>
              <a:ext uri="{FF2B5EF4-FFF2-40B4-BE49-F238E27FC236}">
                <a16:creationId xmlns:a16="http://schemas.microsoft.com/office/drawing/2014/main" id="{3CF21647-BA34-406B-9281-5EAC66A4EA9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9038" indent="-278563">
              <a:spcBef>
                <a:spcPct val="30000"/>
              </a:spcBef>
              <a:buChar char="•"/>
              <a:defRPr sz="1200">
                <a:solidFill>
                  <a:schemeClr val="tx1"/>
                </a:solidFill>
                <a:latin typeface="Arial" panose="020B0604020202020204" pitchFamily="34" charset="0"/>
              </a:defRPr>
            </a:lvl2pPr>
            <a:lvl3pPr marL="1122210" indent="-222850">
              <a:spcBef>
                <a:spcPct val="30000"/>
              </a:spcBef>
              <a:buChar char="-"/>
              <a:defRPr sz="1200">
                <a:solidFill>
                  <a:schemeClr val="tx1"/>
                </a:solidFill>
                <a:latin typeface="Arial" panose="020B0604020202020204" pitchFamily="34" charset="0"/>
              </a:defRPr>
            </a:lvl3pPr>
            <a:lvl4pPr marL="1569501" indent="-222850">
              <a:spcBef>
                <a:spcPct val="30000"/>
              </a:spcBef>
              <a:defRPr sz="1200">
                <a:solidFill>
                  <a:schemeClr val="tx1"/>
                </a:solidFill>
                <a:latin typeface="Arial" panose="020B0604020202020204" pitchFamily="34" charset="0"/>
              </a:defRPr>
            </a:lvl4pPr>
            <a:lvl5pPr marL="2021569" indent="-222850">
              <a:spcBef>
                <a:spcPct val="30000"/>
              </a:spcBef>
              <a:defRPr sz="1200">
                <a:solidFill>
                  <a:schemeClr val="tx1"/>
                </a:solidFill>
                <a:latin typeface="Arial" panose="020B0604020202020204" pitchFamily="34" charset="0"/>
              </a:defRPr>
            </a:lvl5pPr>
            <a:lvl6pPr marL="2480003" indent="-222850" eaLnBrk="0" fontAlgn="base" hangingPunct="0">
              <a:spcBef>
                <a:spcPct val="30000"/>
              </a:spcBef>
              <a:spcAft>
                <a:spcPct val="0"/>
              </a:spcAft>
              <a:defRPr sz="1200">
                <a:solidFill>
                  <a:schemeClr val="tx1"/>
                </a:solidFill>
                <a:latin typeface="Arial" panose="020B0604020202020204" pitchFamily="34" charset="0"/>
              </a:defRPr>
            </a:lvl6pPr>
            <a:lvl7pPr marL="2938437" indent="-222850" eaLnBrk="0" fontAlgn="base" hangingPunct="0">
              <a:spcBef>
                <a:spcPct val="30000"/>
              </a:spcBef>
              <a:spcAft>
                <a:spcPct val="0"/>
              </a:spcAft>
              <a:defRPr sz="1200">
                <a:solidFill>
                  <a:schemeClr val="tx1"/>
                </a:solidFill>
                <a:latin typeface="Arial" panose="020B0604020202020204" pitchFamily="34" charset="0"/>
              </a:defRPr>
            </a:lvl7pPr>
            <a:lvl8pPr marL="3396872" indent="-222850" eaLnBrk="0" fontAlgn="base" hangingPunct="0">
              <a:spcBef>
                <a:spcPct val="30000"/>
              </a:spcBef>
              <a:spcAft>
                <a:spcPct val="0"/>
              </a:spcAft>
              <a:defRPr sz="1200">
                <a:solidFill>
                  <a:schemeClr val="tx1"/>
                </a:solidFill>
                <a:latin typeface="Arial" panose="020B0604020202020204" pitchFamily="34" charset="0"/>
              </a:defRPr>
            </a:lvl8pPr>
            <a:lvl9pPr marL="3855306" indent="-2228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C0E3D3-E89D-403B-B25F-0FD5EF43C461}" type="slidenum">
              <a:rPr lang="de-DE" altLang="de-DE" smtClean="0"/>
              <a:pPr>
                <a:spcBef>
                  <a:spcPct val="0"/>
                </a:spcBef>
              </a:pPr>
              <a:t>30</a:t>
            </a:fld>
            <a:endParaRPr lang="de-DE" altLang="de-DE"/>
          </a:p>
        </p:txBody>
      </p:sp>
    </p:spTree>
    <p:extLst>
      <p:ext uri="{BB962C8B-B14F-4D97-AF65-F5344CB8AC3E}">
        <p14:creationId xmlns:p14="http://schemas.microsoft.com/office/powerpoint/2010/main" val="3048078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31</a:t>
            </a:fld>
            <a:endParaRPr lang="de-DE" altLang="de-DE"/>
          </a:p>
        </p:txBody>
      </p:sp>
    </p:spTree>
    <p:extLst>
      <p:ext uri="{BB962C8B-B14F-4D97-AF65-F5344CB8AC3E}">
        <p14:creationId xmlns:p14="http://schemas.microsoft.com/office/powerpoint/2010/main" val="2080644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32</a:t>
            </a:fld>
            <a:endParaRPr lang="de-DE" altLang="de-DE"/>
          </a:p>
        </p:txBody>
      </p:sp>
    </p:spTree>
    <p:extLst>
      <p:ext uri="{BB962C8B-B14F-4D97-AF65-F5344CB8AC3E}">
        <p14:creationId xmlns:p14="http://schemas.microsoft.com/office/powerpoint/2010/main" val="3266059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33</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endParaRPr lang="de-DE" dirty="0"/>
          </a:p>
        </p:txBody>
      </p:sp>
    </p:spTree>
    <p:extLst>
      <p:ext uri="{BB962C8B-B14F-4D97-AF65-F5344CB8AC3E}">
        <p14:creationId xmlns:p14="http://schemas.microsoft.com/office/powerpoint/2010/main" val="1530068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086240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E9B42B6D-79EA-4CDB-8D48-4822D0E1CA72}"/>
              </a:ext>
            </a:extLst>
          </p:cNvPr>
          <p:cNvSpPr>
            <a:spLocks noGrp="1" noRot="1" noChangeAspect="1" noChangeArrowheads="1" noTextEdit="1"/>
          </p:cNvSpPr>
          <p:nvPr>
            <p:ph type="sldImg"/>
          </p:nvPr>
        </p:nvSpPr>
        <p:spPr>
          <a:ln/>
        </p:spPr>
      </p:sp>
      <p:sp>
        <p:nvSpPr>
          <p:cNvPr id="75779" name="Notizenplatzhalter 2">
            <a:extLst>
              <a:ext uri="{FF2B5EF4-FFF2-40B4-BE49-F238E27FC236}">
                <a16:creationId xmlns:a16="http://schemas.microsoft.com/office/drawing/2014/main" id="{D402FFFE-9C0E-4B4C-B015-86E80BA7DC9F}"/>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5780" name="Foliennummernplatzhalter 3">
            <a:extLst>
              <a:ext uri="{FF2B5EF4-FFF2-40B4-BE49-F238E27FC236}">
                <a16:creationId xmlns:a16="http://schemas.microsoft.com/office/drawing/2014/main" id="{446E7305-B2B4-4977-92D0-EA27D78847A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1748" indent="-292979">
              <a:spcBef>
                <a:spcPct val="30000"/>
              </a:spcBef>
              <a:buChar char="•"/>
              <a:defRPr sz="1200">
                <a:solidFill>
                  <a:schemeClr val="tx1"/>
                </a:solidFill>
                <a:latin typeface="Arial" panose="020B0604020202020204" pitchFamily="34" charset="0"/>
              </a:defRPr>
            </a:lvl2pPr>
            <a:lvl3pPr marL="1171919" indent="-234384">
              <a:spcBef>
                <a:spcPct val="30000"/>
              </a:spcBef>
              <a:buChar char="-"/>
              <a:defRPr sz="1200">
                <a:solidFill>
                  <a:schemeClr val="tx1"/>
                </a:solidFill>
                <a:latin typeface="Arial" panose="020B0604020202020204" pitchFamily="34" charset="0"/>
              </a:defRPr>
            </a:lvl3pPr>
            <a:lvl4pPr marL="1640687" indent="-234384">
              <a:spcBef>
                <a:spcPct val="30000"/>
              </a:spcBef>
              <a:defRPr sz="1200">
                <a:solidFill>
                  <a:schemeClr val="tx1"/>
                </a:solidFill>
                <a:latin typeface="Arial" panose="020B0604020202020204" pitchFamily="34" charset="0"/>
              </a:defRPr>
            </a:lvl4pPr>
            <a:lvl5pPr marL="2109454" indent="-234384">
              <a:spcBef>
                <a:spcPct val="30000"/>
              </a:spcBef>
              <a:defRPr sz="1200">
                <a:solidFill>
                  <a:schemeClr val="tx1"/>
                </a:solidFill>
                <a:latin typeface="Arial" panose="020B0604020202020204" pitchFamily="34" charset="0"/>
              </a:defRPr>
            </a:lvl5pPr>
            <a:lvl6pPr marL="2578222" indent="-234384" eaLnBrk="0" fontAlgn="base" hangingPunct="0">
              <a:spcBef>
                <a:spcPct val="30000"/>
              </a:spcBef>
              <a:spcAft>
                <a:spcPct val="0"/>
              </a:spcAft>
              <a:defRPr sz="1200">
                <a:solidFill>
                  <a:schemeClr val="tx1"/>
                </a:solidFill>
                <a:latin typeface="Arial" panose="020B0604020202020204" pitchFamily="34" charset="0"/>
              </a:defRPr>
            </a:lvl6pPr>
            <a:lvl7pPr marL="3046989" indent="-234384" eaLnBrk="0" fontAlgn="base" hangingPunct="0">
              <a:spcBef>
                <a:spcPct val="30000"/>
              </a:spcBef>
              <a:spcAft>
                <a:spcPct val="0"/>
              </a:spcAft>
              <a:defRPr sz="1200">
                <a:solidFill>
                  <a:schemeClr val="tx1"/>
                </a:solidFill>
                <a:latin typeface="Arial" panose="020B0604020202020204" pitchFamily="34" charset="0"/>
              </a:defRPr>
            </a:lvl7pPr>
            <a:lvl8pPr marL="3515757" indent="-234384" eaLnBrk="0" fontAlgn="base" hangingPunct="0">
              <a:spcBef>
                <a:spcPct val="30000"/>
              </a:spcBef>
              <a:spcAft>
                <a:spcPct val="0"/>
              </a:spcAft>
              <a:defRPr sz="1200">
                <a:solidFill>
                  <a:schemeClr val="tx1"/>
                </a:solidFill>
                <a:latin typeface="Arial" panose="020B0604020202020204" pitchFamily="34" charset="0"/>
              </a:defRPr>
            </a:lvl8pPr>
            <a:lvl9pPr marL="3984525" indent="-23438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BFD8AF-EB9F-46FD-B163-63AB001E8882}" type="slidenum">
              <a:rPr lang="de-DE" altLang="de-DE" smtClean="0"/>
              <a:pPr>
                <a:spcBef>
                  <a:spcPct val="0"/>
                </a:spcBef>
              </a:pPr>
              <a:t>35</a:t>
            </a:fld>
            <a:endParaRPr lang="de-DE" altLang="de-DE"/>
          </a:p>
        </p:txBody>
      </p:sp>
    </p:spTree>
    <p:extLst>
      <p:ext uri="{BB962C8B-B14F-4D97-AF65-F5344CB8AC3E}">
        <p14:creationId xmlns:p14="http://schemas.microsoft.com/office/powerpoint/2010/main" val="3199314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36</a:t>
            </a:fld>
            <a:endParaRPr lang="de-DE" altLang="de-DE"/>
          </a:p>
        </p:txBody>
      </p:sp>
    </p:spTree>
    <p:extLst>
      <p:ext uri="{BB962C8B-B14F-4D97-AF65-F5344CB8AC3E}">
        <p14:creationId xmlns:p14="http://schemas.microsoft.com/office/powerpoint/2010/main" val="1694177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E9B42B6D-79EA-4CDB-8D48-4822D0E1CA72}"/>
              </a:ext>
            </a:extLst>
          </p:cNvPr>
          <p:cNvSpPr>
            <a:spLocks noGrp="1" noRot="1" noChangeAspect="1" noChangeArrowheads="1" noTextEdit="1"/>
          </p:cNvSpPr>
          <p:nvPr>
            <p:ph type="sldImg"/>
          </p:nvPr>
        </p:nvSpPr>
        <p:spPr>
          <a:ln/>
        </p:spPr>
      </p:sp>
      <p:sp>
        <p:nvSpPr>
          <p:cNvPr id="75779" name="Notizenplatzhalter 2">
            <a:extLst>
              <a:ext uri="{FF2B5EF4-FFF2-40B4-BE49-F238E27FC236}">
                <a16:creationId xmlns:a16="http://schemas.microsoft.com/office/drawing/2014/main" id="{D402FFFE-9C0E-4B4C-B015-86E80BA7DC9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5780" name="Foliennummernplatzhalter 3">
            <a:extLst>
              <a:ext uri="{FF2B5EF4-FFF2-40B4-BE49-F238E27FC236}">
                <a16:creationId xmlns:a16="http://schemas.microsoft.com/office/drawing/2014/main" id="{446E7305-B2B4-4977-92D0-EA27D78847A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BFD8AF-EB9F-46FD-B163-63AB001E8882}" type="slidenum">
              <a:rPr lang="de-DE" altLang="de-DE" smtClean="0"/>
              <a:pPr>
                <a:spcBef>
                  <a:spcPct val="0"/>
                </a:spcBef>
              </a:pPr>
              <a:t>37</a:t>
            </a:fld>
            <a:endParaRPr lang="de-DE" altLang="de-DE"/>
          </a:p>
        </p:txBody>
      </p:sp>
    </p:spTree>
    <p:extLst>
      <p:ext uri="{BB962C8B-B14F-4D97-AF65-F5344CB8AC3E}">
        <p14:creationId xmlns:p14="http://schemas.microsoft.com/office/powerpoint/2010/main" val="2018867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879412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5153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4</a:t>
            </a:fld>
            <a:endParaRPr lang="de-DE" altLang="de-DE"/>
          </a:p>
        </p:txBody>
      </p:sp>
    </p:spTree>
    <p:extLst>
      <p:ext uri="{BB962C8B-B14F-4D97-AF65-F5344CB8AC3E}">
        <p14:creationId xmlns:p14="http://schemas.microsoft.com/office/powerpoint/2010/main" val="1844493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40</a:t>
            </a:fld>
            <a:endParaRPr lang="de-DE" altLang="de-DE"/>
          </a:p>
        </p:txBody>
      </p:sp>
    </p:spTree>
    <p:extLst>
      <p:ext uri="{BB962C8B-B14F-4D97-AF65-F5344CB8AC3E}">
        <p14:creationId xmlns:p14="http://schemas.microsoft.com/office/powerpoint/2010/main" val="2835369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41</a:t>
            </a:fld>
            <a:endParaRPr lang="de-DE" altLang="de-DE"/>
          </a:p>
        </p:txBody>
      </p:sp>
    </p:spTree>
    <p:extLst>
      <p:ext uri="{BB962C8B-B14F-4D97-AF65-F5344CB8AC3E}">
        <p14:creationId xmlns:p14="http://schemas.microsoft.com/office/powerpoint/2010/main" val="1127064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42</a:t>
            </a:fld>
            <a:endParaRPr lang="de-DE" altLang="de-DE"/>
          </a:p>
        </p:txBody>
      </p:sp>
    </p:spTree>
    <p:extLst>
      <p:ext uri="{BB962C8B-B14F-4D97-AF65-F5344CB8AC3E}">
        <p14:creationId xmlns:p14="http://schemas.microsoft.com/office/powerpoint/2010/main" val="2253249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43</a:t>
            </a:fld>
            <a:endParaRPr lang="de-DE" altLang="de-DE"/>
          </a:p>
        </p:txBody>
      </p:sp>
    </p:spTree>
    <p:extLst>
      <p:ext uri="{BB962C8B-B14F-4D97-AF65-F5344CB8AC3E}">
        <p14:creationId xmlns:p14="http://schemas.microsoft.com/office/powerpoint/2010/main" val="26500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44</a:t>
            </a:fld>
            <a:endParaRPr lang="de-DE" altLang="de-DE"/>
          </a:p>
        </p:txBody>
      </p:sp>
    </p:spTree>
    <p:extLst>
      <p:ext uri="{BB962C8B-B14F-4D97-AF65-F5344CB8AC3E}">
        <p14:creationId xmlns:p14="http://schemas.microsoft.com/office/powerpoint/2010/main" val="1961791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8077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46</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5</a:t>
            </a:fld>
            <a:endParaRPr lang="de-DE" altLang="de-DE"/>
          </a:p>
        </p:txBody>
      </p:sp>
    </p:spTree>
    <p:extLst>
      <p:ext uri="{BB962C8B-B14F-4D97-AF65-F5344CB8AC3E}">
        <p14:creationId xmlns:p14="http://schemas.microsoft.com/office/powerpoint/2010/main" val="305408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6</a:t>
            </a:fld>
            <a:endParaRPr lang="de-DE" altLang="de-DE"/>
          </a:p>
        </p:txBody>
      </p:sp>
    </p:spTree>
    <p:extLst>
      <p:ext uri="{BB962C8B-B14F-4D97-AF65-F5344CB8AC3E}">
        <p14:creationId xmlns:p14="http://schemas.microsoft.com/office/powerpoint/2010/main" val="163639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7</a:t>
            </a:fld>
            <a:endParaRPr lang="de-DE" altLang="de-DE"/>
          </a:p>
        </p:txBody>
      </p:sp>
    </p:spTree>
    <p:extLst>
      <p:ext uri="{BB962C8B-B14F-4D97-AF65-F5344CB8AC3E}">
        <p14:creationId xmlns:p14="http://schemas.microsoft.com/office/powerpoint/2010/main" val="2046743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8</a:t>
            </a:fld>
            <a:endParaRPr lang="de-DE" altLang="de-DE"/>
          </a:p>
        </p:txBody>
      </p:sp>
    </p:spTree>
    <p:extLst>
      <p:ext uri="{BB962C8B-B14F-4D97-AF65-F5344CB8AC3E}">
        <p14:creationId xmlns:p14="http://schemas.microsoft.com/office/powerpoint/2010/main" val="40814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Isotope: </a:t>
            </a:r>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https://youtu.be/0tKdDWpuZjY?si=Frd5irVTbrIZ2hMf</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e-DE" dirty="0"/>
          </a:p>
          <a:p>
            <a:r>
              <a:rPr lang="de-DE" dirty="0" err="1"/>
              <a:t>Radiocarbon-Methdik</a:t>
            </a:r>
            <a:endParaRPr lang="de-DE" dirty="0"/>
          </a:p>
          <a:p>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https://youtu.be/cUMJ77qtrLU?si=peycHK2gd5a4YTAK</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e-DE" baseline="30000" dirty="0"/>
              <a:t>14</a:t>
            </a:r>
            <a:r>
              <a:rPr lang="de-DE" dirty="0"/>
              <a:t>C-Halbwertszeit: 5.730 Jahre</a:t>
            </a:r>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9</a:t>
            </a:fld>
            <a:endParaRPr lang="de-DE" altLang="de-DE"/>
          </a:p>
        </p:txBody>
      </p:sp>
    </p:spTree>
    <p:extLst>
      <p:ext uri="{BB962C8B-B14F-4D97-AF65-F5344CB8AC3E}">
        <p14:creationId xmlns:p14="http://schemas.microsoft.com/office/powerpoint/2010/main" val="3513975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A9B451B2-4C73-463B-BAD8-3772A45EF637}"/>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Klimakrise - Ziele | FV18</a:t>
            </a:r>
            <a:r>
              <a:rPr lang="de-DE" altLang="de-DE" sz="1200" b="1" dirty="0">
                <a:solidFill>
                  <a:srgbClr val="FF9933"/>
                </a:solidFill>
              </a:rPr>
              <a:t> </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9AB0E862-E9C7-90CA-9143-69CB4AF46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3" y="-2"/>
            <a:ext cx="798067" cy="798513"/>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y-MBg5PlpmE" TargetMode="External"/><Relationship Id="rId3" Type="http://schemas.openxmlformats.org/officeDocument/2006/relationships/image" Target="../media/image20.png"/><Relationship Id="rId7" Type="http://schemas.openxmlformats.org/officeDocument/2006/relationships/hyperlink" Target="https://www.youtube.com/watch?v=oJ1zm65u-ck"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www.spektrum.de/lexikon/geowissenschaften/halbwertszeit/6637" TargetMode="External"/><Relationship Id="rId7" Type="http://schemas.openxmlformats.org/officeDocument/2006/relationships/hyperlink" Target="https://www.youtube.com/watch?v=y-MBg5PlpmE" TargetMode="External"/><Relationship Id="rId12"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8.jpeg"/><Relationship Id="rId5" Type="http://schemas.openxmlformats.org/officeDocument/2006/relationships/hyperlink" Target="https://de.wikipedia.org/wiki/Kohlenstoff#:~:text=Kohlenstoffdioxid%20entsteht%20beim%20Verbrennen%20kohlenstoffhaltiger%20Verbindungen%2C%20bei%20der,Meer%29.%20Mit%20Stand%202015%20waren%20ca.%20830%20Mrd." TargetMode="External"/><Relationship Id="rId10" Type="http://schemas.openxmlformats.org/officeDocument/2006/relationships/image" Target="../media/image27.jpg"/><Relationship Id="rId4" Type="http://schemas.openxmlformats.org/officeDocument/2006/relationships/hyperlink" Target="https://www.weltderphysik.de/thema/hinter-den-dingen/c-14-methode/" TargetMode="External"/><Relationship Id="rId9"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bin"/><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tagesschau.de/wissen/klima/global-carbon-budget-2025-100.html" TargetMode="External"/><Relationship Id="rId5" Type="http://schemas.openxmlformats.org/officeDocument/2006/relationships/hyperlink" Target="https://www.mdr.de/wissen/umwelt-klima/treibhausgas-cozwei-emissionen-neuer-rekord-100.html" TargetMode="External"/><Relationship Id="rId4" Type="http://schemas.openxmlformats.org/officeDocument/2006/relationships/hyperlink" Target="https://www.umweltbundesamt.de/daten/klima/atmosphaerische-treibhausgas-konzentrationen#kohlendioxi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hyperlink" Target="https://www.ucl.ac.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ucl.ac.uk/"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ardmediathek.de/video/tagesthemen/tagesthemen-22-15-uhr-07-11-2024/das-erste/Y3JpZDovL3RhZ2Vzc2NoYXUuZGUvMTgwMDc5NDktNDE0MC00ZDYwLTk2Y2ItYjM3NjcyZDE3ZGVjLVNFTkRVTkdTVklERU8" TargetMode="External"/><Relationship Id="rId5" Type="http://schemas.openxmlformats.org/officeDocument/2006/relationships/image" Target="../media/image38.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umweltbundesamt.de/publikationen/methodenkonvention-30-zur-ermittlung-von"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hyperlink" Target="https://de.wikipedia.org/wiki/Folgen_der_globalen_Erw%C3%A4rmung" TargetMode="External"/><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de.wikipedia.org/wiki/Treibhausgas" TargetMode="External"/><Relationship Id="rId5" Type="http://schemas.openxmlformats.org/officeDocument/2006/relationships/hyperlink" Target="https://de.wikipedia.org/wiki/Resilienz_(Soziologie)" TargetMode="External"/><Relationship Id="rId4" Type="http://schemas.openxmlformats.org/officeDocument/2006/relationships/hyperlink" Target="https://de.wikipedia.org/wiki/Klimaanpassu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de.wikipedia.org/wiki/Klimaschutzgesetz" TargetMode="External"/><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s://www.agora-energiewende.de/fileadmin/Projekte/2025/2025-28_DE_JAW25/A-EW_391_Die_Energiewende_in_Deutschland_Stand_der_Dinge_2025_WEB.pdf" TargetMode="Externa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www.umweltbundesamt.de/daten/klima/treibhausgasminderungsziele-deutschland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hyperlink" Target="https://www.ucl.ac.uk/"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hyperlink" Target="https://www.youtube.com/watch?v=XySwD4lddYY" TargetMode="Externa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hyperlink" Target="https://www.ucl.ac.uk/"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s://youtu.be/6XiK-XRenGE?si=U64edtc-St-wwm2l" TargetMode="Externa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hyperlink" Target="https://www.ucl.ac.uk/"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de.wikipedia.org/wiki/Joseph_Fourier"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de.wikipedia.org/wiki/Svante_Arrheniu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ardmediathek.de/video/tagesthemen/tagesthemen-22-15-uhr/das-erste/Y3JpZDovL3RhZ2Vzc2NoYXUuZGUvNDllMmI5ODctMjY2OC00OTAzLWEwYzItZjZkZjNhMTM1ZDM4LVNFTkRVTkdTVklERU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00799"/>
            <a:ext cx="9920288" cy="4572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pPr>
            <a:endParaRPr lang="de-DE" altLang="de-DE" sz="1800" b="1"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426765" y="31146"/>
            <a:ext cx="83181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a:t>
            </a:r>
            <a:r>
              <a:rPr lang="en-US" altLang="de-DE" sz="2800" b="1" dirty="0">
                <a:solidFill>
                  <a:schemeClr val="bg1"/>
                </a:solidFill>
              </a:rPr>
              <a:t> - </a:t>
            </a:r>
            <a:r>
              <a:rPr lang="en-US" altLang="de-DE" sz="2800" b="1" dirty="0" err="1">
                <a:solidFill>
                  <a:schemeClr val="bg1"/>
                </a:solidFill>
              </a:rPr>
              <a:t>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Klimakrise</a:t>
            </a:r>
            <a:r>
              <a:rPr lang="en-US" altLang="de-DE" sz="2800" dirty="0">
                <a:solidFill>
                  <a:schemeClr val="bg1"/>
                </a:solidFill>
              </a:rPr>
              <a:t>: </a:t>
            </a:r>
            <a:r>
              <a:rPr lang="en-US" altLang="de-DE" sz="2800" dirty="0" err="1">
                <a:solidFill>
                  <a:schemeClr val="bg1"/>
                </a:solidFill>
              </a:rPr>
              <a:t>Ursachen</a:t>
            </a:r>
            <a:r>
              <a:rPr lang="en-US" altLang="de-DE" sz="2800" dirty="0">
                <a:solidFill>
                  <a:schemeClr val="bg1"/>
                </a:solidFill>
              </a:rPr>
              <a:t>, </a:t>
            </a:r>
            <a:r>
              <a:rPr lang="en-US" altLang="de-DE" sz="2800" dirty="0" err="1">
                <a:solidFill>
                  <a:schemeClr val="bg1"/>
                </a:solidFill>
              </a:rPr>
              <a:t>Auswirkungen</a:t>
            </a:r>
            <a:r>
              <a:rPr lang="en-US" altLang="de-DE" sz="2800" dirty="0">
                <a:solidFill>
                  <a:schemeClr val="bg1"/>
                </a:solidFill>
              </a:rPr>
              <a:t> und </a:t>
            </a:r>
            <a:r>
              <a:rPr lang="en-US" altLang="de-DE" sz="2800" dirty="0" err="1">
                <a:solidFill>
                  <a:schemeClr val="bg1"/>
                </a:solidFill>
              </a:rPr>
              <a:t>Ziele</a:t>
            </a:r>
            <a:endParaRPr lang="en-US" altLang="de-DE" sz="2800" dirty="0">
              <a:solidFill>
                <a:schemeClr val="bg1"/>
              </a:solidFill>
            </a:endParaRPr>
          </a:p>
        </p:txBody>
      </p:sp>
      <p:pic>
        <p:nvPicPr>
          <p:cNvPr id="3" name="Grafik 2">
            <a:extLst>
              <a:ext uri="{FF2B5EF4-FFF2-40B4-BE49-F238E27FC236}">
                <a16:creationId xmlns:a16="http://schemas.microsoft.com/office/drawing/2014/main" id="{581466C4-6F23-4257-990E-4DCE18BFFBD6}"/>
              </a:ext>
            </a:extLst>
          </p:cNvPr>
          <p:cNvPicPr>
            <a:picLocks noChangeAspect="1"/>
          </p:cNvPicPr>
          <p:nvPr/>
        </p:nvPicPr>
        <p:blipFill rotWithShape="1">
          <a:blip r:embed="rId3">
            <a:extLst>
              <a:ext uri="{28A0092B-C50C-407E-A947-70E740481C1C}">
                <a14:useLocalDpi xmlns:a14="http://schemas.microsoft.com/office/drawing/2010/main" val="0"/>
              </a:ext>
            </a:extLst>
          </a:blip>
          <a:srcRect t="10025" b="9863"/>
          <a:stretch/>
        </p:blipFill>
        <p:spPr>
          <a:xfrm>
            <a:off x="0" y="1349836"/>
            <a:ext cx="9906000" cy="5050963"/>
          </a:xfrm>
          <a:prstGeom prst="rect">
            <a:avLst/>
          </a:prstGeom>
        </p:spPr>
      </p:pic>
      <p:sp>
        <p:nvSpPr>
          <p:cNvPr id="38" name="Rectangle 75">
            <a:extLst>
              <a:ext uri="{FF2B5EF4-FFF2-40B4-BE49-F238E27FC236}">
                <a16:creationId xmlns:a16="http://schemas.microsoft.com/office/drawing/2014/main" id="{461A909F-36A1-4F51-8627-A7A64F077D81}"/>
              </a:ext>
            </a:extLst>
          </p:cNvPr>
          <p:cNvSpPr>
            <a:spLocks noChangeArrowheads="1"/>
          </p:cNvSpPr>
          <p:nvPr/>
        </p:nvSpPr>
        <p:spPr bwMode="auto">
          <a:xfrm>
            <a:off x="0" y="648335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Klimakrise - Ziele | FV18    				                        	ISE e.V.</a:t>
            </a:r>
          </a:p>
        </p:txBody>
      </p:sp>
      <p:sp>
        <p:nvSpPr>
          <p:cNvPr id="8" name="Textfeld 7">
            <a:extLst>
              <a:ext uri="{FF2B5EF4-FFF2-40B4-BE49-F238E27FC236}">
                <a16:creationId xmlns:a16="http://schemas.microsoft.com/office/drawing/2014/main" id="{277A9327-530A-4966-ABBA-4827D09F60D7}"/>
              </a:ext>
            </a:extLst>
          </p:cNvPr>
          <p:cNvSpPr txBox="1"/>
          <p:nvPr/>
        </p:nvSpPr>
        <p:spPr>
          <a:xfrm>
            <a:off x="7606164" y="5896589"/>
            <a:ext cx="2138727" cy="276999"/>
          </a:xfrm>
          <a:prstGeom prst="rect">
            <a:avLst/>
          </a:prstGeom>
          <a:solidFill>
            <a:schemeClr val="bg1">
              <a:lumMod val="95000"/>
            </a:schemeClr>
          </a:solidFill>
        </p:spPr>
        <p:txBody>
          <a:bodyPr wrap="none" rtlCol="0">
            <a:spAutoFit/>
          </a:bodyPr>
          <a:lstStyle/>
          <a:p>
            <a:r>
              <a:rPr lang="de-DE" sz="1200" dirty="0"/>
              <a:t>Stand FV18 vom 05.06.2026</a:t>
            </a:r>
          </a:p>
        </p:txBody>
      </p:sp>
      <p:pic>
        <p:nvPicPr>
          <p:cNvPr id="4" name="Grafik 3">
            <a:extLst>
              <a:ext uri="{FF2B5EF4-FFF2-40B4-BE49-F238E27FC236}">
                <a16:creationId xmlns:a16="http://schemas.microsoft.com/office/drawing/2014/main" id="{C9F9C28F-EA80-A788-F451-85067A2AC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049"/>
            <a:ext cx="1371599" cy="1372366"/>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240C4AA-8F00-473D-8350-441C24D43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839"/>
          <a:stretch>
            <a:fillRect/>
          </a:stretch>
        </p:blipFill>
        <p:spPr bwMode="auto">
          <a:xfrm>
            <a:off x="379413" y="869207"/>
            <a:ext cx="9075737"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a:extLst>
              <a:ext uri="{FF2B5EF4-FFF2-40B4-BE49-F238E27FC236}">
                <a16:creationId xmlns:a16="http://schemas.microsoft.com/office/drawing/2014/main" id="{11720590-10FF-4A78-AAEB-D7675D7B3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03" b="8916"/>
          <a:stretch>
            <a:fillRect/>
          </a:stretch>
        </p:blipFill>
        <p:spPr bwMode="auto">
          <a:xfrm>
            <a:off x="379413" y="3849688"/>
            <a:ext cx="3600450" cy="195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a:extLst>
              <a:ext uri="{FF2B5EF4-FFF2-40B4-BE49-F238E27FC236}">
                <a16:creationId xmlns:a16="http://schemas.microsoft.com/office/drawing/2014/main" id="{3D17931B-A32A-417C-90FB-C7187491F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157" t="50899"/>
          <a:stretch>
            <a:fillRect/>
          </a:stretch>
        </p:blipFill>
        <p:spPr bwMode="auto">
          <a:xfrm>
            <a:off x="4122738" y="3836988"/>
            <a:ext cx="3695700" cy="196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66C6B799-2093-46B3-9EBC-62388BCE519D}"/>
              </a:ext>
            </a:extLst>
          </p:cNvPr>
          <p:cNvSpPr txBox="1"/>
          <p:nvPr/>
        </p:nvSpPr>
        <p:spPr>
          <a:xfrm>
            <a:off x="4341378" y="1451336"/>
            <a:ext cx="999884"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50 %</a:t>
            </a:r>
          </a:p>
        </p:txBody>
      </p:sp>
      <p:sp>
        <p:nvSpPr>
          <p:cNvPr id="20" name="Textfeld 19">
            <a:extLst>
              <a:ext uri="{FF2B5EF4-FFF2-40B4-BE49-F238E27FC236}">
                <a16:creationId xmlns:a16="http://schemas.microsoft.com/office/drawing/2014/main" id="{6CDAF9F2-2716-4C7D-8752-555DE5F738D8}"/>
              </a:ext>
            </a:extLst>
          </p:cNvPr>
          <p:cNvSpPr txBox="1"/>
          <p:nvPr/>
        </p:nvSpPr>
        <p:spPr>
          <a:xfrm>
            <a:off x="1821009" y="4760283"/>
            <a:ext cx="1016749"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25 %</a:t>
            </a:r>
          </a:p>
        </p:txBody>
      </p:sp>
      <p:sp>
        <p:nvSpPr>
          <p:cNvPr id="21" name="Textfeld 20">
            <a:extLst>
              <a:ext uri="{FF2B5EF4-FFF2-40B4-BE49-F238E27FC236}">
                <a16:creationId xmlns:a16="http://schemas.microsoft.com/office/drawing/2014/main" id="{AA7D141E-9E5E-47DE-BF05-A4B453F9313C}"/>
              </a:ext>
            </a:extLst>
          </p:cNvPr>
          <p:cNvSpPr txBox="1"/>
          <p:nvPr/>
        </p:nvSpPr>
        <p:spPr>
          <a:xfrm>
            <a:off x="5612313" y="4773102"/>
            <a:ext cx="998455"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25 %</a:t>
            </a:r>
          </a:p>
        </p:txBody>
      </p:sp>
      <p:sp>
        <p:nvSpPr>
          <p:cNvPr id="10263" name="Fußzeilenplatzhalter 7">
            <a:extLst>
              <a:ext uri="{FF2B5EF4-FFF2-40B4-BE49-F238E27FC236}">
                <a16:creationId xmlns:a16="http://schemas.microsoft.com/office/drawing/2014/main" id="{66B900A1-4F6F-4AD6-9899-D002F08F121B}"/>
              </a:ext>
            </a:extLst>
          </p:cNvPr>
          <p:cNvSpPr>
            <a:spLocks noGrp="1"/>
          </p:cNvSpPr>
          <p:nvPr>
            <p:ph type="ftr" sz="quarter" idx="4294967295"/>
          </p:nvPr>
        </p:nvSpPr>
        <p:spPr bwMode="auto">
          <a:xfrm>
            <a:off x="4197283" y="5847541"/>
            <a:ext cx="5418137" cy="360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Dr. Hans Schipper - Klimawandel: globale Ursache, regionale Folgen</a:t>
            </a:r>
          </a:p>
        </p:txBody>
      </p:sp>
      <p:sp>
        <p:nvSpPr>
          <p:cNvPr id="44" name="Textfeld 43"/>
          <p:cNvSpPr txBox="1"/>
          <p:nvPr/>
        </p:nvSpPr>
        <p:spPr>
          <a:xfrm>
            <a:off x="834450" y="11453"/>
            <a:ext cx="8623496" cy="707886"/>
          </a:xfrm>
          <a:prstGeom prst="rect">
            <a:avLst/>
          </a:prstGeom>
          <a:noFill/>
        </p:spPr>
        <p:txBody>
          <a:bodyPr wrap="square" rtlCol="0">
            <a:spAutoFit/>
          </a:bodyPr>
          <a:lstStyle/>
          <a:p>
            <a:r>
              <a:rPr lang="de-DE" sz="2000" dirty="0">
                <a:solidFill>
                  <a:schemeClr val="bg1"/>
                </a:solidFill>
              </a:rPr>
              <a:t>Die CO</a:t>
            </a:r>
            <a:r>
              <a:rPr lang="de-DE" sz="2000" baseline="-25000" dirty="0">
                <a:solidFill>
                  <a:schemeClr val="bg1"/>
                </a:solidFill>
              </a:rPr>
              <a:t>2</a:t>
            </a:r>
            <a:r>
              <a:rPr lang="de-DE" sz="2000" dirty="0">
                <a:solidFill>
                  <a:schemeClr val="bg1"/>
                </a:solidFill>
              </a:rPr>
              <a:t>-Bilanz</a:t>
            </a:r>
            <a:br>
              <a:rPr lang="de-DE" sz="2000" dirty="0">
                <a:solidFill>
                  <a:schemeClr val="bg1"/>
                </a:solidFill>
              </a:rPr>
            </a:br>
            <a:r>
              <a:rPr lang="de-DE" sz="2000" dirty="0">
                <a:solidFill>
                  <a:schemeClr val="bg1"/>
                </a:solidFill>
              </a:rPr>
              <a:t>Was hat CO</a:t>
            </a:r>
            <a:r>
              <a:rPr lang="de-DE" sz="2000" baseline="-25000" dirty="0">
                <a:solidFill>
                  <a:schemeClr val="bg1"/>
                </a:solidFill>
              </a:rPr>
              <a:t>2</a:t>
            </a:r>
            <a:r>
              <a:rPr lang="de-DE" sz="2000" dirty="0">
                <a:solidFill>
                  <a:schemeClr val="bg1"/>
                </a:solidFill>
              </a:rPr>
              <a:t> mit der Klimakrise zu tun?</a:t>
            </a:r>
          </a:p>
        </p:txBody>
      </p:sp>
      <p:grpSp>
        <p:nvGrpSpPr>
          <p:cNvPr id="4" name="Gruppieren 3">
            <a:extLst>
              <a:ext uri="{FF2B5EF4-FFF2-40B4-BE49-F238E27FC236}">
                <a16:creationId xmlns:a16="http://schemas.microsoft.com/office/drawing/2014/main" id="{490FD749-AD07-4F74-83E2-2892F96A7525}"/>
              </a:ext>
            </a:extLst>
          </p:cNvPr>
          <p:cNvGrpSpPr/>
          <p:nvPr/>
        </p:nvGrpSpPr>
        <p:grpSpPr>
          <a:xfrm>
            <a:off x="7840663" y="962772"/>
            <a:ext cx="1691494" cy="4837950"/>
            <a:chOff x="7840663" y="962772"/>
            <a:chExt cx="1691494" cy="4837950"/>
          </a:xfrm>
        </p:grpSpPr>
        <p:grpSp>
          <p:nvGrpSpPr>
            <p:cNvPr id="2" name="Gruppieren 1">
              <a:extLst>
                <a:ext uri="{FF2B5EF4-FFF2-40B4-BE49-F238E27FC236}">
                  <a16:creationId xmlns:a16="http://schemas.microsoft.com/office/drawing/2014/main" id="{C41FD841-3AB8-496E-BD63-0F06C172FECF}"/>
                </a:ext>
              </a:extLst>
            </p:cNvPr>
            <p:cNvGrpSpPr>
              <a:grpSpLocks/>
            </p:cNvGrpSpPr>
            <p:nvPr/>
          </p:nvGrpSpPr>
          <p:grpSpPr bwMode="auto">
            <a:xfrm>
              <a:off x="7840665" y="962772"/>
              <a:ext cx="1691492" cy="4837950"/>
              <a:chOff x="8093498" y="1323104"/>
              <a:chExt cx="1691098" cy="4838101"/>
            </a:xfrm>
          </p:grpSpPr>
          <p:pic>
            <p:nvPicPr>
              <p:cNvPr id="10268" name="Picture 5">
                <a:extLst>
                  <a:ext uri="{FF2B5EF4-FFF2-40B4-BE49-F238E27FC236}">
                    <a16:creationId xmlns:a16="http://schemas.microsoft.com/office/drawing/2014/main" id="{685D712C-1286-4D42-B405-3C388D9A9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5025"/>
              <a:stretch>
                <a:fillRect/>
              </a:stretch>
            </p:blipFill>
            <p:spPr bwMode="auto">
              <a:xfrm>
                <a:off x="8193088" y="4197170"/>
                <a:ext cx="1513731" cy="196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feil nach unten 11">
                <a:extLst>
                  <a:ext uri="{FF2B5EF4-FFF2-40B4-BE49-F238E27FC236}">
                    <a16:creationId xmlns:a16="http://schemas.microsoft.com/office/drawing/2014/main" id="{5A855F9C-3CC8-4AAC-92D8-FB22E3435403}"/>
                  </a:ext>
                </a:extLst>
              </p:cNvPr>
              <p:cNvSpPr/>
              <p:nvPr/>
            </p:nvSpPr>
            <p:spPr>
              <a:xfrm rot="10800000">
                <a:off x="8283953" y="3157560"/>
                <a:ext cx="125383" cy="847752"/>
              </a:xfrm>
              <a:prstGeom prst="downArrow">
                <a:avLst>
                  <a:gd name="adj1" fmla="val 100000"/>
                  <a:gd name="adj2" fmla="val 50000"/>
                </a:avLst>
              </a:prstGeom>
              <a:solidFill>
                <a:srgbClr val="FF0000"/>
              </a:solidFill>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de-DE"/>
              </a:p>
            </p:txBody>
          </p:sp>
          <p:sp>
            <p:nvSpPr>
              <p:cNvPr id="10270" name="Textfeld 16">
                <a:extLst>
                  <a:ext uri="{FF2B5EF4-FFF2-40B4-BE49-F238E27FC236}">
                    <a16:creationId xmlns:a16="http://schemas.microsoft.com/office/drawing/2014/main" id="{5DF2F7B5-EA9D-4D11-9D2A-AD202BF005CB}"/>
                  </a:ext>
                </a:extLst>
              </p:cNvPr>
              <p:cNvSpPr txBox="1">
                <a:spLocks noChangeArrowheads="1"/>
              </p:cNvSpPr>
              <p:nvPr/>
            </p:nvSpPr>
            <p:spPr bwMode="auto">
              <a:xfrm>
                <a:off x="8460620" y="3739197"/>
                <a:ext cx="1323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rgbClr val="FF0000"/>
                    </a:solidFill>
                  </a:rPr>
                  <a:t>41 </a:t>
                </a:r>
                <a:r>
                  <a:rPr lang="de-DE" altLang="de-DE" dirty="0" err="1">
                    <a:solidFill>
                      <a:srgbClr val="FF0000"/>
                    </a:solidFill>
                  </a:rPr>
                  <a:t>Gt</a:t>
                </a:r>
                <a:r>
                  <a:rPr lang="de-DE" altLang="de-DE" dirty="0">
                    <a:solidFill>
                      <a:srgbClr val="FF0000"/>
                    </a:solidFill>
                  </a:rPr>
                  <a:t>/a</a:t>
                </a:r>
              </a:p>
            </p:txBody>
          </p:sp>
          <p:sp>
            <p:nvSpPr>
              <p:cNvPr id="10272" name="Textfeld 16">
                <a:extLst>
                  <a:ext uri="{FF2B5EF4-FFF2-40B4-BE49-F238E27FC236}">
                    <a16:creationId xmlns:a16="http://schemas.microsoft.com/office/drawing/2014/main" id="{242639DC-6A38-496D-A4F7-16FCD5A99830}"/>
                  </a:ext>
                </a:extLst>
              </p:cNvPr>
              <p:cNvSpPr txBox="1">
                <a:spLocks noChangeArrowheads="1"/>
              </p:cNvSpPr>
              <p:nvPr/>
            </p:nvSpPr>
            <p:spPr bwMode="auto">
              <a:xfrm>
                <a:off x="8093498" y="1323104"/>
                <a:ext cx="1547673" cy="646351"/>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800" dirty="0">
                    <a:solidFill>
                      <a:schemeClr val="bg1"/>
                    </a:solidFill>
                  </a:rPr>
                  <a:t>CO</a:t>
                </a:r>
                <a:r>
                  <a:rPr lang="de-DE" altLang="de-DE" sz="1800" baseline="-25000" dirty="0">
                    <a:solidFill>
                      <a:schemeClr val="bg1"/>
                    </a:solidFill>
                  </a:rPr>
                  <a:t>2</a:t>
                </a:r>
                <a:r>
                  <a:rPr lang="de-DE" altLang="de-DE" sz="1800" dirty="0">
                    <a:solidFill>
                      <a:schemeClr val="bg1"/>
                    </a:solidFill>
                  </a:rPr>
                  <a:t>-Mensch kumuliert</a:t>
                </a:r>
              </a:p>
            </p:txBody>
          </p:sp>
        </p:grpSp>
        <p:sp>
          <p:nvSpPr>
            <p:cNvPr id="46" name="Rechteck 45">
              <a:extLst>
                <a:ext uri="{FF2B5EF4-FFF2-40B4-BE49-F238E27FC236}">
                  <a16:creationId xmlns:a16="http://schemas.microsoft.com/office/drawing/2014/main" id="{0E282E37-A9C9-46FB-A764-E5374FF00CD9}"/>
                </a:ext>
              </a:extLst>
            </p:cNvPr>
            <p:cNvSpPr/>
            <p:nvPr/>
          </p:nvSpPr>
          <p:spPr>
            <a:xfrm>
              <a:off x="7840663" y="2034849"/>
              <a:ext cx="1548036" cy="461665"/>
            </a:xfrm>
            <a:prstGeom prst="rect">
              <a:avLst/>
            </a:prstGeom>
            <a:solidFill>
              <a:schemeClr val="accent2">
                <a:lumMod val="75000"/>
                <a:alpha val="50196"/>
              </a:schemeClr>
            </a:solidFill>
          </p:spPr>
          <p:txBody>
            <a:bodyPr wrap="square">
              <a:spAutoFit/>
            </a:bodyPr>
            <a:lstStyle/>
            <a:p>
              <a:r>
                <a:rPr lang="de-DE" sz="1200" b="1" dirty="0">
                  <a:solidFill>
                    <a:schemeClr val="bg1"/>
                  </a:solidFill>
                  <a:sym typeface="Wingdings" panose="05000000000000000000" pitchFamily="2" charset="2"/>
                </a:rPr>
                <a:t>Strahlungsantrieb:</a:t>
              </a:r>
              <a:br>
                <a:rPr lang="de-DE" sz="1200" b="1" dirty="0">
                  <a:solidFill>
                    <a:schemeClr val="bg1"/>
                  </a:solidFill>
                  <a:sym typeface="Wingdings" panose="05000000000000000000" pitchFamily="2" charset="2"/>
                </a:rPr>
              </a:br>
              <a:r>
                <a:rPr lang="de-DE" sz="1200" b="1" dirty="0">
                  <a:solidFill>
                    <a:schemeClr val="bg1"/>
                  </a:solidFill>
                  <a:sym typeface="Wingdings" panose="05000000000000000000" pitchFamily="2" charset="2"/>
                </a:rPr>
                <a:t>2,3 W/m²  </a:t>
              </a:r>
              <a:r>
                <a:rPr lang="de-DE" altLang="de-DE" sz="1200" b="1" dirty="0">
                  <a:solidFill>
                    <a:schemeClr val="bg1"/>
                  </a:solidFill>
                  <a:sym typeface="Wingdings" panose="05000000000000000000" pitchFamily="2" charset="2"/>
                </a:rPr>
                <a:t>∆ T</a:t>
              </a:r>
              <a:r>
                <a:rPr lang="de-DE" altLang="de-DE" sz="1200" b="1" baseline="-25000" dirty="0">
                  <a:solidFill>
                    <a:schemeClr val="bg1"/>
                  </a:solidFill>
                  <a:sym typeface="Wingdings" panose="05000000000000000000" pitchFamily="2" charset="2"/>
                </a:rPr>
                <a:t>M</a:t>
              </a:r>
              <a:endParaRPr lang="de-DE" sz="1200" b="1" baseline="-25000" dirty="0">
                <a:solidFill>
                  <a:schemeClr val="bg1"/>
                </a:solidFill>
              </a:endParaRPr>
            </a:p>
          </p:txBody>
        </p:sp>
      </p:grpSp>
      <p:grpSp>
        <p:nvGrpSpPr>
          <p:cNvPr id="33" name="Gruppieren 32">
            <a:extLst>
              <a:ext uri="{FF2B5EF4-FFF2-40B4-BE49-F238E27FC236}">
                <a16:creationId xmlns:a16="http://schemas.microsoft.com/office/drawing/2014/main" id="{61BFF339-1D39-4D68-8486-ED207E27595B}"/>
              </a:ext>
            </a:extLst>
          </p:cNvPr>
          <p:cNvGrpSpPr/>
          <p:nvPr/>
        </p:nvGrpSpPr>
        <p:grpSpPr>
          <a:xfrm>
            <a:off x="3031631" y="2684730"/>
            <a:ext cx="2309631" cy="1120515"/>
            <a:chOff x="3021961" y="2684730"/>
            <a:chExt cx="2309631" cy="1120515"/>
          </a:xfrm>
        </p:grpSpPr>
        <p:grpSp>
          <p:nvGrpSpPr>
            <p:cNvPr id="23" name="Gruppieren 22">
              <a:extLst>
                <a:ext uri="{FF2B5EF4-FFF2-40B4-BE49-F238E27FC236}">
                  <a16:creationId xmlns:a16="http://schemas.microsoft.com/office/drawing/2014/main" id="{6B3A02EC-8FA8-456C-B49D-8994E1A39DE1}"/>
                </a:ext>
              </a:extLst>
            </p:cNvPr>
            <p:cNvGrpSpPr/>
            <p:nvPr/>
          </p:nvGrpSpPr>
          <p:grpSpPr>
            <a:xfrm>
              <a:off x="3021961" y="2684730"/>
              <a:ext cx="2265576" cy="1120515"/>
              <a:chOff x="3021961" y="2684730"/>
              <a:chExt cx="2265576" cy="1120515"/>
            </a:xfrm>
          </p:grpSpPr>
          <p:sp>
            <p:nvSpPr>
              <p:cNvPr id="17" name="Rechteck 16">
                <a:extLst>
                  <a:ext uri="{FF2B5EF4-FFF2-40B4-BE49-F238E27FC236}">
                    <a16:creationId xmlns:a16="http://schemas.microsoft.com/office/drawing/2014/main" id="{A376CA7A-72BD-4C75-AF0C-1055C56486D1}"/>
                  </a:ext>
                </a:extLst>
              </p:cNvPr>
              <p:cNvSpPr/>
              <p:nvPr/>
            </p:nvSpPr>
            <p:spPr bwMode="auto">
              <a:xfrm>
                <a:off x="3042925" y="2684730"/>
                <a:ext cx="2244612" cy="1120515"/>
              </a:xfrm>
              <a:prstGeom prst="rect">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 name="Gruppieren 21">
                <a:extLst>
                  <a:ext uri="{FF2B5EF4-FFF2-40B4-BE49-F238E27FC236}">
                    <a16:creationId xmlns:a16="http://schemas.microsoft.com/office/drawing/2014/main" id="{D52AA031-4840-4CE8-A957-813B1910D191}"/>
                  </a:ext>
                </a:extLst>
              </p:cNvPr>
              <p:cNvGrpSpPr/>
              <p:nvPr/>
            </p:nvGrpSpPr>
            <p:grpSpPr>
              <a:xfrm>
                <a:off x="3021961" y="2795587"/>
                <a:ext cx="1175322" cy="881522"/>
                <a:chOff x="3082921" y="2795587"/>
                <a:chExt cx="1175322" cy="881522"/>
              </a:xfrm>
            </p:grpSpPr>
            <p:sp>
              <p:nvSpPr>
                <p:cNvPr id="18" name="Rechteck 17">
                  <a:extLst>
                    <a:ext uri="{FF2B5EF4-FFF2-40B4-BE49-F238E27FC236}">
                      <a16:creationId xmlns:a16="http://schemas.microsoft.com/office/drawing/2014/main" id="{5136DB66-19AF-4C49-9F3E-9879C6676E03}"/>
                    </a:ext>
                  </a:extLst>
                </p:cNvPr>
                <p:cNvSpPr/>
                <p:nvPr/>
              </p:nvSpPr>
              <p:spPr bwMode="auto">
                <a:xfrm>
                  <a:off x="3137684" y="2795587"/>
                  <a:ext cx="1120559" cy="88152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Textfeld 12">
                  <a:extLst>
                    <a:ext uri="{FF2B5EF4-FFF2-40B4-BE49-F238E27FC236}">
                      <a16:creationId xmlns:a16="http://schemas.microsoft.com/office/drawing/2014/main" id="{163D9669-E7F3-465A-8BC5-2362E8A6A5F7}"/>
                    </a:ext>
                  </a:extLst>
                </p:cNvPr>
                <p:cNvSpPr txBox="1"/>
                <p:nvPr/>
              </p:nvSpPr>
              <p:spPr>
                <a:xfrm>
                  <a:off x="3082921" y="2846112"/>
                  <a:ext cx="1175322" cy="830997"/>
                </a:xfrm>
                <a:prstGeom prst="rect">
                  <a:avLst/>
                </a:prstGeom>
                <a:noFill/>
              </p:spPr>
              <p:txBody>
                <a:bodyPr wrap="none" rtlCol="0">
                  <a:spAutoFit/>
                </a:bodyPr>
                <a:lstStyle/>
                <a:p>
                  <a:pPr algn="ctr"/>
                  <a:r>
                    <a:rPr lang="de-DE" sz="1600" dirty="0"/>
                    <a:t>natürlicher</a:t>
                  </a:r>
                  <a:br>
                    <a:rPr lang="de-DE" sz="1600" dirty="0"/>
                  </a:br>
                  <a:r>
                    <a:rPr lang="de-DE" sz="1600" dirty="0"/>
                    <a:t>Treibhaus-</a:t>
                  </a:r>
                  <a:br>
                    <a:rPr lang="de-DE" sz="1600" dirty="0"/>
                  </a:br>
                  <a:r>
                    <a:rPr lang="de-DE" sz="1600" dirty="0" err="1"/>
                    <a:t>effekt</a:t>
                  </a:r>
                  <a:endParaRPr lang="de-DE" sz="1600" dirty="0"/>
                </a:p>
              </p:txBody>
            </p:sp>
          </p:grpSp>
        </p:grpSp>
        <p:grpSp>
          <p:nvGrpSpPr>
            <p:cNvPr id="19" name="Gruppieren 18">
              <a:extLst>
                <a:ext uri="{FF2B5EF4-FFF2-40B4-BE49-F238E27FC236}">
                  <a16:creationId xmlns:a16="http://schemas.microsoft.com/office/drawing/2014/main" id="{0D73FBC9-2D18-4D23-8478-C04F7A66A4BC}"/>
                </a:ext>
              </a:extLst>
            </p:cNvPr>
            <p:cNvGrpSpPr/>
            <p:nvPr/>
          </p:nvGrpSpPr>
          <p:grpSpPr>
            <a:xfrm>
              <a:off x="4202806" y="2714458"/>
              <a:ext cx="1128786" cy="1030328"/>
              <a:chOff x="4221856" y="2714458"/>
              <a:chExt cx="1128786" cy="1030328"/>
            </a:xfrm>
          </p:grpSpPr>
          <p:sp>
            <p:nvSpPr>
              <p:cNvPr id="35" name="Textfeld 34">
                <a:extLst>
                  <a:ext uri="{FF2B5EF4-FFF2-40B4-BE49-F238E27FC236}">
                    <a16:creationId xmlns:a16="http://schemas.microsoft.com/office/drawing/2014/main" id="{2BD584E5-CAE4-470A-BEB0-601ACCAB1B57}"/>
                  </a:ext>
                </a:extLst>
              </p:cNvPr>
              <p:cNvSpPr txBox="1"/>
              <p:nvPr/>
            </p:nvSpPr>
            <p:spPr>
              <a:xfrm>
                <a:off x="4651412" y="2714458"/>
                <a:ext cx="699230" cy="338554"/>
              </a:xfrm>
              <a:prstGeom prst="rect">
                <a:avLst/>
              </a:prstGeom>
              <a:noFill/>
            </p:spPr>
            <p:txBody>
              <a:bodyPr wrap="none" rtlCol="0">
                <a:spAutoFit/>
              </a:bodyPr>
              <a:lstStyle/>
              <a:p>
                <a:r>
                  <a:rPr lang="de-DE" sz="1600" dirty="0">
                    <a:solidFill>
                      <a:schemeClr val="bg1"/>
                    </a:solidFill>
                  </a:rPr>
                  <a:t>15 °C</a:t>
                </a:r>
              </a:p>
            </p:txBody>
          </p:sp>
          <p:sp>
            <p:nvSpPr>
              <p:cNvPr id="36" name="Textfeld 35">
                <a:extLst>
                  <a:ext uri="{FF2B5EF4-FFF2-40B4-BE49-F238E27FC236}">
                    <a16:creationId xmlns:a16="http://schemas.microsoft.com/office/drawing/2014/main" id="{337A7472-261A-423D-9009-12E39930D5EB}"/>
                  </a:ext>
                </a:extLst>
              </p:cNvPr>
              <p:cNvSpPr txBox="1"/>
              <p:nvPr/>
            </p:nvSpPr>
            <p:spPr>
              <a:xfrm>
                <a:off x="4614523" y="3406232"/>
                <a:ext cx="710451" cy="338554"/>
              </a:xfrm>
              <a:prstGeom prst="rect">
                <a:avLst/>
              </a:prstGeom>
              <a:noFill/>
            </p:spPr>
            <p:txBody>
              <a:bodyPr wrap="none" rtlCol="0">
                <a:spAutoFit/>
              </a:bodyPr>
              <a:lstStyle/>
              <a:p>
                <a:r>
                  <a:rPr lang="de-DE" sz="1600" dirty="0">
                    <a:solidFill>
                      <a:schemeClr val="bg1"/>
                    </a:solidFill>
                  </a:rPr>
                  <a:t>-18°C</a:t>
                </a:r>
              </a:p>
            </p:txBody>
          </p:sp>
          <p:sp>
            <p:nvSpPr>
              <p:cNvPr id="15" name="Rechteck 14">
                <a:extLst>
                  <a:ext uri="{FF2B5EF4-FFF2-40B4-BE49-F238E27FC236}">
                    <a16:creationId xmlns:a16="http://schemas.microsoft.com/office/drawing/2014/main" id="{BCD0E736-636A-4336-9D50-3A8E6BD60BFC}"/>
                  </a:ext>
                </a:extLst>
              </p:cNvPr>
              <p:cNvSpPr/>
              <p:nvPr/>
            </p:nvSpPr>
            <p:spPr>
              <a:xfrm>
                <a:off x="4221856" y="3067678"/>
                <a:ext cx="1086644" cy="338554"/>
              </a:xfrm>
              <a:prstGeom prst="rect">
                <a:avLst/>
              </a:prstGeom>
              <a:solidFill>
                <a:schemeClr val="bg1">
                  <a:lumMod val="75000"/>
                </a:schemeClr>
              </a:solidFill>
            </p:spPr>
            <p:txBody>
              <a:bodyPr wrap="none">
                <a:spAutoFit/>
              </a:bodyPr>
              <a:lstStyle/>
              <a:p>
                <a:r>
                  <a:rPr lang="de-DE" altLang="de-DE" sz="1600" dirty="0">
                    <a:sym typeface="Wingdings" panose="05000000000000000000" pitchFamily="2" charset="2"/>
                  </a:rPr>
                  <a:t>∆ T</a:t>
                </a:r>
                <a:r>
                  <a:rPr lang="de-DE" altLang="de-DE" sz="1600" baseline="-25000" dirty="0">
                    <a:sym typeface="Wingdings" panose="05000000000000000000" pitchFamily="2" charset="2"/>
                  </a:rPr>
                  <a:t>N: </a:t>
                </a:r>
                <a:r>
                  <a:rPr lang="de-DE" altLang="de-DE" sz="1600" dirty="0">
                    <a:sym typeface="Wingdings" panose="05000000000000000000" pitchFamily="2" charset="2"/>
                  </a:rPr>
                  <a:t>33 K</a:t>
                </a:r>
                <a:endParaRPr lang="de-DE" sz="1600" dirty="0"/>
              </a:p>
            </p:txBody>
          </p:sp>
        </p:grpSp>
      </p:grpSp>
      <p:grpSp>
        <p:nvGrpSpPr>
          <p:cNvPr id="10" name="Gruppieren 9">
            <a:extLst>
              <a:ext uri="{FF2B5EF4-FFF2-40B4-BE49-F238E27FC236}">
                <a16:creationId xmlns:a16="http://schemas.microsoft.com/office/drawing/2014/main" id="{D02FB25C-96A6-9B52-6A49-3B9FDC398AFF}"/>
              </a:ext>
            </a:extLst>
          </p:cNvPr>
          <p:cNvGrpSpPr/>
          <p:nvPr/>
        </p:nvGrpSpPr>
        <p:grpSpPr>
          <a:xfrm>
            <a:off x="-125898" y="2569062"/>
            <a:ext cx="7301042" cy="1267690"/>
            <a:chOff x="-125898" y="2569062"/>
            <a:chExt cx="7301042" cy="1267690"/>
          </a:xfrm>
        </p:grpSpPr>
        <p:sp>
          <p:nvSpPr>
            <p:cNvPr id="25" name="Textfeld 4">
              <a:extLst>
                <a:ext uri="{FF2B5EF4-FFF2-40B4-BE49-F238E27FC236}">
                  <a16:creationId xmlns:a16="http://schemas.microsoft.com/office/drawing/2014/main" id="{94E66A76-16DE-4971-89AF-5DE936C7836E}"/>
                </a:ext>
              </a:extLst>
            </p:cNvPr>
            <p:cNvSpPr txBox="1">
              <a:spLocks noChangeArrowheads="1"/>
            </p:cNvSpPr>
            <p:nvPr/>
          </p:nvSpPr>
          <p:spPr bwMode="auto">
            <a:xfrm>
              <a:off x="-125898" y="2569062"/>
              <a:ext cx="143133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2000" dirty="0">
                  <a:solidFill>
                    <a:srgbClr val="008000"/>
                  </a:solidFill>
                </a:rPr>
                <a:t>CO</a:t>
              </a:r>
              <a:r>
                <a:rPr lang="de-DE" altLang="de-DE" sz="2000" baseline="-25000" dirty="0">
                  <a:solidFill>
                    <a:srgbClr val="008000"/>
                  </a:solidFill>
                </a:rPr>
                <a:t>2</a:t>
              </a:r>
              <a:r>
                <a:rPr lang="de-DE" altLang="de-DE" sz="2000" dirty="0">
                  <a:solidFill>
                    <a:srgbClr val="008000"/>
                  </a:solidFill>
                </a:rPr>
                <a:t>-Natur</a:t>
              </a:r>
              <a:br>
                <a:rPr lang="de-DE" altLang="de-DE" sz="2000" dirty="0">
                  <a:solidFill>
                    <a:srgbClr val="008000"/>
                  </a:solidFill>
                </a:rPr>
              </a:br>
              <a:r>
                <a:rPr lang="de-DE" altLang="de-DE" sz="1600" dirty="0">
                  <a:solidFill>
                    <a:srgbClr val="008000"/>
                  </a:solidFill>
                </a:rPr>
                <a:t>saisonaler Austausch</a:t>
              </a:r>
            </a:p>
          </p:txBody>
        </p:sp>
        <p:sp>
          <p:nvSpPr>
            <p:cNvPr id="16" name="Pfeil: nach oben und unten 15">
              <a:extLst>
                <a:ext uri="{FF2B5EF4-FFF2-40B4-BE49-F238E27FC236}">
                  <a16:creationId xmlns:a16="http://schemas.microsoft.com/office/drawing/2014/main" id="{916C739E-37BA-4336-9DBB-BD7C71802BE6}"/>
                </a:ext>
              </a:extLst>
            </p:cNvPr>
            <p:cNvSpPr/>
            <p:nvPr/>
          </p:nvSpPr>
          <p:spPr bwMode="auto">
            <a:xfrm>
              <a:off x="1179426" y="2624982"/>
              <a:ext cx="1357537" cy="1211770"/>
            </a:xfrm>
            <a:prstGeom prst="upDownArrow">
              <a:avLst>
                <a:gd name="adj1" fmla="val 74999"/>
                <a:gd name="adj2" fmla="val 27867"/>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Textfeld 4">
              <a:extLst>
                <a:ext uri="{FF2B5EF4-FFF2-40B4-BE49-F238E27FC236}">
                  <a16:creationId xmlns:a16="http://schemas.microsoft.com/office/drawing/2014/main" id="{C0A30845-BB4A-4356-9ACD-0B3DD7FA5390}"/>
                </a:ext>
              </a:extLst>
            </p:cNvPr>
            <p:cNvSpPr txBox="1">
              <a:spLocks noChangeArrowheads="1"/>
            </p:cNvSpPr>
            <p:nvPr/>
          </p:nvSpPr>
          <p:spPr bwMode="auto">
            <a:xfrm>
              <a:off x="1293632" y="2997529"/>
              <a:ext cx="1171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dirty="0">
                  <a:solidFill>
                    <a:schemeClr val="bg1"/>
                  </a:solidFill>
                </a:rPr>
                <a:t>330 </a:t>
              </a:r>
              <a:r>
                <a:rPr lang="de-DE" altLang="de-DE" dirty="0" err="1">
                  <a:solidFill>
                    <a:schemeClr val="bg1"/>
                  </a:solidFill>
                </a:rPr>
                <a:t>Gt</a:t>
              </a:r>
              <a:endParaRPr lang="de-DE" altLang="de-DE" dirty="0">
                <a:solidFill>
                  <a:schemeClr val="bg1"/>
                </a:solidFill>
              </a:endParaRPr>
            </a:p>
          </p:txBody>
        </p:sp>
        <p:sp>
          <p:nvSpPr>
            <p:cNvPr id="55" name="Pfeil: nach oben und unten 54">
              <a:extLst>
                <a:ext uri="{FF2B5EF4-FFF2-40B4-BE49-F238E27FC236}">
                  <a16:creationId xmlns:a16="http://schemas.microsoft.com/office/drawing/2014/main" id="{CAE11DD7-697A-47E7-B2B7-644246FCD8AA}"/>
                </a:ext>
              </a:extLst>
            </p:cNvPr>
            <p:cNvSpPr/>
            <p:nvPr/>
          </p:nvSpPr>
          <p:spPr bwMode="auto">
            <a:xfrm>
              <a:off x="5817607" y="2624982"/>
              <a:ext cx="1357537" cy="1211770"/>
            </a:xfrm>
            <a:prstGeom prst="upDownArrow">
              <a:avLst>
                <a:gd name="adj1" fmla="val 74999"/>
                <a:gd name="adj2" fmla="val 27867"/>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4">
              <a:extLst>
                <a:ext uri="{FF2B5EF4-FFF2-40B4-BE49-F238E27FC236}">
                  <a16:creationId xmlns:a16="http://schemas.microsoft.com/office/drawing/2014/main" id="{ED81624B-F829-4A00-AF0C-D2EFD5FF00B3}"/>
                </a:ext>
              </a:extLst>
            </p:cNvPr>
            <p:cNvSpPr txBox="1">
              <a:spLocks noChangeArrowheads="1"/>
            </p:cNvSpPr>
            <p:nvPr/>
          </p:nvSpPr>
          <p:spPr bwMode="auto">
            <a:xfrm>
              <a:off x="5931813" y="2997529"/>
              <a:ext cx="1171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dirty="0">
                  <a:solidFill>
                    <a:schemeClr val="bg1"/>
                  </a:solidFill>
                </a:rPr>
                <a:t>440 </a:t>
              </a:r>
              <a:r>
                <a:rPr lang="de-DE" altLang="de-DE" dirty="0" err="1">
                  <a:solidFill>
                    <a:schemeClr val="bg1"/>
                  </a:solidFill>
                </a:rPr>
                <a:t>Gt</a:t>
              </a:r>
              <a:endParaRPr lang="de-DE" altLang="de-DE" dirty="0">
                <a:solidFill>
                  <a:schemeClr val="bg1"/>
                </a:solidFill>
              </a:endParaRPr>
            </a:p>
          </p:txBody>
        </p:sp>
      </p:grpSp>
      <p:sp>
        <p:nvSpPr>
          <p:cNvPr id="24" name="Textfeld 40">
            <a:extLst>
              <a:ext uri="{FF2B5EF4-FFF2-40B4-BE49-F238E27FC236}">
                <a16:creationId xmlns:a16="http://schemas.microsoft.com/office/drawing/2014/main" id="{57BB2844-2372-4753-9C64-6F647FCD9D25}"/>
              </a:ext>
            </a:extLst>
          </p:cNvPr>
          <p:cNvSpPr txBox="1">
            <a:spLocks noChangeArrowheads="1"/>
          </p:cNvSpPr>
          <p:nvPr/>
        </p:nvSpPr>
        <p:spPr bwMode="auto">
          <a:xfrm>
            <a:off x="0" y="6261366"/>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Mensch: zusätzlich CO</a:t>
            </a:r>
            <a:r>
              <a:rPr lang="de-DE" altLang="de-DE" sz="1800" baseline="-25000" dirty="0">
                <a:solidFill>
                  <a:srgbClr val="00B050"/>
                </a:solidFill>
              </a:rPr>
              <a:t>2</a:t>
            </a:r>
            <a:r>
              <a:rPr lang="de-DE" altLang="de-DE" sz="1800" dirty="0">
                <a:solidFill>
                  <a:srgbClr val="00B050"/>
                </a:solidFill>
              </a:rPr>
              <a:t> </a:t>
            </a:r>
            <a:r>
              <a:rPr lang="de-DE" altLang="de-DE" sz="1800" dirty="0">
                <a:solidFill>
                  <a:srgbClr val="00B050"/>
                </a:solidFill>
                <a:sym typeface="Wingdings" panose="05000000000000000000" pitchFamily="2" charset="2"/>
              </a:rPr>
              <a:t> ∆ T</a:t>
            </a:r>
            <a:r>
              <a:rPr lang="de-DE" altLang="de-DE" sz="1800" baseline="-25000" dirty="0">
                <a:solidFill>
                  <a:srgbClr val="00B050"/>
                </a:solidFill>
                <a:sym typeface="Wingdings" panose="05000000000000000000" pitchFamily="2" charset="2"/>
              </a:rPr>
              <a:t>M</a:t>
            </a:r>
            <a:r>
              <a:rPr lang="de-DE" altLang="de-DE" sz="1800" dirty="0">
                <a:solidFill>
                  <a:srgbClr val="00B050"/>
                </a:solidFill>
                <a:sym typeface="Wingdings" panose="05000000000000000000" pitchFamily="2" charset="2"/>
              </a:rPr>
              <a:t> &gt; 1,5 K  Klima kippt  Erde wird unbewohnbar!</a:t>
            </a:r>
            <a:endParaRPr lang="de-DE" altLang="de-DE" sz="1800" dirty="0">
              <a:solidFill>
                <a:srgbClr val="00B050"/>
              </a:solidFill>
            </a:endParaRPr>
          </a:p>
        </p:txBody>
      </p:sp>
      <p:sp>
        <p:nvSpPr>
          <p:cNvPr id="6" name="Textfeld 5">
            <a:hlinkClick r:id="rId7"/>
            <a:extLst>
              <a:ext uri="{FF2B5EF4-FFF2-40B4-BE49-F238E27FC236}">
                <a16:creationId xmlns:a16="http://schemas.microsoft.com/office/drawing/2014/main" id="{5F2DC344-7B5A-EA2F-8441-AE7EBBE49AB4}"/>
              </a:ext>
            </a:extLst>
          </p:cNvPr>
          <p:cNvSpPr txBox="1"/>
          <p:nvPr/>
        </p:nvSpPr>
        <p:spPr>
          <a:xfrm>
            <a:off x="296092" y="6027723"/>
            <a:ext cx="5494517" cy="276999"/>
          </a:xfrm>
          <a:prstGeom prst="rect">
            <a:avLst/>
          </a:prstGeom>
          <a:noFill/>
        </p:spPr>
        <p:txBody>
          <a:bodyPr wrap="none" rtlCol="0">
            <a:spAutoFit/>
          </a:bodyPr>
          <a:lstStyle/>
          <a:p>
            <a:r>
              <a:rPr lang="de-DE" sz="1200" dirty="0">
                <a:hlinkClick r:id="rId8"/>
              </a:rPr>
              <a:t>WDR Doku: Klimawandel; Was die Wissenschaft wirklich weiß (und was nicht)</a:t>
            </a:r>
            <a:endParaRPr lang="de-DE" sz="1200" dirty="0"/>
          </a:p>
        </p:txBody>
      </p:sp>
      <p:sp>
        <p:nvSpPr>
          <p:cNvPr id="8" name="Textfeld 7">
            <a:extLst>
              <a:ext uri="{FF2B5EF4-FFF2-40B4-BE49-F238E27FC236}">
                <a16:creationId xmlns:a16="http://schemas.microsoft.com/office/drawing/2014/main" id="{434ECD31-02A7-F6B3-EECB-7E27B0E393ED}"/>
              </a:ext>
            </a:extLst>
          </p:cNvPr>
          <p:cNvSpPr txBox="1"/>
          <p:nvPr/>
        </p:nvSpPr>
        <p:spPr>
          <a:xfrm>
            <a:off x="157209" y="3469449"/>
            <a:ext cx="838691" cy="338554"/>
          </a:xfrm>
          <a:prstGeom prst="rect">
            <a:avLst/>
          </a:prstGeom>
          <a:solidFill>
            <a:srgbClr val="FF0000"/>
          </a:solidFill>
        </p:spPr>
        <p:txBody>
          <a:bodyPr wrap="none" rtlCol="0">
            <a:spAutoFit/>
          </a:bodyPr>
          <a:lstStyle/>
          <a:p>
            <a:r>
              <a:rPr lang="de-DE" sz="1600" baseline="30000" dirty="0">
                <a:solidFill>
                  <a:schemeClr val="bg1"/>
                </a:solidFill>
              </a:rPr>
              <a:t>14</a:t>
            </a:r>
            <a:r>
              <a:rPr lang="de-DE" sz="1600" dirty="0">
                <a:solidFill>
                  <a:schemeClr val="bg1"/>
                </a:solidFill>
              </a:rPr>
              <a:t>C/</a:t>
            </a:r>
            <a:r>
              <a:rPr lang="de-DE" sz="1600" baseline="30000" dirty="0">
                <a:solidFill>
                  <a:schemeClr val="bg1"/>
                </a:solidFill>
              </a:rPr>
              <a:t>12</a:t>
            </a:r>
            <a:r>
              <a:rPr lang="de-DE" sz="1600" dirty="0">
                <a:solidFill>
                  <a:schemeClr val="bg1"/>
                </a:solidFill>
              </a:rPr>
              <a:t>C</a:t>
            </a:r>
          </a:p>
        </p:txBody>
      </p:sp>
      <p:grpSp>
        <p:nvGrpSpPr>
          <p:cNvPr id="11" name="Gruppieren 10">
            <a:extLst>
              <a:ext uri="{FF2B5EF4-FFF2-40B4-BE49-F238E27FC236}">
                <a16:creationId xmlns:a16="http://schemas.microsoft.com/office/drawing/2014/main" id="{F31F574C-463D-605D-ED2C-A2F22C7E3995}"/>
              </a:ext>
            </a:extLst>
          </p:cNvPr>
          <p:cNvGrpSpPr/>
          <p:nvPr/>
        </p:nvGrpSpPr>
        <p:grpSpPr>
          <a:xfrm>
            <a:off x="8172833" y="2745235"/>
            <a:ext cx="1733167" cy="586736"/>
            <a:chOff x="8172833" y="2745235"/>
            <a:chExt cx="1733167" cy="586736"/>
          </a:xfrm>
        </p:grpSpPr>
        <p:sp>
          <p:nvSpPr>
            <p:cNvPr id="9" name="Textfeld 8">
              <a:extLst>
                <a:ext uri="{FF2B5EF4-FFF2-40B4-BE49-F238E27FC236}">
                  <a16:creationId xmlns:a16="http://schemas.microsoft.com/office/drawing/2014/main" id="{8B31AE49-5730-5179-5BE0-5B40894971AA}"/>
                </a:ext>
              </a:extLst>
            </p:cNvPr>
            <p:cNvSpPr txBox="1"/>
            <p:nvPr/>
          </p:nvSpPr>
          <p:spPr>
            <a:xfrm>
              <a:off x="8798004" y="2993417"/>
              <a:ext cx="482824" cy="338554"/>
            </a:xfrm>
            <a:prstGeom prst="rect">
              <a:avLst/>
            </a:prstGeom>
            <a:solidFill>
              <a:srgbClr val="FF0000"/>
            </a:solidFill>
          </p:spPr>
          <p:txBody>
            <a:bodyPr wrap="none" rtlCol="0">
              <a:spAutoFit/>
            </a:bodyPr>
            <a:lstStyle/>
            <a:p>
              <a:r>
                <a:rPr lang="de-DE" sz="1600" baseline="30000" dirty="0">
                  <a:solidFill>
                    <a:schemeClr val="bg1"/>
                  </a:solidFill>
                </a:rPr>
                <a:t>12</a:t>
              </a:r>
              <a:r>
                <a:rPr lang="de-DE" sz="1600" dirty="0">
                  <a:solidFill>
                    <a:schemeClr val="bg1"/>
                  </a:solidFill>
                </a:rPr>
                <a:t>C</a:t>
              </a:r>
            </a:p>
          </p:txBody>
        </p:sp>
        <p:sp>
          <p:nvSpPr>
            <p:cNvPr id="3" name="Textfeld 2">
              <a:extLst>
                <a:ext uri="{FF2B5EF4-FFF2-40B4-BE49-F238E27FC236}">
                  <a16:creationId xmlns:a16="http://schemas.microsoft.com/office/drawing/2014/main" id="{C611147C-2609-71CB-127B-6171F9A54C30}"/>
                </a:ext>
              </a:extLst>
            </p:cNvPr>
            <p:cNvSpPr txBox="1"/>
            <p:nvPr/>
          </p:nvSpPr>
          <p:spPr>
            <a:xfrm>
              <a:off x="8172833" y="2745235"/>
              <a:ext cx="1733167" cy="276999"/>
            </a:xfrm>
            <a:prstGeom prst="rect">
              <a:avLst/>
            </a:prstGeom>
            <a:noFill/>
          </p:spPr>
          <p:txBody>
            <a:bodyPr wrap="none" rtlCol="0">
              <a:spAutoFit/>
            </a:bodyPr>
            <a:lstStyle/>
            <a:p>
              <a:r>
                <a:rPr lang="de-DE" sz="1200" dirty="0">
                  <a:solidFill>
                    <a:srgbClr val="FF0000"/>
                  </a:solidFill>
                </a:rPr>
                <a:t>Radio-Carbon-Analyse</a:t>
              </a:r>
            </a:p>
          </p:txBody>
        </p:sp>
      </p:grpSp>
    </p:spTree>
    <p:extLst>
      <p:ext uri="{BB962C8B-B14F-4D97-AF65-F5344CB8AC3E}">
        <p14:creationId xmlns:p14="http://schemas.microsoft.com/office/powerpoint/2010/main" val="41393483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1000" fill="hold"/>
                                        <p:tgtEl>
                                          <p:spTgt spid="33"/>
                                        </p:tgtEl>
                                        <p:attrNameLst>
                                          <p:attrName>ppt_x</p:attrName>
                                        </p:attrNameLst>
                                      </p:cBhvr>
                                      <p:tavLst>
                                        <p:tav tm="0">
                                          <p:val>
                                            <p:strVal val="1+#ppt_w/2"/>
                                          </p:val>
                                        </p:tav>
                                        <p:tav tm="100000">
                                          <p:val>
                                            <p:strVal val="#ppt_x"/>
                                          </p:val>
                                        </p:tav>
                                      </p:tavLst>
                                    </p:anim>
                                    <p:anim calcmode="lin" valueType="num">
                                      <p:cBhvr additive="base">
                                        <p:cTn id="1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0-#ppt_w/2"/>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00" fill="hold"/>
                                        <p:tgtEl>
                                          <p:spTgt spid="24"/>
                                        </p:tgtEl>
                                        <p:attrNameLst>
                                          <p:attrName>ppt_x</p:attrName>
                                        </p:attrNameLst>
                                      </p:cBhvr>
                                      <p:tavLst>
                                        <p:tav tm="0">
                                          <p:val>
                                            <p:strVal val="#ppt_x"/>
                                          </p:val>
                                        </p:tav>
                                        <p:tav tm="100000">
                                          <p:val>
                                            <p:strVal val="#ppt_x"/>
                                          </p:val>
                                        </p:tav>
                                      </p:tavLst>
                                    </p:anim>
                                    <p:anim calcmode="lin" valueType="num">
                                      <p:cBhvr additive="base">
                                        <p:cTn id="3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22314202-3D6C-44D2-1A70-1189F046197F}"/>
              </a:ext>
            </a:extLst>
          </p:cNvPr>
          <p:cNvSpPr/>
          <p:nvPr/>
        </p:nvSpPr>
        <p:spPr bwMode="auto">
          <a:xfrm>
            <a:off x="656216" y="923371"/>
            <a:ext cx="8623496" cy="250562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3" name="Rechteck 42">
            <a:extLst>
              <a:ext uri="{FF2B5EF4-FFF2-40B4-BE49-F238E27FC236}">
                <a16:creationId xmlns:a16="http://schemas.microsoft.com/office/drawing/2014/main" id="{04AFA48E-611B-592F-1936-758CD4346ECA}"/>
              </a:ext>
            </a:extLst>
          </p:cNvPr>
          <p:cNvSpPr/>
          <p:nvPr/>
        </p:nvSpPr>
        <p:spPr bwMode="auto">
          <a:xfrm>
            <a:off x="1040120" y="1369278"/>
            <a:ext cx="2622072" cy="1815882"/>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4" name="Textfeld 43"/>
          <p:cNvSpPr txBox="1"/>
          <p:nvPr/>
        </p:nvSpPr>
        <p:spPr>
          <a:xfrm>
            <a:off x="834450" y="11453"/>
            <a:ext cx="8865810" cy="707886"/>
          </a:xfrm>
          <a:prstGeom prst="rect">
            <a:avLst/>
          </a:prstGeom>
          <a:noFill/>
        </p:spPr>
        <p:txBody>
          <a:bodyPr wrap="square" rtlCol="0">
            <a:spAutoFit/>
          </a:bodyPr>
          <a:lstStyle/>
          <a:p>
            <a:r>
              <a:rPr lang="de-DE" sz="2000" dirty="0">
                <a:solidFill>
                  <a:schemeClr val="bg1"/>
                </a:solidFill>
              </a:rPr>
              <a:t>Wie entsteht das </a:t>
            </a:r>
            <a:r>
              <a:rPr lang="de-DE" sz="2000" baseline="30000" dirty="0">
                <a:solidFill>
                  <a:schemeClr val="bg1"/>
                </a:solidFill>
              </a:rPr>
              <a:t>14</a:t>
            </a:r>
            <a:r>
              <a:rPr lang="de-DE" sz="2000" dirty="0">
                <a:solidFill>
                  <a:schemeClr val="bg1"/>
                </a:solidFill>
              </a:rPr>
              <a:t>C-Isotop?</a:t>
            </a:r>
            <a:br>
              <a:rPr lang="de-DE" sz="2000" dirty="0">
                <a:solidFill>
                  <a:schemeClr val="bg1"/>
                </a:solidFill>
              </a:rPr>
            </a:br>
            <a:r>
              <a:rPr lang="de-DE" sz="2000" dirty="0">
                <a:solidFill>
                  <a:schemeClr val="bg1"/>
                </a:solidFill>
              </a:rPr>
              <a:t>Welche C-Isotope entstehen bei der Verbrennung von Kohle, Öl und Gas?</a:t>
            </a:r>
          </a:p>
        </p:txBody>
      </p:sp>
      <p:sp>
        <p:nvSpPr>
          <p:cNvPr id="27" name="Textfeld 26">
            <a:extLst>
              <a:ext uri="{FF2B5EF4-FFF2-40B4-BE49-F238E27FC236}">
                <a16:creationId xmlns:a16="http://schemas.microsoft.com/office/drawing/2014/main" id="{9345171C-0F10-A7F4-6FDE-31FD7DA4479B}"/>
              </a:ext>
            </a:extLst>
          </p:cNvPr>
          <p:cNvSpPr txBox="1"/>
          <p:nvPr/>
        </p:nvSpPr>
        <p:spPr>
          <a:xfrm>
            <a:off x="4046096" y="1189426"/>
            <a:ext cx="5082829" cy="1569660"/>
          </a:xfrm>
          <a:prstGeom prst="rect">
            <a:avLst/>
          </a:prstGeom>
          <a:noFill/>
        </p:spPr>
        <p:txBody>
          <a:bodyPr wrap="square" rtlCol="0">
            <a:spAutoFit/>
          </a:bodyPr>
          <a:lstStyle/>
          <a:p>
            <a:r>
              <a:rPr lang="de-DE" sz="1600" dirty="0">
                <a:solidFill>
                  <a:srgbClr val="3333FF"/>
                </a:solidFill>
              </a:rPr>
              <a:t>Das </a:t>
            </a:r>
            <a:r>
              <a:rPr lang="de-DE" sz="1600" baseline="30000" dirty="0">
                <a:solidFill>
                  <a:srgbClr val="3333FF"/>
                </a:solidFill>
              </a:rPr>
              <a:t>14</a:t>
            </a:r>
            <a:r>
              <a:rPr lang="de-DE" sz="1600" dirty="0">
                <a:solidFill>
                  <a:srgbClr val="3333FF"/>
                </a:solidFill>
              </a:rPr>
              <a:t>C- Isotop entsteht kontinuierlich in der oberen Atmosphäre durch das Einwirken energiereicher Neutronenstrahlung auf Stickstoffatome.</a:t>
            </a:r>
            <a:br>
              <a:rPr lang="de-DE" sz="1600" dirty="0">
                <a:solidFill>
                  <a:srgbClr val="3333FF"/>
                </a:solidFill>
              </a:rPr>
            </a:br>
            <a:r>
              <a:rPr lang="de-DE" sz="1600" dirty="0">
                <a:solidFill>
                  <a:srgbClr val="3333FF"/>
                </a:solidFill>
              </a:rPr>
              <a:t>Im Durchschnitt zerfällt </a:t>
            </a:r>
            <a:r>
              <a:rPr lang="de-DE" sz="1600" baseline="30000" dirty="0">
                <a:solidFill>
                  <a:srgbClr val="3333FF"/>
                </a:solidFill>
              </a:rPr>
              <a:t>14</a:t>
            </a:r>
            <a:r>
              <a:rPr lang="de-DE" sz="1600" dirty="0">
                <a:solidFill>
                  <a:srgbClr val="3333FF"/>
                </a:solidFill>
              </a:rPr>
              <a:t>C nach </a:t>
            </a:r>
            <a:r>
              <a:rPr lang="de-DE" sz="1600">
                <a:solidFill>
                  <a:srgbClr val="3333FF"/>
                </a:solidFill>
              </a:rPr>
              <a:t>rund 5.730 </a:t>
            </a:r>
            <a:r>
              <a:rPr lang="de-DE" sz="1600" dirty="0">
                <a:solidFill>
                  <a:srgbClr val="3333FF"/>
                </a:solidFill>
              </a:rPr>
              <a:t>Jahren </a:t>
            </a:r>
            <a:r>
              <a:rPr lang="de-DE" sz="1600" dirty="0">
                <a:solidFill>
                  <a:srgbClr val="3333FF"/>
                </a:solidFill>
                <a:hlinkClick r:id="rId3">
                  <a:extLst>
                    <a:ext uri="{A12FA001-AC4F-418D-AE19-62706E023703}">
                      <ahyp:hlinkClr xmlns:ahyp="http://schemas.microsoft.com/office/drawing/2018/hyperlinkcolor" val="tx"/>
                    </a:ext>
                  </a:extLst>
                </a:hlinkClick>
              </a:rPr>
              <a:t>Halbwertszeit</a:t>
            </a:r>
            <a:r>
              <a:rPr lang="de-DE" sz="1600" dirty="0">
                <a:solidFill>
                  <a:srgbClr val="3333FF"/>
                </a:solidFill>
              </a:rPr>
              <a:t> wieder zurück in </a:t>
            </a:r>
            <a:r>
              <a:rPr lang="de-DE" sz="1600" baseline="30000" dirty="0">
                <a:solidFill>
                  <a:srgbClr val="3333FF"/>
                </a:solidFill>
              </a:rPr>
              <a:t>14</a:t>
            </a:r>
            <a:r>
              <a:rPr lang="de-DE" sz="1600" dirty="0">
                <a:solidFill>
                  <a:srgbClr val="3333FF"/>
                </a:solidFill>
              </a:rPr>
              <a:t>N. Deshalb gibt es kein </a:t>
            </a:r>
            <a:r>
              <a:rPr lang="de-DE" sz="1600" baseline="30000" dirty="0">
                <a:solidFill>
                  <a:srgbClr val="3333FF"/>
                </a:solidFill>
              </a:rPr>
              <a:t>14</a:t>
            </a:r>
            <a:r>
              <a:rPr lang="de-DE" sz="1600" dirty="0">
                <a:solidFill>
                  <a:srgbClr val="3333FF"/>
                </a:solidFill>
              </a:rPr>
              <a:t>C bei den fossilen Brennstoffen!</a:t>
            </a:r>
          </a:p>
        </p:txBody>
      </p:sp>
      <p:sp>
        <p:nvSpPr>
          <p:cNvPr id="28" name="Textfeld 27">
            <a:extLst>
              <a:ext uri="{FF2B5EF4-FFF2-40B4-BE49-F238E27FC236}">
                <a16:creationId xmlns:a16="http://schemas.microsoft.com/office/drawing/2014/main" id="{0258BADC-C6B3-E034-AF68-0C6ED004FAED}"/>
              </a:ext>
            </a:extLst>
          </p:cNvPr>
          <p:cNvSpPr txBox="1"/>
          <p:nvPr/>
        </p:nvSpPr>
        <p:spPr>
          <a:xfrm>
            <a:off x="944088" y="923371"/>
            <a:ext cx="2329484" cy="369332"/>
          </a:xfrm>
          <a:prstGeom prst="rect">
            <a:avLst/>
          </a:prstGeom>
          <a:noFill/>
        </p:spPr>
        <p:txBody>
          <a:bodyPr wrap="none" rtlCol="0">
            <a:spAutoFit/>
          </a:bodyPr>
          <a:lstStyle/>
          <a:p>
            <a:r>
              <a:rPr lang="de-DE" sz="1800" b="1" dirty="0"/>
              <a:t>Entstehung von </a:t>
            </a:r>
            <a:r>
              <a:rPr lang="de-DE" sz="1800" b="1" baseline="30000" dirty="0"/>
              <a:t>14</a:t>
            </a:r>
            <a:r>
              <a:rPr lang="de-DE" sz="1800" b="1" dirty="0"/>
              <a:t>C</a:t>
            </a:r>
          </a:p>
        </p:txBody>
      </p:sp>
      <p:sp>
        <p:nvSpPr>
          <p:cNvPr id="37" name="Textfeld 36">
            <a:extLst>
              <a:ext uri="{FF2B5EF4-FFF2-40B4-BE49-F238E27FC236}">
                <a16:creationId xmlns:a16="http://schemas.microsoft.com/office/drawing/2014/main" id="{7C457228-2812-018F-F267-AEDA272C5046}"/>
              </a:ext>
            </a:extLst>
          </p:cNvPr>
          <p:cNvSpPr txBox="1"/>
          <p:nvPr/>
        </p:nvSpPr>
        <p:spPr>
          <a:xfrm>
            <a:off x="6889239" y="2717856"/>
            <a:ext cx="2315506" cy="646331"/>
          </a:xfrm>
          <a:prstGeom prst="rect">
            <a:avLst/>
          </a:prstGeom>
          <a:noFill/>
        </p:spPr>
        <p:txBody>
          <a:bodyPr wrap="none" rtlCol="0">
            <a:spAutoFit/>
          </a:bodyPr>
          <a:lstStyle/>
          <a:p>
            <a:r>
              <a:rPr lang="de-DE" sz="1200" u="sng" dirty="0"/>
              <a:t>Quellen</a:t>
            </a:r>
            <a:r>
              <a:rPr lang="de-DE" sz="1200" dirty="0"/>
              <a:t>:</a:t>
            </a:r>
            <a:br>
              <a:rPr lang="de-DE" sz="1200" dirty="0"/>
            </a:br>
            <a:r>
              <a:rPr lang="de-DE" sz="1200" dirty="0">
                <a:hlinkClick r:id="rId4"/>
              </a:rPr>
              <a:t>Welt der Physik, C-14-Methode</a:t>
            </a:r>
            <a:br>
              <a:rPr lang="de-DE" sz="1200" dirty="0"/>
            </a:br>
            <a:r>
              <a:rPr lang="de-DE" sz="1200" dirty="0">
                <a:hlinkClick r:id="rId5"/>
              </a:rPr>
              <a:t>Kohlenstoff, Wikipedia</a:t>
            </a:r>
            <a:endParaRPr lang="de-DE" sz="1200" dirty="0"/>
          </a:p>
        </p:txBody>
      </p:sp>
      <p:sp>
        <p:nvSpPr>
          <p:cNvPr id="39" name="AutoShape 4">
            <a:extLst>
              <a:ext uri="{FF2B5EF4-FFF2-40B4-BE49-F238E27FC236}">
                <a16:creationId xmlns:a16="http://schemas.microsoft.com/office/drawing/2014/main" id="{F586BCD0-5012-92AD-DC36-3950CE76EF56}"/>
              </a:ext>
            </a:extLst>
          </p:cNvPr>
          <p:cNvSpPr>
            <a:spLocks noChangeAspect="1" noChangeArrowheads="1"/>
          </p:cNvSpPr>
          <p:nvPr/>
        </p:nvSpPr>
        <p:spPr bwMode="auto">
          <a:xfrm>
            <a:off x="4800600" y="3276600"/>
            <a:ext cx="2758440" cy="2758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 name="Textfeld 46">
            <a:extLst>
              <a:ext uri="{FF2B5EF4-FFF2-40B4-BE49-F238E27FC236}">
                <a16:creationId xmlns:a16="http://schemas.microsoft.com/office/drawing/2014/main" id="{3E95C5EF-F842-DF7D-08F4-7E997E8032B7}"/>
              </a:ext>
            </a:extLst>
          </p:cNvPr>
          <p:cNvSpPr txBox="1"/>
          <p:nvPr/>
        </p:nvSpPr>
        <p:spPr>
          <a:xfrm>
            <a:off x="1040120" y="1461611"/>
            <a:ext cx="1610016" cy="276999"/>
          </a:xfrm>
          <a:prstGeom prst="rect">
            <a:avLst/>
          </a:prstGeom>
          <a:noFill/>
        </p:spPr>
        <p:txBody>
          <a:bodyPr wrap="square">
            <a:spAutoFit/>
          </a:bodyPr>
          <a:lstStyle/>
          <a:p>
            <a:r>
              <a:rPr lang="de-DE" sz="1200" dirty="0"/>
              <a:t>Obere Atmosphäre</a:t>
            </a:r>
          </a:p>
        </p:txBody>
      </p:sp>
      <p:pic>
        <p:nvPicPr>
          <p:cNvPr id="42" name="Grafik 41">
            <a:extLst>
              <a:ext uri="{FF2B5EF4-FFF2-40B4-BE49-F238E27FC236}">
                <a16:creationId xmlns:a16="http://schemas.microsoft.com/office/drawing/2014/main" id="{8F52F60F-ECB7-3850-2E9A-2EAD7416FDC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76006" y="1600110"/>
            <a:ext cx="2150299" cy="1522412"/>
          </a:xfrm>
          <a:prstGeom prst="rect">
            <a:avLst/>
          </a:prstGeom>
        </p:spPr>
      </p:pic>
      <p:grpSp>
        <p:nvGrpSpPr>
          <p:cNvPr id="10280" name="Gruppieren 10279">
            <a:extLst>
              <a:ext uri="{FF2B5EF4-FFF2-40B4-BE49-F238E27FC236}">
                <a16:creationId xmlns:a16="http://schemas.microsoft.com/office/drawing/2014/main" id="{ECCD7391-7FE7-E5F3-7E6D-E4474D93FD1C}"/>
              </a:ext>
            </a:extLst>
          </p:cNvPr>
          <p:cNvGrpSpPr/>
          <p:nvPr/>
        </p:nvGrpSpPr>
        <p:grpSpPr>
          <a:xfrm>
            <a:off x="656216" y="3633032"/>
            <a:ext cx="8623496" cy="2505629"/>
            <a:chOff x="656216" y="3633032"/>
            <a:chExt cx="8623496" cy="2505629"/>
          </a:xfrm>
        </p:grpSpPr>
        <p:sp>
          <p:nvSpPr>
            <p:cNvPr id="30" name="Rechteck 29">
              <a:extLst>
                <a:ext uri="{FF2B5EF4-FFF2-40B4-BE49-F238E27FC236}">
                  <a16:creationId xmlns:a16="http://schemas.microsoft.com/office/drawing/2014/main" id="{8AE1AF8F-ED97-D566-2E53-49F50312195F}"/>
                </a:ext>
              </a:extLst>
            </p:cNvPr>
            <p:cNvSpPr/>
            <p:nvPr/>
          </p:nvSpPr>
          <p:spPr bwMode="auto">
            <a:xfrm>
              <a:off x="656216" y="3633032"/>
              <a:ext cx="8623496" cy="250562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64" name="Rechteck 10263">
              <a:extLst>
                <a:ext uri="{FF2B5EF4-FFF2-40B4-BE49-F238E27FC236}">
                  <a16:creationId xmlns:a16="http://schemas.microsoft.com/office/drawing/2014/main" id="{A68640C9-4310-54CD-BDCE-F58F01C6E18B}"/>
                </a:ext>
              </a:extLst>
            </p:cNvPr>
            <p:cNvSpPr/>
            <p:nvPr/>
          </p:nvSpPr>
          <p:spPr bwMode="auto">
            <a:xfrm>
              <a:off x="1040120" y="4172840"/>
              <a:ext cx="3680356" cy="1815882"/>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4" name="Textfeld 33">
              <a:extLst>
                <a:ext uri="{FF2B5EF4-FFF2-40B4-BE49-F238E27FC236}">
                  <a16:creationId xmlns:a16="http://schemas.microsoft.com/office/drawing/2014/main" id="{86162199-1907-72A3-4522-E32F64CCB030}"/>
                </a:ext>
              </a:extLst>
            </p:cNvPr>
            <p:cNvSpPr txBox="1"/>
            <p:nvPr/>
          </p:nvSpPr>
          <p:spPr>
            <a:xfrm>
              <a:off x="6139581" y="5774382"/>
              <a:ext cx="2989344" cy="276999"/>
            </a:xfrm>
            <a:prstGeom prst="rect">
              <a:avLst/>
            </a:prstGeom>
            <a:noFill/>
          </p:spPr>
          <p:txBody>
            <a:bodyPr wrap="none" rtlCol="0">
              <a:spAutoFit/>
            </a:bodyPr>
            <a:lstStyle/>
            <a:p>
              <a:r>
                <a:rPr lang="de-DE" sz="1200" dirty="0">
                  <a:solidFill>
                    <a:srgbClr val="3333FF"/>
                  </a:solidFill>
                  <a:hlinkClick r:id="rId7">
                    <a:extLst>
                      <a:ext uri="{A12FA001-AC4F-418D-AE19-62706E023703}">
                        <ahyp:hlinkClr xmlns:ahyp="http://schemas.microsoft.com/office/drawing/2018/hyperlinkcolor" val="tx"/>
                      </a:ext>
                    </a:extLst>
                  </a:hlinkClick>
                </a:rPr>
                <a:t>Quelle: Terra X: CO</a:t>
              </a:r>
              <a:r>
                <a:rPr lang="de-DE" sz="1200" baseline="-25000" dirty="0">
                  <a:solidFill>
                    <a:srgbClr val="3333FF"/>
                  </a:solidFill>
                  <a:hlinkClick r:id="rId7">
                    <a:extLst>
                      <a:ext uri="{A12FA001-AC4F-418D-AE19-62706E023703}">
                        <ahyp:hlinkClr xmlns:ahyp="http://schemas.microsoft.com/office/drawing/2018/hyperlinkcolor" val="tx"/>
                      </a:ext>
                    </a:extLst>
                  </a:hlinkClick>
                </a:rPr>
                <a:t>2</a:t>
              </a:r>
              <a:r>
                <a:rPr lang="de-DE" sz="1200" dirty="0">
                  <a:solidFill>
                    <a:srgbClr val="3333FF"/>
                  </a:solidFill>
                  <a:hlinkClick r:id="rId7">
                    <a:extLst>
                      <a:ext uri="{A12FA001-AC4F-418D-AE19-62706E023703}">
                        <ahyp:hlinkClr xmlns:ahyp="http://schemas.microsoft.com/office/drawing/2018/hyperlinkcolor" val="tx"/>
                      </a:ext>
                    </a:extLst>
                  </a:hlinkClick>
                </a:rPr>
                <a:t>-Pysik, Harald Lesch</a:t>
              </a:r>
              <a:endParaRPr lang="de-DE" sz="1200" dirty="0">
                <a:solidFill>
                  <a:srgbClr val="3333FF"/>
                </a:solidFill>
              </a:endParaRPr>
            </a:p>
          </p:txBody>
        </p:sp>
        <p:sp>
          <p:nvSpPr>
            <p:cNvPr id="49" name="Textfeld 48">
              <a:extLst>
                <a:ext uri="{FF2B5EF4-FFF2-40B4-BE49-F238E27FC236}">
                  <a16:creationId xmlns:a16="http://schemas.microsoft.com/office/drawing/2014/main" id="{A719D532-2F87-7EF3-B7E6-C5E5A4022173}"/>
                </a:ext>
              </a:extLst>
            </p:cNvPr>
            <p:cNvSpPr txBox="1"/>
            <p:nvPr/>
          </p:nvSpPr>
          <p:spPr>
            <a:xfrm>
              <a:off x="1040120" y="3669074"/>
              <a:ext cx="7867660" cy="369332"/>
            </a:xfrm>
            <a:prstGeom prst="rect">
              <a:avLst/>
            </a:prstGeom>
            <a:noFill/>
          </p:spPr>
          <p:txBody>
            <a:bodyPr wrap="square">
              <a:spAutoFit/>
            </a:bodyPr>
            <a:lstStyle/>
            <a:p>
              <a:r>
                <a:rPr lang="de-DE" sz="1800" b="1" dirty="0"/>
                <a:t>Entstehung von </a:t>
              </a:r>
              <a:r>
                <a:rPr lang="de-DE" sz="1800" b="1" baseline="30000" dirty="0"/>
                <a:t>12</a:t>
              </a:r>
              <a:r>
                <a:rPr lang="de-DE" sz="1800" b="1" dirty="0"/>
                <a:t>C bei der Verbrennung von Kohle, Öl und Gas</a:t>
              </a:r>
            </a:p>
          </p:txBody>
        </p:sp>
        <p:pic>
          <p:nvPicPr>
            <p:cNvPr id="53" name="Grafik 52" descr="Ein Bild, das Wärme, Flamme, Kamin, Bernstein enthält.&#10;&#10;KI-generierte Inhalte können fehlerhaft sein.">
              <a:extLst>
                <a:ext uri="{FF2B5EF4-FFF2-40B4-BE49-F238E27FC236}">
                  <a16:creationId xmlns:a16="http://schemas.microsoft.com/office/drawing/2014/main" id="{899079F1-28F8-3678-362C-3CF882B94A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9567" y="4423977"/>
              <a:ext cx="1149410" cy="840803"/>
            </a:xfrm>
            <a:prstGeom prst="rect">
              <a:avLst/>
            </a:prstGeom>
          </p:spPr>
        </p:pic>
        <p:pic>
          <p:nvPicPr>
            <p:cNvPr id="57" name="Grafik 56" descr="Ein Bild, das Stein, Schwarzweiß, Mineral, Magmagestein enthält.&#10;&#10;KI-generierte Inhalte können fehlerhaft sein.">
              <a:extLst>
                <a:ext uri="{FF2B5EF4-FFF2-40B4-BE49-F238E27FC236}">
                  <a16:creationId xmlns:a16="http://schemas.microsoft.com/office/drawing/2014/main" id="{4EC5419C-7DDB-AEF6-BBA5-7DEE6792AD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7177" y="4851734"/>
              <a:ext cx="546759" cy="444697"/>
            </a:xfrm>
            <a:prstGeom prst="rect">
              <a:avLst/>
            </a:prstGeom>
          </p:spPr>
        </p:pic>
        <p:pic>
          <p:nvPicPr>
            <p:cNvPr id="59" name="Grafik 58" descr="Ein Bild, das Kreis, Grafiken, Design enthält.&#10;&#10;KI-generierte Inhalte können fehlerhaft sein.">
              <a:extLst>
                <a:ext uri="{FF2B5EF4-FFF2-40B4-BE49-F238E27FC236}">
                  <a16:creationId xmlns:a16="http://schemas.microsoft.com/office/drawing/2014/main" id="{B2A0D322-356C-69BE-F738-95FE388CEB26}"/>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76455" y="4035418"/>
              <a:ext cx="727667" cy="727667"/>
            </a:xfrm>
            <a:prstGeom prst="rect">
              <a:avLst/>
            </a:prstGeom>
          </p:spPr>
        </p:pic>
        <p:sp>
          <p:nvSpPr>
            <p:cNvPr id="61" name="Textfeld 60">
              <a:extLst>
                <a:ext uri="{FF2B5EF4-FFF2-40B4-BE49-F238E27FC236}">
                  <a16:creationId xmlns:a16="http://schemas.microsoft.com/office/drawing/2014/main" id="{DD40B97B-CBD3-47FF-2B31-A033819428A5}"/>
                </a:ext>
              </a:extLst>
            </p:cNvPr>
            <p:cNvSpPr txBox="1"/>
            <p:nvPr/>
          </p:nvSpPr>
          <p:spPr>
            <a:xfrm>
              <a:off x="1040120" y="5315470"/>
              <a:ext cx="1384800" cy="646331"/>
            </a:xfrm>
            <a:prstGeom prst="rect">
              <a:avLst/>
            </a:prstGeom>
            <a:noFill/>
          </p:spPr>
          <p:txBody>
            <a:bodyPr wrap="square">
              <a:spAutoFit/>
            </a:bodyPr>
            <a:lstStyle/>
            <a:p>
              <a:pPr algn="ctr"/>
              <a:r>
                <a:rPr lang="de-DE" sz="1200" dirty="0"/>
                <a:t>Kohle-Alter: </a:t>
              </a:r>
              <a:br>
                <a:rPr lang="de-DE" sz="1200" dirty="0"/>
              </a:br>
              <a:r>
                <a:rPr lang="de-DE" sz="1200" dirty="0"/>
                <a:t>&gt; 3 Mill. Jahre</a:t>
              </a:r>
              <a:br>
                <a:rPr lang="de-DE" sz="1200" dirty="0"/>
              </a:br>
              <a:r>
                <a:rPr lang="de-DE" sz="1200" dirty="0"/>
                <a:t>reine </a:t>
              </a:r>
              <a:r>
                <a:rPr lang="de-DE" sz="1200" baseline="30000" dirty="0"/>
                <a:t>12</a:t>
              </a:r>
              <a:r>
                <a:rPr lang="de-DE" sz="1200" dirty="0"/>
                <a:t>C-Isotope!</a:t>
              </a:r>
            </a:p>
          </p:txBody>
        </p:sp>
        <p:cxnSp>
          <p:nvCxnSpPr>
            <p:cNvPr id="63" name="Gerade Verbindung mit Pfeil 62">
              <a:extLst>
                <a:ext uri="{FF2B5EF4-FFF2-40B4-BE49-F238E27FC236}">
                  <a16:creationId xmlns:a16="http://schemas.microsoft.com/office/drawing/2014/main" id="{7ED5BE72-99C1-02C2-C037-58A8A87251EA}"/>
                </a:ext>
              </a:extLst>
            </p:cNvPr>
            <p:cNvCxnSpPr/>
            <p:nvPr/>
          </p:nvCxnSpPr>
          <p:spPr bwMode="auto">
            <a:xfrm>
              <a:off x="1973744" y="4501418"/>
              <a:ext cx="270370" cy="90939"/>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0" name="Gerade Verbindung mit Pfeil 10239">
              <a:extLst>
                <a:ext uri="{FF2B5EF4-FFF2-40B4-BE49-F238E27FC236}">
                  <a16:creationId xmlns:a16="http://schemas.microsoft.com/office/drawing/2014/main" id="{1854B274-35A9-6757-729E-BCAAF713CDC9}"/>
                </a:ext>
              </a:extLst>
            </p:cNvPr>
            <p:cNvCxnSpPr/>
            <p:nvPr/>
          </p:nvCxnSpPr>
          <p:spPr bwMode="auto">
            <a:xfrm flipV="1">
              <a:off x="2040296" y="4965204"/>
              <a:ext cx="172910" cy="79789"/>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7" name="Textfeld 10246">
              <a:extLst>
                <a:ext uri="{FF2B5EF4-FFF2-40B4-BE49-F238E27FC236}">
                  <a16:creationId xmlns:a16="http://schemas.microsoft.com/office/drawing/2014/main" id="{87549EEA-A9C6-F879-192B-31F7FA24F14D}"/>
                </a:ext>
              </a:extLst>
            </p:cNvPr>
            <p:cNvSpPr txBox="1"/>
            <p:nvPr/>
          </p:nvSpPr>
          <p:spPr>
            <a:xfrm>
              <a:off x="3619317" y="5442745"/>
              <a:ext cx="974971" cy="276999"/>
            </a:xfrm>
            <a:prstGeom prst="rect">
              <a:avLst/>
            </a:prstGeom>
            <a:noFill/>
          </p:spPr>
          <p:txBody>
            <a:bodyPr wrap="square">
              <a:spAutoFit/>
            </a:bodyPr>
            <a:lstStyle/>
            <a:p>
              <a:pPr algn="ctr"/>
              <a:r>
                <a:rPr lang="de-DE" sz="1200" dirty="0"/>
                <a:t>Asche</a:t>
              </a:r>
              <a:endParaRPr lang="de-DE" sz="1200" baseline="-25000" dirty="0"/>
            </a:p>
          </p:txBody>
        </p:sp>
        <p:cxnSp>
          <p:nvCxnSpPr>
            <p:cNvPr id="10254" name="Gerade Verbindung mit Pfeil 10253">
              <a:extLst>
                <a:ext uri="{FF2B5EF4-FFF2-40B4-BE49-F238E27FC236}">
                  <a16:creationId xmlns:a16="http://schemas.microsoft.com/office/drawing/2014/main" id="{C0416138-9C64-C6D6-997F-9FFFCA4ED885}"/>
                </a:ext>
              </a:extLst>
            </p:cNvPr>
            <p:cNvCxnSpPr/>
            <p:nvPr/>
          </p:nvCxnSpPr>
          <p:spPr bwMode="auto">
            <a:xfrm flipV="1">
              <a:off x="3437050" y="4707478"/>
              <a:ext cx="224403" cy="8772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71" name="Gruppieren 10270">
              <a:extLst>
                <a:ext uri="{FF2B5EF4-FFF2-40B4-BE49-F238E27FC236}">
                  <a16:creationId xmlns:a16="http://schemas.microsoft.com/office/drawing/2014/main" id="{4AD4FF30-2CEE-50EC-80AF-DB7BDBE2D1D5}"/>
                </a:ext>
              </a:extLst>
            </p:cNvPr>
            <p:cNvGrpSpPr/>
            <p:nvPr/>
          </p:nvGrpSpPr>
          <p:grpSpPr>
            <a:xfrm>
              <a:off x="3625066" y="4214079"/>
              <a:ext cx="1055989" cy="678657"/>
              <a:chOff x="6367796" y="5085373"/>
              <a:chExt cx="1112833" cy="715189"/>
            </a:xfrm>
          </p:grpSpPr>
          <p:pic>
            <p:nvPicPr>
              <p:cNvPr id="10273" name="Grafik 10272" descr="Ein Bild, das Clipart, Entwurf, Design enthält.&#10;&#10;KI-generierte Inhalte können fehlerhaft sein.">
                <a:extLst>
                  <a:ext uri="{FF2B5EF4-FFF2-40B4-BE49-F238E27FC236}">
                    <a16:creationId xmlns:a16="http://schemas.microsoft.com/office/drawing/2014/main" id="{849DEB21-B6CC-EE2C-D329-6B23C209D14D}"/>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1106" t="22727" r="11298" b="23713"/>
              <a:stretch>
                <a:fillRect/>
              </a:stretch>
            </p:blipFill>
            <p:spPr>
              <a:xfrm>
                <a:off x="6406142" y="5085373"/>
                <a:ext cx="1036142" cy="715189"/>
              </a:xfrm>
              <a:prstGeom prst="rect">
                <a:avLst/>
              </a:prstGeom>
            </p:spPr>
          </p:pic>
          <p:sp>
            <p:nvSpPr>
              <p:cNvPr id="10246" name="Textfeld 10245">
                <a:extLst>
                  <a:ext uri="{FF2B5EF4-FFF2-40B4-BE49-F238E27FC236}">
                    <a16:creationId xmlns:a16="http://schemas.microsoft.com/office/drawing/2014/main" id="{A0A894FE-A057-EFA8-E312-1366A9DC0432}"/>
                  </a:ext>
                </a:extLst>
              </p:cNvPr>
              <p:cNvSpPr txBox="1"/>
              <p:nvPr/>
            </p:nvSpPr>
            <p:spPr>
              <a:xfrm>
                <a:off x="6367796" y="5243030"/>
                <a:ext cx="1112833" cy="486516"/>
              </a:xfrm>
              <a:prstGeom prst="rect">
                <a:avLst/>
              </a:prstGeom>
              <a:noFill/>
            </p:spPr>
            <p:txBody>
              <a:bodyPr wrap="square">
                <a:spAutoFit/>
              </a:bodyPr>
              <a:lstStyle/>
              <a:p>
                <a:pPr algn="ctr"/>
                <a:r>
                  <a:rPr lang="de-DE" sz="1200" dirty="0"/>
                  <a:t>CO</a:t>
                </a:r>
                <a:r>
                  <a:rPr lang="de-DE" sz="1200" baseline="-25000" dirty="0"/>
                  <a:t>2</a:t>
                </a:r>
                <a:br>
                  <a:rPr lang="de-DE" sz="1200" baseline="-25000" dirty="0"/>
                </a:br>
                <a:r>
                  <a:rPr lang="de-DE" sz="1200" baseline="30000" dirty="0"/>
                  <a:t>12</a:t>
                </a:r>
                <a:r>
                  <a:rPr lang="de-DE" sz="1200" dirty="0"/>
                  <a:t>C-Isotope</a:t>
                </a:r>
                <a:endParaRPr lang="de-DE" sz="1200" baseline="-25000" dirty="0"/>
              </a:p>
            </p:txBody>
          </p:sp>
        </p:grpSp>
        <p:cxnSp>
          <p:nvCxnSpPr>
            <p:cNvPr id="10275" name="Gerade Verbindung mit Pfeil 10274">
              <a:extLst>
                <a:ext uri="{FF2B5EF4-FFF2-40B4-BE49-F238E27FC236}">
                  <a16:creationId xmlns:a16="http://schemas.microsoft.com/office/drawing/2014/main" id="{536DC328-7B68-E192-97DF-894B7D40930C}"/>
                </a:ext>
              </a:extLst>
            </p:cNvPr>
            <p:cNvCxnSpPr/>
            <p:nvPr/>
          </p:nvCxnSpPr>
          <p:spPr bwMode="auto">
            <a:xfrm>
              <a:off x="3437050" y="5060054"/>
              <a:ext cx="267558" cy="109089"/>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78" name="Grafik 10277" descr="Ein Bild, das Mischung, Puder enthält.&#10;&#10;KI-generierte Inhalte können fehlerhaft sein.">
              <a:extLst>
                <a:ext uri="{FF2B5EF4-FFF2-40B4-BE49-F238E27FC236}">
                  <a16:creationId xmlns:a16="http://schemas.microsoft.com/office/drawing/2014/main" id="{531CEE44-A9F6-96CE-CDA4-78126027A68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1859" t="27285" r="16239" b="20728"/>
            <a:stretch>
              <a:fillRect/>
            </a:stretch>
          </p:blipFill>
          <p:spPr>
            <a:xfrm>
              <a:off x="3720847" y="4959465"/>
              <a:ext cx="898099" cy="576786"/>
            </a:xfrm>
            <a:prstGeom prst="rect">
              <a:avLst/>
            </a:prstGeom>
          </p:spPr>
        </p:pic>
        <p:sp>
          <p:nvSpPr>
            <p:cNvPr id="10279" name="Textfeld 10278">
              <a:extLst>
                <a:ext uri="{FF2B5EF4-FFF2-40B4-BE49-F238E27FC236}">
                  <a16:creationId xmlns:a16="http://schemas.microsoft.com/office/drawing/2014/main" id="{12EEC45F-4055-5CD5-35F8-E1B3285470A0}"/>
                </a:ext>
              </a:extLst>
            </p:cNvPr>
            <p:cNvSpPr txBox="1"/>
            <p:nvPr/>
          </p:nvSpPr>
          <p:spPr>
            <a:xfrm>
              <a:off x="4871254" y="4096999"/>
              <a:ext cx="4372861" cy="1569660"/>
            </a:xfrm>
            <a:prstGeom prst="rect">
              <a:avLst/>
            </a:prstGeom>
            <a:noFill/>
          </p:spPr>
          <p:txBody>
            <a:bodyPr wrap="square" rtlCol="0">
              <a:spAutoFit/>
            </a:bodyPr>
            <a:lstStyle/>
            <a:p>
              <a:r>
                <a:rPr lang="de-DE" sz="1600" dirty="0">
                  <a:solidFill>
                    <a:srgbClr val="3333FF"/>
                  </a:solidFill>
                </a:rPr>
                <a:t>Bei der Verbrennung von Kohle, Öl und Gas, die bekannterweise aus der Carbon-Zeit mit reinen </a:t>
              </a:r>
              <a:r>
                <a:rPr lang="de-DE" sz="1600" baseline="30000" dirty="0">
                  <a:solidFill>
                    <a:srgbClr val="3333FF"/>
                  </a:solidFill>
                </a:rPr>
                <a:t>12</a:t>
              </a:r>
              <a:r>
                <a:rPr lang="de-DE" sz="1600" dirty="0">
                  <a:solidFill>
                    <a:srgbClr val="3333FF"/>
                  </a:solidFill>
                </a:rPr>
                <a:t>C- Isotopen stammen, entsteht CO</a:t>
              </a:r>
              <a:r>
                <a:rPr lang="de-DE" sz="1600" baseline="-25000" dirty="0">
                  <a:solidFill>
                    <a:srgbClr val="3333FF"/>
                  </a:solidFill>
                </a:rPr>
                <a:t>2</a:t>
              </a:r>
              <a:r>
                <a:rPr lang="de-DE" sz="1600" dirty="0">
                  <a:solidFill>
                    <a:srgbClr val="3333FF"/>
                  </a:solidFill>
                </a:rPr>
                <a:t> mit ausschließlich </a:t>
              </a:r>
              <a:r>
                <a:rPr lang="de-DE" sz="1600" baseline="30000" dirty="0">
                  <a:solidFill>
                    <a:srgbClr val="3333FF"/>
                  </a:solidFill>
                </a:rPr>
                <a:t>12</a:t>
              </a:r>
              <a:r>
                <a:rPr lang="de-DE" sz="1600" dirty="0">
                  <a:solidFill>
                    <a:srgbClr val="3333FF"/>
                  </a:solidFill>
                </a:rPr>
                <a:t>C- Isotopen. Dies wurde zweifelsfrei durch Messungen mit der Radio-</a:t>
              </a:r>
              <a:r>
                <a:rPr lang="de-DE" sz="1600" dirty="0" err="1">
                  <a:solidFill>
                    <a:srgbClr val="3333FF"/>
                  </a:solidFill>
                </a:rPr>
                <a:t>carbonmethode</a:t>
              </a:r>
              <a:r>
                <a:rPr lang="de-DE" sz="1600" dirty="0">
                  <a:solidFill>
                    <a:srgbClr val="3333FF"/>
                  </a:solidFill>
                </a:rPr>
                <a:t> nachgewiesen!</a:t>
              </a:r>
            </a:p>
          </p:txBody>
        </p:sp>
      </p:grpSp>
      <p:sp>
        <p:nvSpPr>
          <p:cNvPr id="24" name="Textfeld 40">
            <a:extLst>
              <a:ext uri="{FF2B5EF4-FFF2-40B4-BE49-F238E27FC236}">
                <a16:creationId xmlns:a16="http://schemas.microsoft.com/office/drawing/2014/main" id="{57BB2844-2372-4753-9C64-6F647FCD9D25}"/>
              </a:ext>
            </a:extLst>
          </p:cNvPr>
          <p:cNvSpPr txBox="1">
            <a:spLocks noChangeArrowheads="1"/>
          </p:cNvSpPr>
          <p:nvPr/>
        </p:nvSpPr>
        <p:spPr bwMode="auto">
          <a:xfrm>
            <a:off x="0" y="618606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 eindeutiger Beweis: Die Klimakrise hat der Mensch durch Verbrennung verursacht! </a:t>
            </a:r>
          </a:p>
        </p:txBody>
      </p:sp>
    </p:spTree>
    <p:extLst>
      <p:ext uri="{BB962C8B-B14F-4D97-AF65-F5344CB8AC3E}">
        <p14:creationId xmlns:p14="http://schemas.microsoft.com/office/powerpoint/2010/main" val="38000474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80"/>
                                        </p:tgtEl>
                                        <p:attrNameLst>
                                          <p:attrName>style.visibility</p:attrName>
                                        </p:attrNameLst>
                                      </p:cBhvr>
                                      <p:to>
                                        <p:strVal val="visible"/>
                                      </p:to>
                                    </p:set>
                                    <p:anim calcmode="lin" valueType="num">
                                      <p:cBhvr additive="base">
                                        <p:cTn id="7" dur="1000" fill="hold"/>
                                        <p:tgtEl>
                                          <p:spTgt spid="10280"/>
                                        </p:tgtEl>
                                        <p:attrNameLst>
                                          <p:attrName>ppt_x</p:attrName>
                                        </p:attrNameLst>
                                      </p:cBhvr>
                                      <p:tavLst>
                                        <p:tav tm="0">
                                          <p:val>
                                            <p:strVal val="1+#ppt_w/2"/>
                                          </p:val>
                                        </p:tav>
                                        <p:tav tm="100000">
                                          <p:val>
                                            <p:strVal val="#ppt_x"/>
                                          </p:val>
                                        </p:tav>
                                      </p:tavLst>
                                    </p:anim>
                                    <p:anim calcmode="lin" valueType="num">
                                      <p:cBhvr additive="base">
                                        <p:cTn id="8" dur="1000" fill="hold"/>
                                        <p:tgtEl>
                                          <p:spTgt spid="102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000" fill="hold"/>
                                        <p:tgtEl>
                                          <p:spTgt spid="24"/>
                                        </p:tgtEl>
                                        <p:attrNameLst>
                                          <p:attrName>ppt_x</p:attrName>
                                        </p:attrNameLst>
                                      </p:cBhvr>
                                      <p:tavLst>
                                        <p:tav tm="0">
                                          <p:val>
                                            <p:strVal val="#ppt_x"/>
                                          </p:val>
                                        </p:tav>
                                        <p:tav tm="100000">
                                          <p:val>
                                            <p:strVal val="#ppt_x"/>
                                          </p:val>
                                        </p:tav>
                                      </p:tavLst>
                                    </p:anim>
                                    <p:anim calcmode="lin" valueType="num">
                                      <p:cBhvr additive="base">
                                        <p:cTn id="14"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392094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Die Klimazonen verschieben sich! </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7010473" y="5616077"/>
            <a:ext cx="2292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IPCC-Bericht, 08.2019 </a:t>
            </a:r>
          </a:p>
        </p:txBody>
      </p:sp>
      <p:pic>
        <p:nvPicPr>
          <p:cNvPr id="5" name="Grafik 4">
            <a:extLst>
              <a:ext uri="{FF2B5EF4-FFF2-40B4-BE49-F238E27FC236}">
                <a16:creationId xmlns:a16="http://schemas.microsoft.com/office/drawing/2014/main" id="{7EB991E2-66BA-4AB2-BCBA-0946264D7CBF}"/>
              </a:ext>
            </a:extLst>
          </p:cNvPr>
          <p:cNvPicPr>
            <a:picLocks noChangeAspect="1"/>
          </p:cNvPicPr>
          <p:nvPr/>
        </p:nvPicPr>
        <p:blipFill rotWithShape="1">
          <a:blip r:embed="rId3">
            <a:extLst>
              <a:ext uri="{28A0092B-C50C-407E-A947-70E740481C1C}">
                <a14:useLocalDpi xmlns:a14="http://schemas.microsoft.com/office/drawing/2010/main" val="0"/>
              </a:ext>
            </a:extLst>
          </a:blip>
          <a:srcRect l="7072" t="17723" r="15222"/>
          <a:stretch/>
        </p:blipFill>
        <p:spPr>
          <a:xfrm>
            <a:off x="527904" y="889481"/>
            <a:ext cx="8850192" cy="4726596"/>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Gibt es zukünftig Riesling nur noch aus Grönland?</a:t>
            </a:r>
          </a:p>
        </p:txBody>
      </p:sp>
    </p:spTree>
    <p:extLst>
      <p:ext uri="{BB962C8B-B14F-4D97-AF65-F5344CB8AC3E}">
        <p14:creationId xmlns:p14="http://schemas.microsoft.com/office/powerpoint/2010/main" val="24977782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28CF333F-9340-4D5C-894C-60136D2735C9}"/>
              </a:ext>
            </a:extLst>
          </p:cNvPr>
          <p:cNvSpPr>
            <a:spLocks noChangeArrowheads="1"/>
          </p:cNvSpPr>
          <p:nvPr/>
        </p:nvSpPr>
        <p:spPr bwMode="auto">
          <a:xfrm>
            <a:off x="941388" y="12686"/>
            <a:ext cx="7355283"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Veränderter Jetstream-Verlauf verursacht große Wetterkapriolen!</a:t>
            </a:r>
          </a:p>
        </p:txBody>
      </p:sp>
      <p:pic>
        <p:nvPicPr>
          <p:cNvPr id="13315" name="Grafik 3">
            <a:extLst>
              <a:ext uri="{FF2B5EF4-FFF2-40B4-BE49-F238E27FC236}">
                <a16:creationId xmlns:a16="http://schemas.microsoft.com/office/drawing/2014/main" id="{F14E100C-EDEC-4094-8018-55AAC671B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28" b="25566"/>
          <a:stretch>
            <a:fillRect/>
          </a:stretch>
        </p:blipFill>
        <p:spPr bwMode="auto">
          <a:xfrm>
            <a:off x="941388" y="876300"/>
            <a:ext cx="83280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40">
            <a:extLst>
              <a:ext uri="{FF2B5EF4-FFF2-40B4-BE49-F238E27FC236}">
                <a16:creationId xmlns:a16="http://schemas.microsoft.com/office/drawing/2014/main" id="{779D3423-96CC-4A02-9886-F35D72062C0D}"/>
              </a:ext>
            </a:extLst>
          </p:cNvPr>
          <p:cNvSpPr txBox="1">
            <a:spLocks noChangeArrowheads="1"/>
          </p:cNvSpPr>
          <p:nvPr/>
        </p:nvSpPr>
        <p:spPr bwMode="auto">
          <a:xfrm>
            <a:off x="0" y="5981700"/>
            <a:ext cx="990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Jetstream mäandriert </a:t>
            </a:r>
            <a:r>
              <a:rPr lang="de-DE" altLang="de-DE" sz="1800" dirty="0">
                <a:solidFill>
                  <a:srgbClr val="00B050"/>
                </a:solidFill>
                <a:sym typeface="Wingdings" panose="05000000000000000000" pitchFamily="2" charset="2"/>
              </a:rPr>
              <a:t> </a:t>
            </a:r>
            <a:r>
              <a:rPr lang="de-DE" altLang="de-DE" sz="1800" dirty="0">
                <a:solidFill>
                  <a:srgbClr val="00B050"/>
                </a:solidFill>
              </a:rPr>
              <a:t>langanhaltende Tiefs und Hochs!</a:t>
            </a:r>
          </a:p>
        </p:txBody>
      </p:sp>
      <p:sp>
        <p:nvSpPr>
          <p:cNvPr id="13317" name="Textfeld 4">
            <a:extLst>
              <a:ext uri="{FF2B5EF4-FFF2-40B4-BE49-F238E27FC236}">
                <a16:creationId xmlns:a16="http://schemas.microsoft.com/office/drawing/2014/main" id="{02D8B7D0-E30B-4856-8C3F-5E6D19358089}"/>
              </a:ext>
            </a:extLst>
          </p:cNvPr>
          <p:cNvSpPr txBox="1">
            <a:spLocks noChangeArrowheads="1"/>
          </p:cNvSpPr>
          <p:nvPr/>
        </p:nvSpPr>
        <p:spPr bwMode="auto">
          <a:xfrm>
            <a:off x="4533900" y="5753100"/>
            <a:ext cx="4908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a:t>Quelle</a:t>
            </a:r>
            <a:r>
              <a:rPr lang="de-DE" altLang="de-DE" sz="1200"/>
              <a:t>: Prof. Stefan Rahmstorf, Potsdam-Institut: Vortrag 20.03.2019 </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344164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Wie groß ist der CO</a:t>
            </a:r>
            <a:r>
              <a:rPr lang="de-DE" altLang="de-DE" sz="2000" baseline="-25000" dirty="0">
                <a:solidFill>
                  <a:schemeClr val="bg1"/>
                </a:solidFill>
              </a:rPr>
              <a:t>2</a:t>
            </a:r>
            <a:r>
              <a:rPr lang="de-DE" altLang="de-DE" sz="2000" dirty="0">
                <a:solidFill>
                  <a:schemeClr val="bg1"/>
                </a:solidFill>
              </a:rPr>
              <a:t>-Anstieg?</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8125533" y="5702300"/>
            <a:ext cx="11512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WMO </a:t>
            </a:r>
          </a:p>
        </p:txBody>
      </p:sp>
      <p:pic>
        <p:nvPicPr>
          <p:cNvPr id="4" name="Grafik 3">
            <a:extLst>
              <a:ext uri="{FF2B5EF4-FFF2-40B4-BE49-F238E27FC236}">
                <a16:creationId xmlns:a16="http://schemas.microsoft.com/office/drawing/2014/main" id="{8B24F0BD-5F46-4CD0-9F47-76BC46C95078}"/>
              </a:ext>
            </a:extLst>
          </p:cNvPr>
          <p:cNvPicPr>
            <a:picLocks noChangeAspect="1"/>
          </p:cNvPicPr>
          <p:nvPr/>
        </p:nvPicPr>
        <p:blipFill rotWithShape="1">
          <a:blip r:embed="rId3">
            <a:extLst>
              <a:ext uri="{28A0092B-C50C-407E-A947-70E740481C1C}">
                <a14:useLocalDpi xmlns:a14="http://schemas.microsoft.com/office/drawing/2010/main" val="0"/>
              </a:ext>
            </a:extLst>
          </a:blip>
          <a:srcRect t="22284"/>
          <a:stretch/>
        </p:blipFill>
        <p:spPr>
          <a:xfrm>
            <a:off x="101600" y="1922106"/>
            <a:ext cx="9652000" cy="3780194"/>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CO</a:t>
            </a:r>
            <a:r>
              <a:rPr lang="de-DE" sz="1800" baseline="-25000" dirty="0">
                <a:solidFill>
                  <a:srgbClr val="00B050"/>
                </a:solidFill>
              </a:rPr>
              <a:t>2</a:t>
            </a:r>
            <a:r>
              <a:rPr lang="de-DE" sz="1800" dirty="0">
                <a:solidFill>
                  <a:srgbClr val="00B050"/>
                </a:solidFill>
              </a:rPr>
              <a:t>-global ist um 144 ppm </a:t>
            </a:r>
            <a:r>
              <a:rPr lang="de-DE" sz="1800" dirty="0" err="1">
                <a:solidFill>
                  <a:srgbClr val="00B050"/>
                </a:solidFill>
              </a:rPr>
              <a:t>ggü</a:t>
            </a:r>
            <a:r>
              <a:rPr lang="de-DE" sz="1800" dirty="0">
                <a:solidFill>
                  <a:srgbClr val="00B050"/>
                </a:solidFill>
              </a:rPr>
              <a:t>. Beginn der Industrialisierung (1850: 280 ppm) gestiegen!</a:t>
            </a:r>
            <a:endParaRPr lang="de-DE" altLang="de-DE" sz="1800" dirty="0">
              <a:solidFill>
                <a:srgbClr val="00B050"/>
              </a:solidFill>
            </a:endParaRPr>
          </a:p>
        </p:txBody>
      </p:sp>
      <p:sp>
        <p:nvSpPr>
          <p:cNvPr id="2" name="Textfeld 1">
            <a:extLst>
              <a:ext uri="{FF2B5EF4-FFF2-40B4-BE49-F238E27FC236}">
                <a16:creationId xmlns:a16="http://schemas.microsoft.com/office/drawing/2014/main" id="{84D23198-6D8E-44B0-AA6C-D3CADC52552E}"/>
              </a:ext>
            </a:extLst>
          </p:cNvPr>
          <p:cNvSpPr txBox="1"/>
          <p:nvPr/>
        </p:nvSpPr>
        <p:spPr>
          <a:xfrm>
            <a:off x="2888003" y="1255104"/>
            <a:ext cx="6530955" cy="461665"/>
          </a:xfrm>
          <a:prstGeom prst="rect">
            <a:avLst/>
          </a:prstGeom>
          <a:noFill/>
        </p:spPr>
        <p:txBody>
          <a:bodyPr wrap="none" rtlCol="0">
            <a:spAutoFit/>
          </a:bodyPr>
          <a:lstStyle/>
          <a:p>
            <a:r>
              <a:rPr lang="de-DE" dirty="0">
                <a:solidFill>
                  <a:srgbClr val="FF0000"/>
                </a:solidFill>
              </a:rPr>
              <a:t>Bericht der WMO von Oktober 2025: 424 ppm</a:t>
            </a:r>
          </a:p>
        </p:txBody>
      </p:sp>
    </p:spTree>
    <p:extLst>
      <p:ext uri="{BB962C8B-B14F-4D97-AF65-F5344CB8AC3E}">
        <p14:creationId xmlns:p14="http://schemas.microsoft.com/office/powerpoint/2010/main" val="41326996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
            <a:extLst>
              <a:ext uri="{FF2B5EF4-FFF2-40B4-BE49-F238E27FC236}">
                <a16:creationId xmlns:a16="http://schemas.microsoft.com/office/drawing/2014/main" id="{B427B9D8-8DF1-F11D-ADA6-6C907D485A59}"/>
              </a:ext>
            </a:extLst>
          </p:cNvPr>
          <p:cNvSpPr txBox="1">
            <a:spLocks noChangeArrowheads="1"/>
          </p:cNvSpPr>
          <p:nvPr/>
        </p:nvSpPr>
        <p:spPr bwMode="auto">
          <a:xfrm>
            <a:off x="269519" y="866943"/>
            <a:ext cx="562636"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t>CO</a:t>
            </a:r>
            <a:r>
              <a:rPr lang="de-DE" altLang="de-DE" sz="1200" baseline="-25000" dirty="0"/>
              <a:t>2</a:t>
            </a:r>
            <a:br>
              <a:rPr lang="de-DE" altLang="de-DE" sz="1200" dirty="0"/>
            </a:br>
            <a:r>
              <a:rPr lang="de-DE" altLang="de-DE" sz="1200" dirty="0"/>
              <a:t>(ppm)</a:t>
            </a:r>
            <a:endParaRPr lang="en-US" altLang="de-DE" sz="1200" dirty="0"/>
          </a:p>
        </p:txBody>
      </p:sp>
      <p:sp>
        <p:nvSpPr>
          <p:cNvPr id="3" name="Rectangle 4">
            <a:extLst>
              <a:ext uri="{FF2B5EF4-FFF2-40B4-BE49-F238E27FC236}">
                <a16:creationId xmlns:a16="http://schemas.microsoft.com/office/drawing/2014/main" id="{91482D44-ED21-C144-B3D9-C7AC7800477D}"/>
              </a:ext>
            </a:extLst>
          </p:cNvPr>
          <p:cNvSpPr>
            <a:spLocks noChangeArrowheads="1"/>
          </p:cNvSpPr>
          <p:nvPr/>
        </p:nvSpPr>
        <p:spPr bwMode="auto">
          <a:xfrm>
            <a:off x="1328738" y="26968"/>
            <a:ext cx="759393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Treibhausgasemissionen in der Welt 1957 </a:t>
            </a:r>
            <a:r>
              <a:rPr lang="de-DE" altLang="de-DE" sz="2000" dirty="0">
                <a:solidFill>
                  <a:schemeClr val="bg1"/>
                </a:solidFill>
                <a:sym typeface="Wingdings" panose="05000000000000000000" pitchFamily="2" charset="2"/>
              </a:rPr>
              <a:t> 2025</a:t>
            </a:r>
            <a:endParaRPr lang="de-DE" altLang="de-DE" sz="2000" dirty="0">
              <a:solidFill>
                <a:schemeClr val="bg1"/>
              </a:solidFill>
            </a:endParaRPr>
          </a:p>
          <a:p>
            <a:r>
              <a:rPr lang="de-DE" sz="2000" dirty="0">
                <a:solidFill>
                  <a:schemeClr val="bg1"/>
                </a:solidFill>
                <a:effectLst/>
              </a:rPr>
              <a:t>CO</a:t>
            </a:r>
            <a:r>
              <a:rPr lang="de-DE" sz="2000" baseline="-25000" dirty="0">
                <a:solidFill>
                  <a:schemeClr val="bg1"/>
                </a:solidFill>
                <a:effectLst/>
              </a:rPr>
              <a:t>2</a:t>
            </a:r>
            <a:r>
              <a:rPr lang="de-DE" sz="2000" dirty="0">
                <a:solidFill>
                  <a:schemeClr val="bg1"/>
                </a:solidFill>
                <a:effectLst/>
              </a:rPr>
              <a:t>-Konzentration in der Atmosphäre (Monatsmittelwerte)</a:t>
            </a:r>
            <a:endParaRPr lang="de-DE" sz="2000" dirty="0">
              <a:solidFill>
                <a:schemeClr val="bg1"/>
              </a:solidFill>
            </a:endParaRPr>
          </a:p>
        </p:txBody>
      </p:sp>
      <p:pic>
        <p:nvPicPr>
          <p:cNvPr id="7" name="Grafik 6" descr="Ein Bild, das Text, Reihe, Diagramm, Screenshot enthält.&#10;&#10;KI-generierte Inhalte können fehlerhaft sein.">
            <a:extLst>
              <a:ext uri="{FF2B5EF4-FFF2-40B4-BE49-F238E27FC236}">
                <a16:creationId xmlns:a16="http://schemas.microsoft.com/office/drawing/2014/main" id="{B5AFD121-BC9C-2055-3BAB-513FCC3096FD}"/>
              </a:ext>
            </a:extLst>
          </p:cNvPr>
          <p:cNvPicPr>
            <a:picLocks noChangeAspect="1"/>
          </p:cNvPicPr>
          <p:nvPr/>
        </p:nvPicPr>
        <p:blipFill>
          <a:blip r:embed="rId3">
            <a:extLst>
              <a:ext uri="{28A0092B-C50C-407E-A947-70E740481C1C}">
                <a14:useLocalDpi xmlns:a14="http://schemas.microsoft.com/office/drawing/2010/main" val="0"/>
              </a:ext>
            </a:extLst>
          </a:blip>
          <a:srcRect l="16084" t="20216" r="16214" b="21869"/>
          <a:stretch>
            <a:fillRect/>
          </a:stretch>
        </p:blipFill>
        <p:spPr>
          <a:xfrm>
            <a:off x="649563" y="804422"/>
            <a:ext cx="8986918" cy="5436464"/>
          </a:xfrm>
          <a:prstGeom prst="rect">
            <a:avLst/>
          </a:prstGeom>
        </p:spPr>
      </p:pic>
      <p:graphicFrame>
        <p:nvGraphicFramePr>
          <p:cNvPr id="25" name="Tabelle 24">
            <a:extLst>
              <a:ext uri="{FF2B5EF4-FFF2-40B4-BE49-F238E27FC236}">
                <a16:creationId xmlns:a16="http://schemas.microsoft.com/office/drawing/2014/main" id="{4FAB55A0-0A06-9021-AD79-BE97C9801F53}"/>
              </a:ext>
            </a:extLst>
          </p:cNvPr>
          <p:cNvGraphicFramePr>
            <a:graphicFrameLocks noGrp="1"/>
          </p:cNvGraphicFramePr>
          <p:nvPr/>
        </p:nvGraphicFramePr>
        <p:xfrm>
          <a:off x="4164680" y="1236275"/>
          <a:ext cx="2463800" cy="1409700"/>
        </p:xfrm>
        <a:graphic>
          <a:graphicData uri="http://schemas.openxmlformats.org/drawingml/2006/table">
            <a:tbl>
              <a:tblPr>
                <a:tableStyleId>{5C22544A-7EE6-4342-B048-85BDC9FD1C3A}</a:tableStyleId>
              </a:tblPr>
              <a:tblGrid>
                <a:gridCol w="1260549">
                  <a:extLst>
                    <a:ext uri="{9D8B030D-6E8A-4147-A177-3AD203B41FA5}">
                      <a16:colId xmlns:a16="http://schemas.microsoft.com/office/drawing/2014/main" val="1498065563"/>
                    </a:ext>
                  </a:extLst>
                </a:gridCol>
                <a:gridCol w="544328">
                  <a:extLst>
                    <a:ext uri="{9D8B030D-6E8A-4147-A177-3AD203B41FA5}">
                      <a16:colId xmlns:a16="http://schemas.microsoft.com/office/drawing/2014/main" val="3952017863"/>
                    </a:ext>
                  </a:extLst>
                </a:gridCol>
                <a:gridCol w="658923">
                  <a:extLst>
                    <a:ext uri="{9D8B030D-6E8A-4147-A177-3AD203B41FA5}">
                      <a16:colId xmlns:a16="http://schemas.microsoft.com/office/drawing/2014/main" val="1893462417"/>
                    </a:ext>
                  </a:extLst>
                </a:gridCol>
              </a:tblGrid>
              <a:tr h="257175">
                <a:tc>
                  <a:txBody>
                    <a:bodyPr/>
                    <a:lstStyle/>
                    <a:p>
                      <a:pPr marL="0" algn="ctr" defTabSz="914400" rtl="0" eaLnBrk="1" fontAlgn="ctr" latinLnBrk="0" hangingPunct="1"/>
                      <a:r>
                        <a:rPr lang="de-DE" sz="1600" b="1" u="none" strike="noStrike" kern="1200" dirty="0">
                          <a:solidFill>
                            <a:schemeClr val="bg1"/>
                          </a:solidFill>
                          <a:effectLst/>
                          <a:latin typeface="+mn-lt"/>
                          <a:ea typeface="+mn-ea"/>
                          <a:cs typeface="+mn-cs"/>
                        </a:rPr>
                        <a:t>Emissionen</a:t>
                      </a:r>
                    </a:p>
                  </a:txBody>
                  <a:tcPr marL="9525" marR="9525" marT="9525" marB="0" anchor="b">
                    <a:solidFill>
                      <a:schemeClr val="bg1">
                        <a:lumMod val="65000"/>
                      </a:schemeClr>
                    </a:solidFill>
                  </a:tcPr>
                </a:tc>
                <a:tc gridSpan="2">
                  <a:txBody>
                    <a:bodyPr/>
                    <a:lstStyle/>
                    <a:p>
                      <a:pPr algn="ctr" rtl="0" fontAlgn="ctr"/>
                      <a:r>
                        <a:rPr lang="de-DE" sz="1600" b="1" u="none" strike="noStrike" dirty="0">
                          <a:solidFill>
                            <a:schemeClr val="bg1"/>
                          </a:solidFill>
                          <a:effectLst/>
                        </a:rPr>
                        <a:t>Jahr</a:t>
                      </a:r>
                      <a:endParaRPr lang="de-DE" sz="1600" b="1" i="0" u="none" strike="noStrike" dirty="0">
                        <a:solidFill>
                          <a:schemeClr val="bg1"/>
                        </a:solidFill>
                        <a:effectLst/>
                        <a:latin typeface="Arial" panose="020B0604020202020204" pitchFamily="34" charset="0"/>
                      </a:endParaRPr>
                    </a:p>
                  </a:txBody>
                  <a:tcPr marL="9525" marR="9525" marT="9525" marB="0" anchor="ctr">
                    <a:solidFill>
                      <a:schemeClr val="bg1">
                        <a:lumMod val="65000"/>
                      </a:schemeClr>
                    </a:solidFill>
                  </a:tcPr>
                </a:tc>
                <a:tc hMerge="1">
                  <a:txBody>
                    <a:bodyPr/>
                    <a:lstStyle/>
                    <a:p>
                      <a:endParaRPr lang="de-DE"/>
                    </a:p>
                  </a:txBody>
                  <a:tcPr/>
                </a:tc>
                <a:extLst>
                  <a:ext uri="{0D108BD9-81ED-4DB2-BD59-A6C34878D82A}">
                    <a16:rowId xmlns:a16="http://schemas.microsoft.com/office/drawing/2014/main" val="2654818083"/>
                  </a:ext>
                </a:extLst>
              </a:tr>
              <a:tr h="257175">
                <a:tc>
                  <a:txBody>
                    <a:bodyPr/>
                    <a:lstStyle/>
                    <a:p>
                      <a:pPr algn="l" fontAlgn="b"/>
                      <a:endParaRPr lang="de-DE" sz="1100" b="0" i="0" u="none" strike="noStrike" dirty="0">
                        <a:solidFill>
                          <a:schemeClr val="bg1"/>
                        </a:solidFill>
                        <a:effectLst/>
                        <a:latin typeface="Aptos Narrow" panose="020B0004020202020204" pitchFamily="34" charset="0"/>
                      </a:endParaRPr>
                    </a:p>
                  </a:txBody>
                  <a:tcPr marL="9525" marR="9525" marT="9525" marB="0" anchor="b">
                    <a:solidFill>
                      <a:schemeClr val="bg1">
                        <a:lumMod val="65000"/>
                      </a:schemeClr>
                    </a:solidFill>
                  </a:tcPr>
                </a:tc>
                <a:tc>
                  <a:txBody>
                    <a:bodyPr/>
                    <a:lstStyle/>
                    <a:p>
                      <a:pPr algn="ctr" rtl="0" fontAlgn="ctr"/>
                      <a:r>
                        <a:rPr lang="de-DE" sz="1600" u="none" strike="noStrike">
                          <a:solidFill>
                            <a:schemeClr val="bg1"/>
                          </a:solidFill>
                          <a:effectLst/>
                        </a:rPr>
                        <a:t>1890</a:t>
                      </a:r>
                      <a:endParaRPr lang="de-DE" sz="1600" b="0" i="0" u="none" strike="noStrike">
                        <a:solidFill>
                          <a:schemeClr val="bg1"/>
                        </a:solidFill>
                        <a:effectLst/>
                        <a:latin typeface="Arial" panose="020B0604020202020204" pitchFamily="34" charset="0"/>
                      </a:endParaRPr>
                    </a:p>
                  </a:txBody>
                  <a:tcPr marL="9525" marR="9525" marT="9525" marB="0" anchor="ctr">
                    <a:solidFill>
                      <a:schemeClr val="bg1">
                        <a:lumMod val="65000"/>
                      </a:schemeClr>
                    </a:solidFill>
                  </a:tcPr>
                </a:tc>
                <a:tc>
                  <a:txBody>
                    <a:bodyPr/>
                    <a:lstStyle/>
                    <a:p>
                      <a:pPr algn="ctr" rtl="0" fontAlgn="ctr"/>
                      <a:r>
                        <a:rPr lang="de-DE" sz="1600" u="none" strike="noStrike" dirty="0">
                          <a:solidFill>
                            <a:schemeClr val="bg1"/>
                          </a:solidFill>
                          <a:effectLst/>
                        </a:rPr>
                        <a:t>2025</a:t>
                      </a:r>
                      <a:endParaRPr lang="de-DE" sz="1600" b="0" i="0" u="none" strike="noStrike" dirty="0">
                        <a:solidFill>
                          <a:schemeClr val="bg1"/>
                        </a:solidFill>
                        <a:effectLst/>
                        <a:latin typeface="Arial" panose="020B0604020202020204" pitchFamily="34" charset="0"/>
                      </a:endParaRPr>
                    </a:p>
                  </a:txBody>
                  <a:tcPr marL="9525" marR="9525" marT="9525" marB="0" anchor="ctr">
                    <a:solidFill>
                      <a:schemeClr val="bg1">
                        <a:lumMod val="65000"/>
                      </a:schemeClr>
                    </a:solidFill>
                  </a:tcPr>
                </a:tc>
                <a:extLst>
                  <a:ext uri="{0D108BD9-81ED-4DB2-BD59-A6C34878D82A}">
                    <a16:rowId xmlns:a16="http://schemas.microsoft.com/office/drawing/2014/main" val="3020741408"/>
                  </a:ext>
                </a:extLst>
              </a:tr>
              <a:tr h="381000">
                <a:tc>
                  <a:txBody>
                    <a:bodyPr/>
                    <a:lstStyle/>
                    <a:p>
                      <a:pPr algn="l" rtl="0" fontAlgn="ctr"/>
                      <a:r>
                        <a:rPr lang="de-DE" sz="2400" u="none" strike="noStrike" dirty="0">
                          <a:solidFill>
                            <a:srgbClr val="FF0000"/>
                          </a:solidFill>
                          <a:effectLst/>
                        </a:rPr>
                        <a:t>ø </a:t>
                      </a:r>
                      <a:r>
                        <a:rPr lang="de-DE" sz="1600" u="none" strike="noStrike" dirty="0">
                          <a:solidFill>
                            <a:srgbClr val="FF0000"/>
                          </a:solidFill>
                          <a:effectLst/>
                        </a:rPr>
                        <a:t>CO</a:t>
                      </a:r>
                      <a:r>
                        <a:rPr lang="de-DE" sz="1600" u="none" strike="noStrike" baseline="-25000" dirty="0">
                          <a:solidFill>
                            <a:srgbClr val="FF0000"/>
                          </a:solidFill>
                          <a:effectLst/>
                        </a:rPr>
                        <a:t>2</a:t>
                      </a:r>
                      <a:r>
                        <a:rPr lang="de-DE" sz="1600" u="none" strike="noStrike" dirty="0">
                          <a:solidFill>
                            <a:srgbClr val="FF0000"/>
                          </a:solidFill>
                          <a:effectLst/>
                        </a:rPr>
                        <a:t>(ppm)</a:t>
                      </a:r>
                      <a:endParaRPr lang="de-DE" sz="1600" b="0" i="0" u="none" strike="noStrike" dirty="0">
                        <a:solidFill>
                          <a:srgbClr val="FF0000"/>
                        </a:solidFill>
                        <a:effectLst/>
                        <a:latin typeface="Arial" panose="020B0604020202020204" pitchFamily="34" charset="0"/>
                      </a:endParaRPr>
                    </a:p>
                  </a:txBody>
                  <a:tcPr marL="9525" marR="9525" marT="9525" marB="0" anchor="ctr">
                    <a:solidFill>
                      <a:schemeClr val="bg1">
                        <a:lumMod val="95000"/>
                      </a:schemeClr>
                    </a:solidFill>
                  </a:tcPr>
                </a:tc>
                <a:tc>
                  <a:txBody>
                    <a:bodyPr/>
                    <a:lstStyle/>
                    <a:p>
                      <a:pPr algn="ctr" rtl="0" fontAlgn="ctr"/>
                      <a:r>
                        <a:rPr lang="de-DE" sz="1600" u="none" strike="noStrike">
                          <a:solidFill>
                            <a:srgbClr val="FF0000"/>
                          </a:solidFill>
                          <a:effectLst/>
                        </a:rPr>
                        <a:t>280</a:t>
                      </a:r>
                      <a:endParaRPr lang="de-DE" sz="1600" b="0" i="0" u="none" strike="noStrike">
                        <a:solidFill>
                          <a:srgbClr val="FF0000"/>
                        </a:solidFill>
                        <a:effectLst/>
                        <a:latin typeface="Arial" panose="020B0604020202020204" pitchFamily="34" charset="0"/>
                      </a:endParaRPr>
                    </a:p>
                  </a:txBody>
                  <a:tcPr marL="9525" marR="9525" marT="9525" marB="0" anchor="ctr">
                    <a:solidFill>
                      <a:schemeClr val="bg1">
                        <a:lumMod val="95000"/>
                      </a:schemeClr>
                    </a:solidFill>
                  </a:tcPr>
                </a:tc>
                <a:tc>
                  <a:txBody>
                    <a:bodyPr/>
                    <a:lstStyle/>
                    <a:p>
                      <a:pPr algn="ctr" rtl="0" fontAlgn="ctr"/>
                      <a:r>
                        <a:rPr lang="de-DE" sz="1600" u="none" strike="noStrike" dirty="0">
                          <a:solidFill>
                            <a:srgbClr val="FF0000"/>
                          </a:solidFill>
                          <a:effectLst/>
                        </a:rPr>
                        <a:t>425,7</a:t>
                      </a:r>
                      <a:endParaRPr lang="de-DE" sz="1600" b="0" i="0" u="none" strike="noStrike" dirty="0">
                        <a:solidFill>
                          <a:srgbClr val="FF0000"/>
                        </a:solidFill>
                        <a:effectLst/>
                        <a:latin typeface="Arial" panose="020B0604020202020204" pitchFamily="34" charset="0"/>
                      </a:endParaRPr>
                    </a:p>
                  </a:txBody>
                  <a:tcPr marL="9525" marR="9525" marT="9525" marB="0" anchor="ctr">
                    <a:solidFill>
                      <a:schemeClr val="bg1">
                        <a:lumMod val="95000"/>
                      </a:schemeClr>
                    </a:solidFill>
                  </a:tcPr>
                </a:tc>
                <a:extLst>
                  <a:ext uri="{0D108BD9-81ED-4DB2-BD59-A6C34878D82A}">
                    <a16:rowId xmlns:a16="http://schemas.microsoft.com/office/drawing/2014/main" val="2692416593"/>
                  </a:ext>
                </a:extLst>
              </a:tr>
              <a:tr h="514350">
                <a:tc>
                  <a:txBody>
                    <a:bodyPr/>
                    <a:lstStyle/>
                    <a:p>
                      <a:pPr algn="l" rtl="0" fontAlgn="ctr"/>
                      <a:r>
                        <a:rPr lang="el-GR" sz="1600" u="none" strike="noStrike" dirty="0">
                          <a:solidFill>
                            <a:srgbClr val="FF0000"/>
                          </a:solidFill>
                          <a:effectLst/>
                        </a:rPr>
                        <a:t>Δ</a:t>
                      </a:r>
                      <a:r>
                        <a:rPr lang="de-DE" sz="1600" u="none" strike="noStrike" dirty="0" err="1">
                          <a:solidFill>
                            <a:srgbClr val="FF0000"/>
                          </a:solidFill>
                          <a:effectLst/>
                        </a:rPr>
                        <a:t>Tmax</a:t>
                      </a:r>
                      <a:r>
                        <a:rPr lang="de-DE" sz="1600" u="none" strike="noStrike" dirty="0">
                          <a:solidFill>
                            <a:srgbClr val="FF0000"/>
                          </a:solidFill>
                          <a:effectLst/>
                        </a:rPr>
                        <a:t>. (°C)</a:t>
                      </a:r>
                      <a:br>
                        <a:rPr lang="de-DE" sz="1600" u="none" strike="noStrike" dirty="0">
                          <a:solidFill>
                            <a:srgbClr val="FF0000"/>
                          </a:solidFill>
                          <a:effectLst/>
                        </a:rPr>
                      </a:br>
                      <a:r>
                        <a:rPr lang="de-DE" sz="1600" u="none" strike="noStrike" dirty="0" err="1">
                          <a:solidFill>
                            <a:srgbClr val="FF0000"/>
                          </a:solidFill>
                          <a:effectLst/>
                        </a:rPr>
                        <a:t>ggü</a:t>
                      </a:r>
                      <a:r>
                        <a:rPr lang="de-DE" sz="1600" u="none" strike="noStrike" dirty="0">
                          <a:solidFill>
                            <a:srgbClr val="FF0000"/>
                          </a:solidFill>
                          <a:effectLst/>
                        </a:rPr>
                        <a:t>. 1890</a:t>
                      </a:r>
                      <a:endParaRPr lang="de-DE" sz="1600" b="0" i="0" u="none" strike="noStrike" dirty="0">
                        <a:solidFill>
                          <a:srgbClr val="FF0000"/>
                        </a:solidFill>
                        <a:effectLst/>
                        <a:latin typeface="Arial" panose="020B0604020202020204" pitchFamily="34" charset="0"/>
                      </a:endParaRPr>
                    </a:p>
                  </a:txBody>
                  <a:tcPr marL="9525" marR="9525" marT="9525" marB="0" anchor="ctr"/>
                </a:tc>
                <a:tc>
                  <a:txBody>
                    <a:bodyPr/>
                    <a:lstStyle/>
                    <a:p>
                      <a:pPr algn="ctr" rtl="0" fontAlgn="ctr"/>
                      <a:r>
                        <a:rPr lang="de-DE" sz="1600" u="none" strike="noStrike">
                          <a:solidFill>
                            <a:srgbClr val="FF0000"/>
                          </a:solidFill>
                          <a:effectLst/>
                        </a:rPr>
                        <a:t>0</a:t>
                      </a:r>
                      <a:endParaRPr lang="de-DE" sz="1600" b="0" i="0" u="none" strike="noStrike">
                        <a:solidFill>
                          <a:srgbClr val="FF0000"/>
                        </a:solidFill>
                        <a:effectLst/>
                        <a:latin typeface="Arial" panose="020B0604020202020204" pitchFamily="34" charset="0"/>
                      </a:endParaRPr>
                    </a:p>
                  </a:txBody>
                  <a:tcPr marL="9525" marR="9525" marT="9525" marB="0" anchor="ctr"/>
                </a:tc>
                <a:tc>
                  <a:txBody>
                    <a:bodyPr/>
                    <a:lstStyle/>
                    <a:p>
                      <a:pPr algn="ctr" rtl="0" fontAlgn="ctr"/>
                      <a:r>
                        <a:rPr lang="de-DE" sz="1600" b="0" i="0" u="none" strike="noStrike" dirty="0">
                          <a:solidFill>
                            <a:srgbClr val="FF0000"/>
                          </a:solidFill>
                          <a:effectLst/>
                          <a:latin typeface="Arial" panose="020B0604020202020204" pitchFamily="34" charset="0"/>
                        </a:rPr>
                        <a:t>1,47</a:t>
                      </a:r>
                    </a:p>
                  </a:txBody>
                  <a:tcPr marL="9525" marR="9525" marT="9525" marB="0" anchor="ctr"/>
                </a:tc>
                <a:extLst>
                  <a:ext uri="{0D108BD9-81ED-4DB2-BD59-A6C34878D82A}">
                    <a16:rowId xmlns:a16="http://schemas.microsoft.com/office/drawing/2014/main" val="2099829828"/>
                  </a:ext>
                </a:extLst>
              </a:tr>
            </a:tbl>
          </a:graphicData>
        </a:graphic>
      </p:graphicFrame>
      <p:grpSp>
        <p:nvGrpSpPr>
          <p:cNvPr id="8" name="Gruppieren 7">
            <a:extLst>
              <a:ext uri="{FF2B5EF4-FFF2-40B4-BE49-F238E27FC236}">
                <a16:creationId xmlns:a16="http://schemas.microsoft.com/office/drawing/2014/main" id="{C0C59686-0094-68C7-B040-8799BC70EEAB}"/>
              </a:ext>
            </a:extLst>
          </p:cNvPr>
          <p:cNvGrpSpPr/>
          <p:nvPr/>
        </p:nvGrpSpPr>
        <p:grpSpPr>
          <a:xfrm>
            <a:off x="7224213" y="4335963"/>
            <a:ext cx="2032224" cy="276999"/>
            <a:chOff x="10506292" y="4916876"/>
            <a:chExt cx="2032224" cy="276999"/>
          </a:xfrm>
        </p:grpSpPr>
        <p:sp>
          <p:nvSpPr>
            <p:cNvPr id="26" name="Textfeld 25">
              <a:extLst>
                <a:ext uri="{FF2B5EF4-FFF2-40B4-BE49-F238E27FC236}">
                  <a16:creationId xmlns:a16="http://schemas.microsoft.com/office/drawing/2014/main" id="{817384E2-201C-5654-8440-995F69B7FF01}"/>
                </a:ext>
              </a:extLst>
            </p:cNvPr>
            <p:cNvSpPr txBox="1"/>
            <p:nvPr/>
          </p:nvSpPr>
          <p:spPr>
            <a:xfrm>
              <a:off x="10506292" y="4916876"/>
              <a:ext cx="1029449" cy="276999"/>
            </a:xfrm>
            <a:prstGeom prst="rect">
              <a:avLst/>
            </a:prstGeom>
            <a:solidFill>
              <a:schemeClr val="bg1"/>
            </a:solidFill>
          </p:spPr>
          <p:txBody>
            <a:bodyPr wrap="none" rtlCol="0">
              <a:spAutoFit/>
            </a:bodyPr>
            <a:lstStyle/>
            <a:p>
              <a:r>
                <a:rPr lang="de-DE" sz="1200" dirty="0"/>
                <a:t>Quelle</a:t>
              </a:r>
              <a:r>
                <a:rPr lang="de-DE" sz="1200" dirty="0">
                  <a:hlinkClick r:id="rId4"/>
                </a:rPr>
                <a:t>: UBA</a:t>
              </a:r>
              <a:endParaRPr lang="de-DE" sz="1200" dirty="0"/>
            </a:p>
          </p:txBody>
        </p:sp>
        <p:sp>
          <p:nvSpPr>
            <p:cNvPr id="2" name="Textfeld 1">
              <a:hlinkClick r:id="rId5"/>
              <a:extLst>
                <a:ext uri="{FF2B5EF4-FFF2-40B4-BE49-F238E27FC236}">
                  <a16:creationId xmlns:a16="http://schemas.microsoft.com/office/drawing/2014/main" id="{346F3D3A-1849-0017-876E-ED63BD47409C}"/>
                </a:ext>
              </a:extLst>
            </p:cNvPr>
            <p:cNvSpPr txBox="1"/>
            <p:nvPr/>
          </p:nvSpPr>
          <p:spPr>
            <a:xfrm>
              <a:off x="11535741" y="4916876"/>
              <a:ext cx="1002775" cy="276999"/>
            </a:xfrm>
            <a:prstGeom prst="rect">
              <a:avLst/>
            </a:prstGeom>
            <a:solidFill>
              <a:schemeClr val="bg1"/>
            </a:solidFill>
          </p:spPr>
          <p:txBody>
            <a:bodyPr wrap="none" rtlCol="0">
              <a:spAutoFit/>
            </a:bodyPr>
            <a:lstStyle/>
            <a:p>
              <a:r>
                <a:rPr lang="de-DE" sz="1200" dirty="0">
                  <a:hlinkClick r:id="rId6"/>
                </a:rPr>
                <a:t>Tagesschau</a:t>
              </a:r>
              <a:endParaRPr lang="de-DE" sz="1200" dirty="0"/>
            </a:p>
          </p:txBody>
        </p:sp>
      </p:gr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4598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CO</a:t>
            </a:r>
            <a:r>
              <a:rPr lang="de-DE" sz="1800" baseline="-25000" dirty="0">
                <a:solidFill>
                  <a:srgbClr val="00B050"/>
                </a:solidFill>
              </a:rPr>
              <a:t>2</a:t>
            </a:r>
            <a:r>
              <a:rPr lang="de-DE" sz="1800" dirty="0">
                <a:solidFill>
                  <a:srgbClr val="00B050"/>
                </a:solidFill>
              </a:rPr>
              <a:t>-Konzentration </a:t>
            </a:r>
            <a:r>
              <a:rPr lang="de-DE" sz="1800" b="1" dirty="0">
                <a:solidFill>
                  <a:srgbClr val="00B050"/>
                </a:solidFill>
              </a:rPr>
              <a:t>steigt weiter: </a:t>
            </a:r>
            <a:r>
              <a:rPr lang="de-DE" sz="1800" dirty="0">
                <a:solidFill>
                  <a:srgbClr val="00B050"/>
                </a:solidFill>
              </a:rPr>
              <a:t>von</a:t>
            </a:r>
            <a:r>
              <a:rPr lang="de-DE" sz="1800" b="1" dirty="0">
                <a:solidFill>
                  <a:srgbClr val="00B050"/>
                </a:solidFill>
              </a:rPr>
              <a:t> </a:t>
            </a:r>
            <a:r>
              <a:rPr lang="de-DE" sz="1800" dirty="0">
                <a:solidFill>
                  <a:srgbClr val="00B050"/>
                </a:solidFill>
              </a:rPr>
              <a:t>422,5 (2024)  auf </a:t>
            </a:r>
            <a:r>
              <a:rPr lang="de-DE" sz="1800" b="1" dirty="0">
                <a:solidFill>
                  <a:srgbClr val="00B050"/>
                </a:solidFill>
              </a:rPr>
              <a:t>425,7 ppm in 2025!</a:t>
            </a:r>
            <a:endParaRPr lang="de-DE" altLang="de-DE" sz="1800" b="1" dirty="0">
              <a:solidFill>
                <a:srgbClr val="00B050"/>
              </a:solidFill>
            </a:endParaRPr>
          </a:p>
        </p:txBody>
      </p:sp>
    </p:spTree>
    <p:extLst>
      <p:ext uri="{BB962C8B-B14F-4D97-AF65-F5344CB8AC3E}">
        <p14:creationId xmlns:p14="http://schemas.microsoft.com/office/powerpoint/2010/main" val="213289884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423513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Starker Temperaturanstieg!</a:t>
            </a:r>
            <a:br>
              <a:rPr lang="de-DE" altLang="de-DE" sz="2000" dirty="0">
                <a:solidFill>
                  <a:schemeClr val="bg1"/>
                </a:solidFill>
              </a:rPr>
            </a:br>
            <a:r>
              <a:rPr lang="de-DE" altLang="de-DE" sz="2000" dirty="0">
                <a:solidFill>
                  <a:schemeClr val="bg1"/>
                </a:solidFill>
              </a:rPr>
              <a:t>Der Klimawandel wird zur Klimakrise!</a:t>
            </a:r>
          </a:p>
        </p:txBody>
      </p:sp>
      <p:sp>
        <p:nvSpPr>
          <p:cNvPr id="8" name="Textfeld 7">
            <a:extLst>
              <a:ext uri="{FF2B5EF4-FFF2-40B4-BE49-F238E27FC236}">
                <a16:creationId xmlns:a16="http://schemas.microsoft.com/office/drawing/2014/main" id="{6A4E040C-7502-4856-904D-3FC3D18DE94A}"/>
              </a:ext>
            </a:extLst>
          </p:cNvPr>
          <p:cNvSpPr txBox="1"/>
          <p:nvPr/>
        </p:nvSpPr>
        <p:spPr>
          <a:xfrm>
            <a:off x="7100018" y="6133228"/>
            <a:ext cx="2804868" cy="276999"/>
          </a:xfrm>
          <a:prstGeom prst="rect">
            <a:avLst/>
          </a:prstGeom>
          <a:noFill/>
        </p:spPr>
        <p:txBody>
          <a:bodyPr wrap="square">
            <a:spAutoFit/>
          </a:bodyPr>
          <a:lstStyle/>
          <a:p>
            <a:pPr algn="r"/>
            <a:r>
              <a:rPr lang="en-US" sz="1200" dirty="0">
                <a:solidFill>
                  <a:schemeClr val="bg1"/>
                </a:solidFill>
              </a:rPr>
              <a:t>© Ed Hawkins (University of Reading)</a:t>
            </a:r>
            <a:endParaRPr lang="de-DE" sz="1200" dirty="0">
              <a:solidFill>
                <a:schemeClr val="bg1"/>
              </a:solidFill>
            </a:endParaRPr>
          </a:p>
        </p:txBody>
      </p:sp>
      <p:pic>
        <p:nvPicPr>
          <p:cNvPr id="2" name="Grafik 1" descr="Show your stripes 2025 | Royal Meteorological Society">
            <a:extLst>
              <a:ext uri="{FF2B5EF4-FFF2-40B4-BE49-F238E27FC236}">
                <a16:creationId xmlns:a16="http://schemas.microsoft.com/office/drawing/2014/main" id="{D46D2C3C-7095-D7A1-2AAB-75226251DC7F}"/>
              </a:ext>
            </a:extLst>
          </p:cNvPr>
          <p:cNvPicPr>
            <a:picLocks noChangeAspect="1"/>
          </p:cNvPicPr>
          <p:nvPr/>
        </p:nvPicPr>
        <p:blipFill>
          <a:blip r:embed="rId3"/>
          <a:stretch>
            <a:fillRect/>
          </a:stretch>
        </p:blipFill>
        <p:spPr>
          <a:xfrm>
            <a:off x="-889" y="729770"/>
            <a:ext cx="9906890" cy="5571970"/>
          </a:xfrm>
          <a:prstGeom prst="rect">
            <a:avLst/>
          </a:prstGeom>
        </p:spPr>
      </p:pic>
    </p:spTree>
    <p:extLst>
      <p:ext uri="{BB962C8B-B14F-4D97-AF65-F5344CB8AC3E}">
        <p14:creationId xmlns:p14="http://schemas.microsoft.com/office/powerpoint/2010/main" val="3169858167"/>
      </p:ext>
    </p:extLst>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64668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Zusammenhang zwischen CO</a:t>
            </a:r>
            <a:r>
              <a:rPr lang="de-DE" altLang="de-DE" sz="2000" baseline="-25000" dirty="0">
                <a:solidFill>
                  <a:schemeClr val="bg1"/>
                </a:solidFill>
              </a:rPr>
              <a:t>2</a:t>
            </a:r>
            <a:r>
              <a:rPr lang="de-DE" altLang="de-DE" sz="2000" dirty="0">
                <a:solidFill>
                  <a:schemeClr val="bg1"/>
                </a:solidFill>
              </a:rPr>
              <a:t>- und Temperaturanstieg,</a:t>
            </a:r>
            <a:br>
              <a:rPr lang="de-DE" altLang="de-DE" sz="2000" dirty="0">
                <a:solidFill>
                  <a:schemeClr val="bg1"/>
                </a:solidFill>
              </a:rPr>
            </a:br>
            <a:r>
              <a:rPr lang="de-DE" altLang="de-DE" sz="2000" dirty="0">
                <a:solidFill>
                  <a:schemeClr val="bg1"/>
                </a:solidFill>
              </a:rPr>
              <a:t>trotz vieler Klimakonferenzen gibt es keine Trendumkehr!</a:t>
            </a:r>
          </a:p>
        </p:txBody>
      </p:sp>
      <p:sp>
        <p:nvSpPr>
          <p:cNvPr id="2" name="Text Box 5">
            <a:extLst>
              <a:ext uri="{FF2B5EF4-FFF2-40B4-BE49-F238E27FC236}">
                <a16:creationId xmlns:a16="http://schemas.microsoft.com/office/drawing/2014/main" id="{33352C97-8CED-6B5B-B17B-515E61212281}"/>
              </a:ext>
            </a:extLst>
          </p:cNvPr>
          <p:cNvSpPr txBox="1">
            <a:spLocks noChangeArrowheads="1"/>
          </p:cNvSpPr>
          <p:nvPr/>
        </p:nvSpPr>
        <p:spPr bwMode="auto">
          <a:xfrm>
            <a:off x="7433339" y="5752836"/>
            <a:ext cx="2306722"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a:t>
            </a:r>
            <a:r>
              <a:rPr lang="de-DE" altLang="de-DE" sz="1200" b="1" dirty="0"/>
              <a:t> </a:t>
            </a:r>
            <a:r>
              <a:rPr lang="de-DE" sz="1200" dirty="0">
                <a:effectLst/>
                <a:latin typeface="+mn-lt"/>
                <a:ea typeface="Times New Roman" panose="02020603050405020304" pitchFamily="18" charset="0"/>
              </a:rPr>
              <a:t>Professor Mark </a:t>
            </a:r>
            <a:r>
              <a:rPr lang="de-DE" sz="1200" dirty="0" err="1">
                <a:effectLst/>
                <a:latin typeface="+mn-lt"/>
                <a:ea typeface="Times New Roman" panose="02020603050405020304" pitchFamily="18" charset="0"/>
              </a:rPr>
              <a:t>Maslin</a:t>
            </a:r>
            <a:r>
              <a:rPr lang="de-DE" sz="1200" dirty="0">
                <a:latin typeface="+mn-lt"/>
                <a:ea typeface="Times New Roman" panose="02020603050405020304" pitchFamily="18" charset="0"/>
              </a:rPr>
              <a:t>,</a:t>
            </a:r>
            <a:br>
              <a:rPr lang="de-DE" sz="1200" dirty="0">
                <a:latin typeface="+mn-lt"/>
                <a:ea typeface="Times New Roman" panose="02020603050405020304" pitchFamily="18" charset="0"/>
              </a:rPr>
            </a:br>
            <a:r>
              <a:rPr lang="de-DE" sz="1200" dirty="0">
                <a:latin typeface="+mn-lt"/>
                <a:ea typeface="Times New Roman" panose="02020603050405020304" pitchFamily="18" charset="0"/>
              </a:rPr>
              <a:t>            University College London</a:t>
            </a:r>
            <a:endParaRPr lang="en-US" altLang="de-DE" sz="1200" dirty="0">
              <a:latin typeface="+mn-lt"/>
            </a:endParaRPr>
          </a:p>
        </p:txBody>
      </p:sp>
      <p:pic>
        <p:nvPicPr>
          <p:cNvPr id="1026" name="Picture 2">
            <a:extLst>
              <a:ext uri="{FF2B5EF4-FFF2-40B4-BE49-F238E27FC236}">
                <a16:creationId xmlns:a16="http://schemas.microsoft.com/office/drawing/2014/main" id="{F820C102-5745-DDAA-E83D-DB3BF3694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12"/>
          <a:stretch/>
        </p:blipFill>
        <p:spPr bwMode="auto">
          <a:xfrm>
            <a:off x="1605516" y="815977"/>
            <a:ext cx="5592725" cy="54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8256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„Diese Grafik zeigt das komplette Scheitern der Weltgemeinschaft!“, </a:t>
            </a:r>
            <a:r>
              <a:rPr lang="de-DE" sz="1600" dirty="0">
                <a:solidFill>
                  <a:srgbClr val="00B050"/>
                </a:solidFill>
              </a:rPr>
              <a:t>so Hans-Josef Fell</a:t>
            </a:r>
            <a:endParaRPr lang="de-DE" altLang="de-DE" sz="1800" dirty="0">
              <a:solidFill>
                <a:srgbClr val="00B050"/>
              </a:solidFill>
            </a:endParaRPr>
          </a:p>
        </p:txBody>
      </p:sp>
      <p:pic>
        <p:nvPicPr>
          <p:cNvPr id="5" name="Picture 2">
            <a:hlinkClick r:id="rId4"/>
            <a:extLst>
              <a:ext uri="{FF2B5EF4-FFF2-40B4-BE49-F238E27FC236}">
                <a16:creationId xmlns:a16="http://schemas.microsoft.com/office/drawing/2014/main" id="{924CE54A-8C04-DFEF-7A78-02F75637D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4"/>
            <a:extLst>
              <a:ext uri="{FF2B5EF4-FFF2-40B4-BE49-F238E27FC236}">
                <a16:creationId xmlns:a16="http://schemas.microsoft.com/office/drawing/2014/main" id="{0BD696A1-EB50-CF82-CBFB-90CB8449A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ieren 2">
            <a:extLst>
              <a:ext uri="{FF2B5EF4-FFF2-40B4-BE49-F238E27FC236}">
                <a16:creationId xmlns:a16="http://schemas.microsoft.com/office/drawing/2014/main" id="{7735345E-4054-E3DB-3187-50DB5DF5BB27}"/>
              </a:ext>
            </a:extLst>
          </p:cNvPr>
          <p:cNvGrpSpPr/>
          <p:nvPr/>
        </p:nvGrpSpPr>
        <p:grpSpPr>
          <a:xfrm>
            <a:off x="7891742" y="1611246"/>
            <a:ext cx="694958" cy="392500"/>
            <a:chOff x="923492" y="1848990"/>
            <a:chExt cx="694958" cy="392500"/>
          </a:xfrm>
        </p:grpSpPr>
        <p:sp>
          <p:nvSpPr>
            <p:cNvPr id="6" name="Rechteck 5">
              <a:extLst>
                <a:ext uri="{FF2B5EF4-FFF2-40B4-BE49-F238E27FC236}">
                  <a16:creationId xmlns:a16="http://schemas.microsoft.com/office/drawing/2014/main" id="{A1E384F3-01F3-6DBA-9644-28E3781384D0}"/>
                </a:ext>
              </a:extLst>
            </p:cNvPr>
            <p:cNvSpPr/>
            <p:nvPr/>
          </p:nvSpPr>
          <p:spPr bwMode="auto">
            <a:xfrm>
              <a:off x="923492" y="1872470"/>
              <a:ext cx="224099" cy="126757"/>
            </a:xfrm>
            <a:prstGeom prst="rect">
              <a:avLst/>
            </a:prstGeom>
            <a:solidFill>
              <a:schemeClr val="accent2">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 Box 5">
              <a:extLst>
                <a:ext uri="{FF2B5EF4-FFF2-40B4-BE49-F238E27FC236}">
                  <a16:creationId xmlns:a16="http://schemas.microsoft.com/office/drawing/2014/main" id="{ABBC6045-FDB7-235E-EBC1-250C4138E64B}"/>
                </a:ext>
              </a:extLst>
            </p:cNvPr>
            <p:cNvSpPr txBox="1">
              <a:spLocks noChangeArrowheads="1"/>
            </p:cNvSpPr>
            <p:nvPr/>
          </p:nvSpPr>
          <p:spPr bwMode="auto">
            <a:xfrm>
              <a:off x="1243347" y="1848990"/>
              <a:ext cx="23884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t>kalt</a:t>
              </a:r>
              <a:endParaRPr lang="en-US" altLang="de-DE" sz="1200" dirty="0">
                <a:latin typeface="+mn-lt"/>
              </a:endParaRPr>
            </a:p>
          </p:txBody>
        </p:sp>
        <p:sp>
          <p:nvSpPr>
            <p:cNvPr id="8" name="Rechteck 7">
              <a:extLst>
                <a:ext uri="{FF2B5EF4-FFF2-40B4-BE49-F238E27FC236}">
                  <a16:creationId xmlns:a16="http://schemas.microsoft.com/office/drawing/2014/main" id="{3DC40486-1094-4482-C577-92727661222D}"/>
                </a:ext>
              </a:extLst>
            </p:cNvPr>
            <p:cNvSpPr/>
            <p:nvPr/>
          </p:nvSpPr>
          <p:spPr bwMode="auto">
            <a:xfrm>
              <a:off x="923492" y="2085779"/>
              <a:ext cx="224099" cy="126757"/>
            </a:xfrm>
            <a:prstGeom prst="rect">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Text Box 5">
              <a:extLst>
                <a:ext uri="{FF2B5EF4-FFF2-40B4-BE49-F238E27FC236}">
                  <a16:creationId xmlns:a16="http://schemas.microsoft.com/office/drawing/2014/main" id="{16B0BE23-D5B1-D0FB-1E33-C34A27DB20F2}"/>
                </a:ext>
              </a:extLst>
            </p:cNvPr>
            <p:cNvSpPr txBox="1">
              <a:spLocks noChangeArrowheads="1"/>
            </p:cNvSpPr>
            <p:nvPr/>
          </p:nvSpPr>
          <p:spPr bwMode="auto">
            <a:xfrm>
              <a:off x="1243347" y="2056824"/>
              <a:ext cx="37510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latin typeface="+mn-lt"/>
                </a:rPr>
                <a:t>warm</a:t>
              </a:r>
              <a:endParaRPr lang="en-US" altLang="de-DE" sz="1200" dirty="0">
                <a:latin typeface="+mn-lt"/>
              </a:endParaRPr>
            </a:p>
          </p:txBody>
        </p:sp>
      </p:grpSp>
    </p:spTree>
    <p:extLst>
      <p:ext uri="{BB962C8B-B14F-4D97-AF65-F5344CB8AC3E}">
        <p14:creationId xmlns:p14="http://schemas.microsoft.com/office/powerpoint/2010/main" val="20729086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8CEE4470-6871-41BF-B747-271B4EB0D3E6}"/>
              </a:ext>
            </a:extLst>
          </p:cNvPr>
          <p:cNvSpPr>
            <a:spLocks noChangeArrowheads="1"/>
          </p:cNvSpPr>
          <p:nvPr/>
        </p:nvSpPr>
        <p:spPr bwMode="auto">
          <a:xfrm>
            <a:off x="1328738" y="25400"/>
            <a:ext cx="302005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Globale Erderwärmung (1)</a:t>
            </a:r>
          </a:p>
        </p:txBody>
      </p:sp>
      <p:pic>
        <p:nvPicPr>
          <p:cNvPr id="10243" name="Picture 56">
            <a:extLst>
              <a:ext uri="{FF2B5EF4-FFF2-40B4-BE49-F238E27FC236}">
                <a16:creationId xmlns:a16="http://schemas.microsoft.com/office/drawing/2014/main" id="{CC1C5DAA-B677-4CBD-8FC6-46150347D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47"/>
          <a:stretch>
            <a:fillRect/>
          </a:stretch>
        </p:blipFill>
        <p:spPr bwMode="auto">
          <a:xfrm>
            <a:off x="306388" y="850900"/>
            <a:ext cx="9050337" cy="50784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244" name="Text Box 5">
            <a:extLst>
              <a:ext uri="{FF2B5EF4-FFF2-40B4-BE49-F238E27FC236}">
                <a16:creationId xmlns:a16="http://schemas.microsoft.com/office/drawing/2014/main" id="{2AA67DF1-8176-47A1-8C34-8A86C1ADE677}"/>
              </a:ext>
            </a:extLst>
          </p:cNvPr>
          <p:cNvSpPr txBox="1">
            <a:spLocks noChangeArrowheads="1"/>
          </p:cNvSpPr>
          <p:nvPr/>
        </p:nvSpPr>
        <p:spPr bwMode="auto">
          <a:xfrm>
            <a:off x="306388" y="5837238"/>
            <a:ext cx="6194425"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altLang="de-DE" sz="1200" dirty="0"/>
              <a:t>Studie Prof. Dr. Volker Quaschning, Hochschule für Technik und Wirtschaft in Berlin</a:t>
            </a:r>
            <a:endParaRPr lang="en-US" altLang="de-DE" sz="1200" dirty="0"/>
          </a:p>
        </p:txBody>
      </p:sp>
      <p:sp>
        <p:nvSpPr>
          <p:cNvPr id="11" name="Rectangle 4">
            <a:extLst>
              <a:ext uri="{FF2B5EF4-FFF2-40B4-BE49-F238E27FC236}">
                <a16:creationId xmlns:a16="http://schemas.microsoft.com/office/drawing/2014/main" id="{F2E977AF-952E-471F-AE4C-50735C5B9B5D}"/>
              </a:ext>
            </a:extLst>
          </p:cNvPr>
          <p:cNvSpPr>
            <a:spLocks noChangeArrowheads="1"/>
          </p:cNvSpPr>
          <p:nvPr/>
        </p:nvSpPr>
        <p:spPr bwMode="auto">
          <a:xfrm>
            <a:off x="0" y="6057900"/>
            <a:ext cx="9906000"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Quo vadis Erde?</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407528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Globale Erderwärmung (2)</a:t>
            </a:r>
            <a:br>
              <a:rPr lang="de-DE" altLang="de-DE" sz="2000" dirty="0">
                <a:solidFill>
                  <a:schemeClr val="bg1"/>
                </a:solidFill>
              </a:rPr>
            </a:br>
            <a:r>
              <a:rPr lang="de-DE" altLang="de-DE" sz="2000" dirty="0">
                <a:solidFill>
                  <a:schemeClr val="bg1"/>
                </a:solidFill>
              </a:rPr>
              <a:t>Temperaturentwicklung 1940 - 2024</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a:extLst>
              <a:ext uri="{FF2B5EF4-FFF2-40B4-BE49-F238E27FC236}">
                <a16:creationId xmlns:a16="http://schemas.microsoft.com/office/drawing/2014/main" id="{76C05437-ABD6-39BA-1439-5AFB5C79CC02}"/>
              </a:ext>
            </a:extLst>
          </p:cNvPr>
          <p:cNvPicPr>
            <a:picLocks noChangeAspect="1"/>
          </p:cNvPicPr>
          <p:nvPr/>
        </p:nvPicPr>
        <p:blipFill>
          <a:blip r:embed="rId5"/>
          <a:srcRect l="43474" r="33445" b="5838"/>
          <a:stretch/>
        </p:blipFill>
        <p:spPr>
          <a:xfrm>
            <a:off x="346075" y="839525"/>
            <a:ext cx="6937254" cy="5306460"/>
          </a:xfrm>
          <a:prstGeom prst="rect">
            <a:avLst/>
          </a:prstGeom>
        </p:spPr>
      </p:pic>
      <p:sp>
        <p:nvSpPr>
          <p:cNvPr id="23" name="Text Box 5">
            <a:extLst>
              <a:ext uri="{FF2B5EF4-FFF2-40B4-BE49-F238E27FC236}">
                <a16:creationId xmlns:a16="http://schemas.microsoft.com/office/drawing/2014/main" id="{A5839AE6-A0B7-F081-7369-640084273467}"/>
              </a:ext>
            </a:extLst>
          </p:cNvPr>
          <p:cNvSpPr txBox="1">
            <a:spLocks noChangeArrowheads="1"/>
          </p:cNvSpPr>
          <p:nvPr/>
        </p:nvSpPr>
        <p:spPr bwMode="auto">
          <a:xfrm>
            <a:off x="7337360" y="5629397"/>
            <a:ext cx="2374965" cy="55399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 </a:t>
            </a:r>
            <a:r>
              <a:rPr lang="de-DE" altLang="de-DE" sz="1200" dirty="0">
                <a:hlinkClick r:id="rId6"/>
              </a:rPr>
              <a:t>ARD-Tagesthemen 07.11.2024</a:t>
            </a:r>
            <a:r>
              <a:rPr lang="de-DE" altLang="de-DE" sz="1200" dirty="0"/>
              <a:t>, Wetteraussichten mit</a:t>
            </a:r>
            <a:br>
              <a:rPr lang="de-DE" altLang="de-DE" sz="1200" dirty="0"/>
            </a:br>
            <a:r>
              <a:rPr lang="de-DE" altLang="de-DE" sz="1200" dirty="0"/>
              <a:t>Karsten Schwanke, ab 32:47 min</a:t>
            </a:r>
            <a:endParaRPr lang="en-US" altLang="de-DE" sz="1200" dirty="0"/>
          </a:p>
        </p:txBody>
      </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4598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1,5°C sind in 2024 schon überschritten</a:t>
            </a:r>
            <a:r>
              <a:rPr lang="de-DE" sz="1800" b="1" dirty="0">
                <a:solidFill>
                  <a:srgbClr val="00B050"/>
                </a:solidFill>
              </a:rPr>
              <a:t>!</a:t>
            </a:r>
            <a:endParaRPr lang="de-DE" altLang="de-DE" sz="1800" b="1" dirty="0">
              <a:solidFill>
                <a:srgbClr val="00B050"/>
              </a:solidFill>
            </a:endParaRPr>
          </a:p>
        </p:txBody>
      </p:sp>
    </p:spTree>
    <p:extLst>
      <p:ext uri="{BB962C8B-B14F-4D97-AF65-F5344CB8AC3E}">
        <p14:creationId xmlns:p14="http://schemas.microsoft.com/office/powerpoint/2010/main" val="157387935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69817"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a:t>
            </a:r>
            <a:r>
              <a:rPr lang="de-DE" altLang="de-DE" dirty="0">
                <a:solidFill>
                  <a:schemeClr val="bg1"/>
                </a:solidFill>
              </a:rPr>
              <a:t> </a:t>
            </a:r>
            <a:endParaRPr lang="de-DE" altLang="de-DE" sz="2000" dirty="0">
              <a:solidFill>
                <a:schemeClr val="bg1"/>
              </a:solidFill>
            </a:endParaRPr>
          </a:p>
        </p:txBody>
      </p:sp>
      <p:sp>
        <p:nvSpPr>
          <p:cNvPr id="8195" name="Text Box 5">
            <a:extLst>
              <a:ext uri="{FF2B5EF4-FFF2-40B4-BE49-F238E27FC236}">
                <a16:creationId xmlns:a16="http://schemas.microsoft.com/office/drawing/2014/main" id="{4ABBB438-964A-4419-9141-00BB18DEA361}"/>
              </a:ext>
            </a:extLst>
          </p:cNvPr>
          <p:cNvSpPr txBox="1">
            <a:spLocks noChangeArrowheads="1"/>
          </p:cNvSpPr>
          <p:nvPr/>
        </p:nvSpPr>
        <p:spPr bwMode="auto">
          <a:xfrm>
            <a:off x="1127125" y="111993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Der Klimawandel ist sichtbar und spürbar</a:t>
            </a:r>
          </a:p>
        </p:txBody>
      </p:sp>
      <p:sp>
        <p:nvSpPr>
          <p:cNvPr id="11" name="Text Box 5">
            <a:extLst>
              <a:ext uri="{FF2B5EF4-FFF2-40B4-BE49-F238E27FC236}">
                <a16:creationId xmlns:a16="http://schemas.microsoft.com/office/drawing/2014/main" id="{050E1260-2DB2-4A99-8186-0D035135ABC4}"/>
              </a:ext>
            </a:extLst>
          </p:cNvPr>
          <p:cNvSpPr txBox="1">
            <a:spLocks noChangeArrowheads="1"/>
          </p:cNvSpPr>
          <p:nvPr/>
        </p:nvSpPr>
        <p:spPr bwMode="auto">
          <a:xfrm>
            <a:off x="1127125" y="166002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Ursachen der Klimakrise</a:t>
            </a:r>
          </a:p>
        </p:txBody>
      </p:sp>
      <p:sp>
        <p:nvSpPr>
          <p:cNvPr id="12" name="Text Box 5">
            <a:extLst>
              <a:ext uri="{FF2B5EF4-FFF2-40B4-BE49-F238E27FC236}">
                <a16:creationId xmlns:a16="http://schemas.microsoft.com/office/drawing/2014/main" id="{93072953-E987-49DA-BF25-7757B12C1C19}"/>
              </a:ext>
            </a:extLst>
          </p:cNvPr>
          <p:cNvSpPr txBox="1">
            <a:spLocks noChangeArrowheads="1"/>
          </p:cNvSpPr>
          <p:nvPr/>
        </p:nvSpPr>
        <p:spPr bwMode="auto">
          <a:xfrm>
            <a:off x="1127125" y="220010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Auswirkungen der Klimakrise</a:t>
            </a:r>
          </a:p>
        </p:txBody>
      </p:sp>
      <p:sp>
        <p:nvSpPr>
          <p:cNvPr id="6" name="Text Box 5">
            <a:extLst>
              <a:ext uri="{FF2B5EF4-FFF2-40B4-BE49-F238E27FC236}">
                <a16:creationId xmlns:a16="http://schemas.microsoft.com/office/drawing/2014/main" id="{A40B6FF0-222D-4326-95AC-849269DB8C1B}"/>
              </a:ext>
            </a:extLst>
          </p:cNvPr>
          <p:cNvSpPr txBox="1">
            <a:spLocks noChangeArrowheads="1"/>
          </p:cNvSpPr>
          <p:nvPr/>
        </p:nvSpPr>
        <p:spPr bwMode="auto">
          <a:xfrm>
            <a:off x="1127125" y="2740191"/>
            <a:ext cx="8697913" cy="147732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Klimaschutz-Ziele</a:t>
            </a:r>
            <a:br>
              <a:rPr lang="de-DE" altLang="de-DE" sz="1800" dirty="0">
                <a:solidFill>
                  <a:srgbClr val="563BFB"/>
                </a:solidFill>
              </a:rPr>
            </a:br>
            <a:r>
              <a:rPr lang="de-DE" altLang="de-DE" sz="1800" dirty="0">
                <a:solidFill>
                  <a:srgbClr val="563BFB"/>
                </a:solidFill>
              </a:rPr>
              <a:t>- Klimaschutzabkommen von Paris</a:t>
            </a:r>
            <a:br>
              <a:rPr lang="de-DE" altLang="de-DE" sz="1800" dirty="0">
                <a:solidFill>
                  <a:srgbClr val="563BFB"/>
                </a:solidFill>
              </a:rPr>
            </a:br>
            <a:r>
              <a:rPr lang="de-DE" altLang="de-DE" sz="1800" dirty="0">
                <a:solidFill>
                  <a:srgbClr val="563BFB"/>
                </a:solidFill>
              </a:rPr>
              <a:t>- Klimaschutzgesetz von D</a:t>
            </a:r>
            <a:br>
              <a:rPr lang="de-DE" altLang="de-DE" sz="1800" dirty="0">
                <a:solidFill>
                  <a:srgbClr val="563BFB"/>
                </a:solidFill>
              </a:rPr>
            </a:br>
            <a:r>
              <a:rPr lang="de-DE" altLang="de-DE" sz="1800" dirty="0">
                <a:solidFill>
                  <a:srgbClr val="563BFB"/>
                </a:solidFill>
              </a:rPr>
              <a:t>- Ziele für nachhaltige Entwicklung (SDG)</a:t>
            </a:r>
            <a:br>
              <a:rPr lang="de-DE" altLang="de-DE" sz="1800" dirty="0">
                <a:solidFill>
                  <a:srgbClr val="563BFB"/>
                </a:solidFill>
              </a:rPr>
            </a:br>
            <a:r>
              <a:rPr lang="de-DE" altLang="de-DE" sz="1800" dirty="0">
                <a:solidFill>
                  <a:srgbClr val="563BFB"/>
                </a:solidFill>
              </a:rPr>
              <a:t>- Klimaschutz-Ziele ISE e.V.</a:t>
            </a:r>
          </a:p>
        </p:txBody>
      </p:sp>
      <p:sp>
        <p:nvSpPr>
          <p:cNvPr id="7" name="Text Box 5">
            <a:extLst>
              <a:ext uri="{FF2B5EF4-FFF2-40B4-BE49-F238E27FC236}">
                <a16:creationId xmlns:a16="http://schemas.microsoft.com/office/drawing/2014/main" id="{68BEC847-18F2-46AD-A9AA-6F34321B8BD1}"/>
              </a:ext>
            </a:extLst>
          </p:cNvPr>
          <p:cNvSpPr txBox="1">
            <a:spLocks noChangeArrowheads="1"/>
          </p:cNvSpPr>
          <p:nvPr/>
        </p:nvSpPr>
        <p:spPr bwMode="auto">
          <a:xfrm>
            <a:off x="1127125" y="5469474"/>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9" name="Text Box 5">
            <a:extLst>
              <a:ext uri="{FF2B5EF4-FFF2-40B4-BE49-F238E27FC236}">
                <a16:creationId xmlns:a16="http://schemas.microsoft.com/office/drawing/2014/main" id="{BB2B0B90-6EAB-43D4-B511-00085EB527D4}"/>
              </a:ext>
            </a:extLst>
          </p:cNvPr>
          <p:cNvSpPr txBox="1">
            <a:spLocks noChangeArrowheads="1"/>
          </p:cNvSpPr>
          <p:nvPr/>
        </p:nvSpPr>
        <p:spPr bwMode="auto">
          <a:xfrm>
            <a:off x="1127125" y="4929388"/>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Entwicklung der Weltbevölkerung und des Weltbruttoinlandproduktes</a:t>
            </a:r>
          </a:p>
        </p:txBody>
      </p:sp>
      <p:sp>
        <p:nvSpPr>
          <p:cNvPr id="2" name="Text Box 5">
            <a:extLst>
              <a:ext uri="{FF2B5EF4-FFF2-40B4-BE49-F238E27FC236}">
                <a16:creationId xmlns:a16="http://schemas.microsoft.com/office/drawing/2014/main" id="{5146E29D-00D1-E9F5-178E-757629EEF3E0}"/>
              </a:ext>
            </a:extLst>
          </p:cNvPr>
          <p:cNvSpPr txBox="1">
            <a:spLocks noChangeArrowheads="1"/>
          </p:cNvSpPr>
          <p:nvPr/>
        </p:nvSpPr>
        <p:spPr bwMode="auto">
          <a:xfrm>
            <a:off x="1127125" y="4389304"/>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Klima-Reparatur</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1+#ppt_w/2"/>
                                          </p:val>
                                        </p:tav>
                                        <p:tav tm="100000">
                                          <p:val>
                                            <p:strVal val="#ppt_x"/>
                                          </p:val>
                                        </p:tav>
                                      </p:tavLst>
                                    </p:anim>
                                    <p:anim calcmode="lin" valueType="num">
                                      <p:cBhvr additive="base">
                                        <p:cTn id="3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P spid="9"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707886"/>
          </a:xfrm>
          <a:prstGeom prst="rect">
            <a:avLst/>
          </a:prstGeom>
          <a:noFill/>
        </p:spPr>
        <p:txBody>
          <a:bodyPr wrap="square" rtlCol="0">
            <a:spAutoFit/>
          </a:bodyPr>
          <a:lstStyle/>
          <a:p>
            <a:r>
              <a:rPr lang="de-DE" sz="2000" dirty="0">
                <a:solidFill>
                  <a:schemeClr val="bg1"/>
                </a:solidFill>
              </a:rPr>
              <a:t>Treibhausgas-Emissionen in D</a:t>
            </a:r>
            <a:br>
              <a:rPr lang="de-DE" sz="2000" dirty="0">
                <a:solidFill>
                  <a:schemeClr val="bg1"/>
                </a:solidFill>
              </a:rPr>
            </a:br>
            <a:r>
              <a:rPr lang="de-DE" sz="2000" dirty="0">
                <a:solidFill>
                  <a:schemeClr val="bg1"/>
                </a:solidFill>
              </a:rPr>
              <a:t>Entwicklung bei den Gasen</a:t>
            </a:r>
          </a:p>
        </p:txBody>
      </p:sp>
      <p:pic>
        <p:nvPicPr>
          <p:cNvPr id="3" name="Grafik 2">
            <a:extLst>
              <a:ext uri="{FF2B5EF4-FFF2-40B4-BE49-F238E27FC236}">
                <a16:creationId xmlns:a16="http://schemas.microsoft.com/office/drawing/2014/main" id="{C4A7CA45-B3DE-4F94-AA5A-45E3D584B3CB}"/>
              </a:ext>
            </a:extLst>
          </p:cNvPr>
          <p:cNvPicPr>
            <a:picLocks noChangeAspect="1"/>
          </p:cNvPicPr>
          <p:nvPr/>
        </p:nvPicPr>
        <p:blipFill rotWithShape="1">
          <a:blip r:embed="rId3">
            <a:extLst>
              <a:ext uri="{28A0092B-C50C-407E-A947-70E740481C1C}">
                <a14:useLocalDpi xmlns:a14="http://schemas.microsoft.com/office/drawing/2010/main" val="0"/>
              </a:ext>
            </a:extLst>
          </a:blip>
          <a:srcRect l="8141" t="9409" r="6523" b="8709"/>
          <a:stretch/>
        </p:blipFill>
        <p:spPr>
          <a:xfrm>
            <a:off x="122663" y="1003611"/>
            <a:ext cx="9783337" cy="5160652"/>
          </a:xfrm>
          <a:prstGeom prst="rect">
            <a:avLst/>
          </a:prstGeom>
        </p:spPr>
      </p:pic>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6683261" y="1074049"/>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a:t>
            </a:r>
            <a:endParaRPr lang="en-US" altLang="de-DE" sz="1200" dirty="0"/>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Die Reduzierung der Treibhausgas-Emissionen ist viel zu gering!</a:t>
            </a:r>
            <a:endParaRPr lang="de-DE" altLang="de-DE" dirty="0">
              <a:solidFill>
                <a:srgbClr val="00B050"/>
              </a:solidFill>
            </a:endParaRPr>
          </a:p>
        </p:txBody>
      </p:sp>
    </p:spTree>
    <p:extLst>
      <p:ext uri="{BB962C8B-B14F-4D97-AF65-F5344CB8AC3E}">
        <p14:creationId xmlns:p14="http://schemas.microsoft.com/office/powerpoint/2010/main" val="1760031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707886"/>
          </a:xfrm>
          <a:prstGeom prst="rect">
            <a:avLst/>
          </a:prstGeom>
          <a:noFill/>
        </p:spPr>
        <p:txBody>
          <a:bodyPr wrap="square" rtlCol="0">
            <a:spAutoFit/>
          </a:bodyPr>
          <a:lstStyle/>
          <a:p>
            <a:r>
              <a:rPr lang="de-DE" sz="2000" dirty="0">
                <a:solidFill>
                  <a:schemeClr val="bg1"/>
                </a:solidFill>
              </a:rPr>
              <a:t>Treibhausgas-Emissionen in D</a:t>
            </a:r>
            <a:br>
              <a:rPr lang="de-DE" sz="2000" dirty="0">
                <a:solidFill>
                  <a:schemeClr val="bg1"/>
                </a:solidFill>
              </a:rPr>
            </a:br>
            <a:r>
              <a:rPr lang="de-DE" sz="2000" dirty="0">
                <a:solidFill>
                  <a:schemeClr val="bg1"/>
                </a:solidFill>
              </a:rPr>
              <a:t>Entwicklung nach Sektoren</a:t>
            </a:r>
          </a:p>
        </p:txBody>
      </p:sp>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7145547" y="5891841"/>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2022</a:t>
            </a:r>
            <a:endParaRPr lang="en-US" altLang="de-DE" sz="1200" dirty="0"/>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Bei den Gebäuden hat sich nicht viel getan. Deshalb die Novellierung des GEG !</a:t>
            </a:r>
            <a:endParaRPr lang="de-DE" altLang="de-DE" dirty="0">
              <a:solidFill>
                <a:srgbClr val="00B050"/>
              </a:solidFill>
            </a:endParaRPr>
          </a:p>
        </p:txBody>
      </p:sp>
      <p:pic>
        <p:nvPicPr>
          <p:cNvPr id="6" name="Grafik 5" descr="Ein Bild, das Text, Screenshot, Reihe, Diagramm enthält.&#10;&#10;Automatisch generierte Beschreibung">
            <a:extLst>
              <a:ext uri="{FF2B5EF4-FFF2-40B4-BE49-F238E27FC236}">
                <a16:creationId xmlns:a16="http://schemas.microsoft.com/office/drawing/2014/main" id="{EA0E6DBE-58AB-E0B7-CF6C-25B36AC2EA1A}"/>
              </a:ext>
            </a:extLst>
          </p:cNvPr>
          <p:cNvPicPr>
            <a:picLocks noChangeAspect="1"/>
          </p:cNvPicPr>
          <p:nvPr/>
        </p:nvPicPr>
        <p:blipFill rotWithShape="1">
          <a:blip r:embed="rId3">
            <a:extLst>
              <a:ext uri="{28A0092B-C50C-407E-A947-70E740481C1C}">
                <a14:useLocalDpi xmlns:a14="http://schemas.microsoft.com/office/drawing/2010/main" val="0"/>
              </a:ext>
            </a:extLst>
          </a:blip>
          <a:srcRect t="12523" b="10367"/>
          <a:stretch/>
        </p:blipFill>
        <p:spPr>
          <a:xfrm>
            <a:off x="306221" y="966159"/>
            <a:ext cx="9401210" cy="4837926"/>
          </a:xfrm>
          <a:prstGeom prst="rect">
            <a:avLst/>
          </a:prstGeom>
        </p:spPr>
      </p:pic>
    </p:spTree>
    <p:extLst>
      <p:ext uri="{BB962C8B-B14F-4D97-AF65-F5344CB8AC3E}">
        <p14:creationId xmlns:p14="http://schemas.microsoft.com/office/powerpoint/2010/main" val="271174242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06268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Treibhausgas-Ausstoß in Deutschland nach Sektoren</a:t>
            </a:r>
          </a:p>
        </p:txBody>
      </p:sp>
      <p:pic>
        <p:nvPicPr>
          <p:cNvPr id="3" name="Grafik 2">
            <a:extLst>
              <a:ext uri="{FF2B5EF4-FFF2-40B4-BE49-F238E27FC236}">
                <a16:creationId xmlns:a16="http://schemas.microsoft.com/office/drawing/2014/main" id="{5C99EB27-D3E1-4578-B3A3-90FFE5B2DEEE}"/>
              </a:ext>
            </a:extLst>
          </p:cNvPr>
          <p:cNvPicPr>
            <a:picLocks noChangeAspect="1"/>
          </p:cNvPicPr>
          <p:nvPr/>
        </p:nvPicPr>
        <p:blipFill rotWithShape="1">
          <a:blip r:embed="rId3">
            <a:extLst>
              <a:ext uri="{28A0092B-C50C-407E-A947-70E740481C1C}">
                <a14:useLocalDpi xmlns:a14="http://schemas.microsoft.com/office/drawing/2010/main" val="0"/>
              </a:ext>
            </a:extLst>
          </a:blip>
          <a:srcRect t="13231"/>
          <a:stretch/>
        </p:blipFill>
        <p:spPr>
          <a:xfrm>
            <a:off x="202431" y="1130969"/>
            <a:ext cx="9575114" cy="4671908"/>
          </a:xfrm>
          <a:prstGeom prst="rect">
            <a:avLst/>
          </a:prstGeom>
        </p:spPr>
      </p:pic>
      <p:sp>
        <p:nvSpPr>
          <p:cNvPr id="5" name="Textfeld 40">
            <a:extLst>
              <a:ext uri="{FF2B5EF4-FFF2-40B4-BE49-F238E27FC236}">
                <a16:creationId xmlns:a16="http://schemas.microsoft.com/office/drawing/2014/main" id="{A78430F9-0A98-45F1-B8BB-A8EDE9F7EB2E}"/>
              </a:ext>
            </a:extLst>
          </p:cNvPr>
          <p:cNvSpPr txBox="1">
            <a:spLocks noChangeArrowheads="1"/>
          </p:cNvSpPr>
          <p:nvPr/>
        </p:nvSpPr>
        <p:spPr bwMode="auto">
          <a:xfrm>
            <a:off x="0" y="5995821"/>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Energiewirtschaft liegt bei den Emissionen mit Abstand vorne!</a:t>
            </a:r>
          </a:p>
        </p:txBody>
      </p:sp>
    </p:spTree>
    <p:extLst>
      <p:ext uri="{BB962C8B-B14F-4D97-AF65-F5344CB8AC3E}">
        <p14:creationId xmlns:p14="http://schemas.microsoft.com/office/powerpoint/2010/main" val="391907694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00204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Treibhausgas-Ausstoß eines deutschen Durchschnittsbürgers</a:t>
            </a:r>
          </a:p>
          <a:p>
            <a:endParaRPr lang="de-DE" altLang="de-DE" sz="2000" dirty="0">
              <a:solidFill>
                <a:schemeClr val="bg1"/>
              </a:solidFill>
            </a:endParaRPr>
          </a:p>
        </p:txBody>
      </p:sp>
      <p:pic>
        <p:nvPicPr>
          <p:cNvPr id="3" name="Grafik 2">
            <a:extLst>
              <a:ext uri="{FF2B5EF4-FFF2-40B4-BE49-F238E27FC236}">
                <a16:creationId xmlns:a16="http://schemas.microsoft.com/office/drawing/2014/main" id="{4ACAB794-EE35-4732-8A2A-C778640E277D}"/>
              </a:ext>
            </a:extLst>
          </p:cNvPr>
          <p:cNvPicPr>
            <a:picLocks noChangeAspect="1"/>
          </p:cNvPicPr>
          <p:nvPr/>
        </p:nvPicPr>
        <p:blipFill rotWithShape="1">
          <a:blip r:embed="rId3">
            <a:extLst>
              <a:ext uri="{28A0092B-C50C-407E-A947-70E740481C1C}">
                <a14:useLocalDpi xmlns:a14="http://schemas.microsoft.com/office/drawing/2010/main" val="0"/>
              </a:ext>
            </a:extLst>
          </a:blip>
          <a:srcRect t="12068"/>
          <a:stretch/>
        </p:blipFill>
        <p:spPr>
          <a:xfrm>
            <a:off x="435142" y="1195095"/>
            <a:ext cx="9035716" cy="4467810"/>
          </a:xfrm>
          <a:prstGeom prst="rect">
            <a:avLst/>
          </a:prstGeom>
        </p:spPr>
      </p:pic>
      <p:sp>
        <p:nvSpPr>
          <p:cNvPr id="6" name="Textfeld 5">
            <a:extLst>
              <a:ext uri="{FF2B5EF4-FFF2-40B4-BE49-F238E27FC236}">
                <a16:creationId xmlns:a16="http://schemas.microsoft.com/office/drawing/2014/main" id="{6AE02A6D-2C5E-4406-B00D-1D61D348C318}"/>
              </a:ext>
            </a:extLst>
          </p:cNvPr>
          <p:cNvSpPr txBox="1"/>
          <p:nvPr/>
        </p:nvSpPr>
        <p:spPr>
          <a:xfrm>
            <a:off x="8674769" y="5209674"/>
            <a:ext cx="524503" cy="246221"/>
          </a:xfrm>
          <a:prstGeom prst="rect">
            <a:avLst/>
          </a:prstGeom>
          <a:noFill/>
        </p:spPr>
        <p:txBody>
          <a:bodyPr wrap="none" rtlCol="0">
            <a:spAutoFit/>
          </a:bodyPr>
          <a:lstStyle/>
          <a:p>
            <a:r>
              <a:rPr lang="de-DE" sz="1000" b="1" dirty="0">
                <a:solidFill>
                  <a:schemeClr val="bg1">
                    <a:lumMod val="65000"/>
                  </a:schemeClr>
                </a:solidFill>
                <a:latin typeface="Calibri" panose="020F0502020204030204" pitchFamily="34" charset="0"/>
                <a:cs typeface="Calibri" panose="020F0502020204030204" pitchFamily="34" charset="0"/>
              </a:rPr>
              <a:t>(2016)</a:t>
            </a:r>
          </a:p>
        </p:txBody>
      </p:sp>
      <p:sp>
        <p:nvSpPr>
          <p:cNvPr id="5" name="Textfeld 40">
            <a:extLst>
              <a:ext uri="{FF2B5EF4-FFF2-40B4-BE49-F238E27FC236}">
                <a16:creationId xmlns:a16="http://schemas.microsoft.com/office/drawing/2014/main" id="{A78430F9-0A98-45F1-B8BB-A8EDE9F7EB2E}"/>
              </a:ext>
            </a:extLst>
          </p:cNvPr>
          <p:cNvSpPr txBox="1">
            <a:spLocks noChangeArrowheads="1"/>
          </p:cNvSpPr>
          <p:nvPr/>
        </p:nvSpPr>
        <p:spPr bwMode="auto">
          <a:xfrm>
            <a:off x="0" y="5995821"/>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Jeder von uns hat seinen Rucksack zu tragen!</a:t>
            </a:r>
          </a:p>
        </p:txBody>
      </p:sp>
    </p:spTree>
    <p:extLst>
      <p:ext uri="{BB962C8B-B14F-4D97-AF65-F5344CB8AC3E}">
        <p14:creationId xmlns:p14="http://schemas.microsoft.com/office/powerpoint/2010/main" val="142317131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400110"/>
          </a:xfrm>
          <a:prstGeom prst="rect">
            <a:avLst/>
          </a:prstGeom>
          <a:noFill/>
        </p:spPr>
        <p:txBody>
          <a:bodyPr wrap="square" rtlCol="0">
            <a:spAutoFit/>
          </a:bodyPr>
          <a:lstStyle/>
          <a:p>
            <a:r>
              <a:rPr lang="de-DE" sz="2000" dirty="0">
                <a:solidFill>
                  <a:schemeClr val="bg1"/>
                </a:solidFill>
              </a:rPr>
              <a:t>Wo entstehen Emissionen heute (2017)?</a:t>
            </a:r>
          </a:p>
        </p:txBody>
      </p:sp>
      <p:grpSp>
        <p:nvGrpSpPr>
          <p:cNvPr id="15" name="Gruppieren 14">
            <a:extLst>
              <a:ext uri="{FF2B5EF4-FFF2-40B4-BE49-F238E27FC236}">
                <a16:creationId xmlns:a16="http://schemas.microsoft.com/office/drawing/2014/main" id="{CA15B1CD-7D4D-450D-94EA-3903CABC0D43}"/>
              </a:ext>
            </a:extLst>
          </p:cNvPr>
          <p:cNvGrpSpPr/>
          <p:nvPr/>
        </p:nvGrpSpPr>
        <p:grpSpPr>
          <a:xfrm>
            <a:off x="1820882" y="829691"/>
            <a:ext cx="7980343" cy="5428233"/>
            <a:chOff x="1447800" y="1257300"/>
            <a:chExt cx="6829425" cy="4645378"/>
          </a:xfrm>
        </p:grpSpPr>
        <p:pic>
          <p:nvPicPr>
            <p:cNvPr id="8" name="Grafik 7">
              <a:extLst>
                <a:ext uri="{FF2B5EF4-FFF2-40B4-BE49-F238E27FC236}">
                  <a16:creationId xmlns:a16="http://schemas.microsoft.com/office/drawing/2014/main" id="{D7B24D92-F0DE-4BF9-91DC-CD02C3C87A70}"/>
                </a:ext>
              </a:extLst>
            </p:cNvPr>
            <p:cNvPicPr>
              <a:picLocks noChangeAspect="1"/>
            </p:cNvPicPr>
            <p:nvPr/>
          </p:nvPicPr>
          <p:blipFill rotWithShape="1">
            <a:blip r:embed="rId3">
              <a:extLst>
                <a:ext uri="{28A0092B-C50C-407E-A947-70E740481C1C}">
                  <a14:useLocalDpi xmlns:a14="http://schemas.microsoft.com/office/drawing/2010/main" val="0"/>
                </a:ext>
              </a:extLst>
            </a:blip>
            <a:srcRect l="14388" t="20788" r="7411" b="41667"/>
            <a:stretch/>
          </p:blipFill>
          <p:spPr>
            <a:xfrm>
              <a:off x="1533525" y="1323975"/>
              <a:ext cx="6743700" cy="4578703"/>
            </a:xfrm>
            <a:prstGeom prst="rect">
              <a:avLst/>
            </a:prstGeom>
          </p:spPr>
        </p:pic>
        <p:sp>
          <p:nvSpPr>
            <p:cNvPr id="12" name="Rechteck 11">
              <a:extLst>
                <a:ext uri="{FF2B5EF4-FFF2-40B4-BE49-F238E27FC236}">
                  <a16:creationId xmlns:a16="http://schemas.microsoft.com/office/drawing/2014/main" id="{A85AAE20-BE78-4853-A7AB-5EDBE2339A02}"/>
                </a:ext>
              </a:extLst>
            </p:cNvPr>
            <p:cNvSpPr/>
            <p:nvPr/>
          </p:nvSpPr>
          <p:spPr bwMode="auto">
            <a:xfrm>
              <a:off x="1447800" y="1257300"/>
              <a:ext cx="1981200" cy="95250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8" name="Gruppieren 17">
            <a:extLst>
              <a:ext uri="{FF2B5EF4-FFF2-40B4-BE49-F238E27FC236}">
                <a16:creationId xmlns:a16="http://schemas.microsoft.com/office/drawing/2014/main" id="{EBB271D8-7583-41E2-AAC5-E2CD4F959206}"/>
              </a:ext>
            </a:extLst>
          </p:cNvPr>
          <p:cNvGrpSpPr/>
          <p:nvPr/>
        </p:nvGrpSpPr>
        <p:grpSpPr>
          <a:xfrm>
            <a:off x="837386" y="1904610"/>
            <a:ext cx="1200964" cy="3343665"/>
            <a:chOff x="1142186" y="1904610"/>
            <a:chExt cx="1200964" cy="3343665"/>
          </a:xfrm>
        </p:grpSpPr>
        <p:sp>
          <p:nvSpPr>
            <p:cNvPr id="16" name="Geschweifte Klammer links 15">
              <a:extLst>
                <a:ext uri="{FF2B5EF4-FFF2-40B4-BE49-F238E27FC236}">
                  <a16:creationId xmlns:a16="http://schemas.microsoft.com/office/drawing/2014/main" id="{EDA37B88-CD54-4D68-B020-4EBEA58EFAE3}"/>
                </a:ext>
              </a:extLst>
            </p:cNvPr>
            <p:cNvSpPr/>
            <p:nvPr/>
          </p:nvSpPr>
          <p:spPr bwMode="auto">
            <a:xfrm>
              <a:off x="1685925" y="1904610"/>
              <a:ext cx="657225" cy="3343665"/>
            </a:xfrm>
            <a:prstGeom prst="leftBrac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Textfeld 16">
              <a:extLst>
                <a:ext uri="{FF2B5EF4-FFF2-40B4-BE49-F238E27FC236}">
                  <a16:creationId xmlns:a16="http://schemas.microsoft.com/office/drawing/2014/main" id="{76ACAB5D-DC07-4714-BFFE-ACE5A264A1CF}"/>
                </a:ext>
              </a:extLst>
            </p:cNvPr>
            <p:cNvSpPr txBox="1"/>
            <p:nvPr/>
          </p:nvSpPr>
          <p:spPr>
            <a:xfrm>
              <a:off x="1142186" y="3422553"/>
              <a:ext cx="543739" cy="307777"/>
            </a:xfrm>
            <a:prstGeom prst="rect">
              <a:avLst/>
            </a:prstGeom>
            <a:noFill/>
          </p:spPr>
          <p:txBody>
            <a:bodyPr wrap="none" rtlCol="0">
              <a:spAutoFit/>
            </a:bodyPr>
            <a:lstStyle/>
            <a:p>
              <a:r>
                <a:rPr lang="de-DE" sz="1400" dirty="0">
                  <a:solidFill>
                    <a:srgbClr val="FF0000"/>
                  </a:solidFill>
                </a:rPr>
                <a:t>87%</a:t>
              </a:r>
            </a:p>
          </p:txBody>
        </p:sp>
      </p:grpSp>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7341183" y="91011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Handbuch Klimaschutz.</a:t>
            </a:r>
            <a:endParaRPr lang="en-US" altLang="de-DE" sz="1200" dirty="0"/>
          </a:p>
        </p:txBody>
      </p:sp>
      <p:sp>
        <p:nvSpPr>
          <p:cNvPr id="2" name="Textfeld 1">
            <a:extLst>
              <a:ext uri="{FF2B5EF4-FFF2-40B4-BE49-F238E27FC236}">
                <a16:creationId xmlns:a16="http://schemas.microsoft.com/office/drawing/2014/main" id="{9A6DC4FB-B0EA-4C1D-B24D-DD9E862F4307}"/>
              </a:ext>
            </a:extLst>
          </p:cNvPr>
          <p:cNvSpPr txBox="1"/>
          <p:nvPr/>
        </p:nvSpPr>
        <p:spPr>
          <a:xfrm>
            <a:off x="1109255" y="1200935"/>
            <a:ext cx="3018775" cy="369332"/>
          </a:xfrm>
          <a:prstGeom prst="rect">
            <a:avLst/>
          </a:prstGeom>
          <a:noFill/>
        </p:spPr>
        <p:txBody>
          <a:bodyPr wrap="none" rtlCol="0">
            <a:spAutoFit/>
          </a:bodyPr>
          <a:lstStyle/>
          <a:p>
            <a:r>
              <a:rPr lang="de-DE" sz="1800" dirty="0"/>
              <a:t>890 </a:t>
            </a:r>
            <a:r>
              <a:rPr lang="de-DE" sz="1800" dirty="0" err="1"/>
              <a:t>Mio</a:t>
            </a:r>
            <a:r>
              <a:rPr lang="de-DE" sz="1800" dirty="0"/>
              <a:t> t  CO</a:t>
            </a:r>
            <a:r>
              <a:rPr lang="de-DE" sz="1800" baseline="-25000" dirty="0"/>
              <a:t>2</a:t>
            </a:r>
            <a:r>
              <a:rPr lang="de-DE" sz="1800" dirty="0"/>
              <a:t>-Äquivalente</a:t>
            </a:r>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Mit der Energiewende werden fast 90% der Treibhausgas-Emissionen eliminiert!</a:t>
            </a:r>
            <a:endParaRPr lang="de-DE" altLang="de-DE" dirty="0">
              <a:solidFill>
                <a:srgbClr val="00B050"/>
              </a:solidFill>
            </a:endParaRPr>
          </a:p>
        </p:txBody>
      </p:sp>
    </p:spTree>
    <p:extLst>
      <p:ext uri="{BB962C8B-B14F-4D97-AF65-F5344CB8AC3E}">
        <p14:creationId xmlns:p14="http://schemas.microsoft.com/office/powerpoint/2010/main" val="12104737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9DEA72-492C-4F55-AFFF-D1188EDC9906}"/>
              </a:ext>
            </a:extLst>
          </p:cNvPr>
          <p:cNvSpPr/>
          <p:nvPr/>
        </p:nvSpPr>
        <p:spPr bwMode="auto">
          <a:xfrm>
            <a:off x="3971908" y="1950098"/>
            <a:ext cx="1492898" cy="3722914"/>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1" i="0" u="none" strike="noStrike" cap="none" normalizeH="0" baseline="0" dirty="0">
                <a:ln>
                  <a:noFill/>
                </a:ln>
                <a:solidFill>
                  <a:schemeClr val="bg1"/>
                </a:solidFill>
                <a:effectLst/>
                <a:latin typeface="Arial" charset="0"/>
              </a:rPr>
              <a:t>164 Mrd. €</a:t>
            </a:r>
          </a:p>
        </p:txBody>
      </p:sp>
      <p:sp>
        <p:nvSpPr>
          <p:cNvPr id="3" name="Textfeld 2">
            <a:extLst>
              <a:ext uri="{FF2B5EF4-FFF2-40B4-BE49-F238E27FC236}">
                <a16:creationId xmlns:a16="http://schemas.microsoft.com/office/drawing/2014/main" id="{82C55C4B-3058-4CE3-A206-8E03163F1B62}"/>
              </a:ext>
            </a:extLst>
          </p:cNvPr>
          <p:cNvSpPr txBox="1"/>
          <p:nvPr/>
        </p:nvSpPr>
        <p:spPr>
          <a:xfrm>
            <a:off x="423248" y="2773000"/>
            <a:ext cx="3304598" cy="1815882"/>
          </a:xfrm>
          <a:prstGeom prst="rect">
            <a:avLst/>
          </a:prstGeom>
          <a:noFill/>
        </p:spPr>
        <p:txBody>
          <a:bodyPr wrap="square" rtlCol="0">
            <a:spAutoFit/>
          </a:bodyPr>
          <a:lstStyle/>
          <a:p>
            <a:r>
              <a:rPr lang="de-DE" sz="1600" u="sng" dirty="0">
                <a:solidFill>
                  <a:srgbClr val="3333FF"/>
                </a:solidFill>
              </a:rPr>
              <a:t>Schäden bei</a:t>
            </a:r>
          </a:p>
          <a:p>
            <a:pPr marL="342900" indent="-342900">
              <a:buFontTx/>
              <a:buChar char="-"/>
            </a:pPr>
            <a:r>
              <a:rPr lang="de-DE" sz="1600" i="1" dirty="0">
                <a:solidFill>
                  <a:srgbClr val="3333FF"/>
                </a:solidFill>
              </a:rPr>
              <a:t>Gesundheit</a:t>
            </a:r>
            <a:r>
              <a:rPr lang="de-DE" sz="1600" dirty="0">
                <a:solidFill>
                  <a:srgbClr val="3333FF"/>
                </a:solidFill>
              </a:rPr>
              <a:t> durch Hitze etc.</a:t>
            </a:r>
          </a:p>
          <a:p>
            <a:pPr marL="342900" indent="-342900">
              <a:buFontTx/>
              <a:buChar char="-"/>
            </a:pPr>
            <a:r>
              <a:rPr lang="de-DE" sz="1600" i="1" dirty="0">
                <a:solidFill>
                  <a:srgbClr val="3333FF"/>
                </a:solidFill>
              </a:rPr>
              <a:t>Gebäuden und Infrastruktur</a:t>
            </a:r>
            <a:br>
              <a:rPr lang="de-DE" sz="1600" dirty="0">
                <a:solidFill>
                  <a:srgbClr val="3333FF"/>
                </a:solidFill>
              </a:rPr>
            </a:br>
            <a:r>
              <a:rPr lang="de-DE" sz="1600" dirty="0">
                <a:solidFill>
                  <a:srgbClr val="3333FF"/>
                </a:solidFill>
              </a:rPr>
              <a:t>durch Starkregen und Orkane</a:t>
            </a:r>
          </a:p>
          <a:p>
            <a:pPr marL="342900" indent="-342900">
              <a:buFontTx/>
              <a:buChar char="-"/>
            </a:pPr>
            <a:r>
              <a:rPr lang="de-DE" sz="1600" i="1" dirty="0">
                <a:solidFill>
                  <a:srgbClr val="3333FF"/>
                </a:solidFill>
              </a:rPr>
              <a:t>Landwirtschaft</a:t>
            </a:r>
            <a:r>
              <a:rPr lang="de-DE" sz="1600" dirty="0">
                <a:solidFill>
                  <a:srgbClr val="3333FF"/>
                </a:solidFill>
              </a:rPr>
              <a:t> durch Dürre und Unwetter</a:t>
            </a:r>
          </a:p>
          <a:p>
            <a:pPr marL="342900" indent="-342900">
              <a:buFontTx/>
              <a:buChar char="-"/>
            </a:pPr>
            <a:r>
              <a:rPr lang="de-DE" sz="1600" dirty="0">
                <a:solidFill>
                  <a:srgbClr val="3333FF"/>
                </a:solidFill>
              </a:rPr>
              <a:t>etc.</a:t>
            </a:r>
          </a:p>
        </p:txBody>
      </p:sp>
      <p:sp>
        <p:nvSpPr>
          <p:cNvPr id="4" name="Rechteck 3">
            <a:extLst>
              <a:ext uri="{FF2B5EF4-FFF2-40B4-BE49-F238E27FC236}">
                <a16:creationId xmlns:a16="http://schemas.microsoft.com/office/drawing/2014/main" id="{31B5B305-483C-414F-BB95-BC7119573D0B}"/>
              </a:ext>
            </a:extLst>
          </p:cNvPr>
          <p:cNvSpPr/>
          <p:nvPr/>
        </p:nvSpPr>
        <p:spPr>
          <a:xfrm>
            <a:off x="149290" y="901858"/>
            <a:ext cx="9675845" cy="707886"/>
          </a:xfrm>
          <a:prstGeom prst="rect">
            <a:avLst/>
          </a:prstGeom>
        </p:spPr>
        <p:txBody>
          <a:bodyPr wrap="square">
            <a:spAutoFit/>
          </a:bodyPr>
          <a:lstStyle/>
          <a:p>
            <a:r>
              <a:rPr lang="de-DE" sz="2000" u="sng" dirty="0">
                <a:solidFill>
                  <a:srgbClr val="3333FF"/>
                </a:solidFill>
                <a:latin typeface="Calibri" panose="020F0502020204030204" pitchFamily="34" charset="0"/>
                <a:ea typeface="Calibri" panose="020F0502020204030204" pitchFamily="34" charset="0"/>
              </a:rPr>
              <a:t>Bundesumweltamt</a:t>
            </a:r>
            <a:r>
              <a:rPr lang="de-DE" sz="2000" dirty="0">
                <a:solidFill>
                  <a:srgbClr val="3333FF"/>
                </a:solidFill>
                <a:latin typeface="Calibri" panose="020F0502020204030204" pitchFamily="34" charset="0"/>
                <a:ea typeface="Calibri" panose="020F0502020204030204" pitchFamily="34" charset="0"/>
              </a:rPr>
              <a:t>: </a:t>
            </a:r>
            <a:r>
              <a:rPr lang="de-DE" sz="2000" i="1" dirty="0">
                <a:latin typeface="Calibri" panose="020F0502020204030204" pitchFamily="34" charset="0"/>
                <a:ea typeface="Calibri" panose="020F0502020204030204" pitchFamily="34" charset="0"/>
              </a:rPr>
              <a:t>„So haben allein die deutschen Treibhausgas-Emissionen im Jahr 2016 Umweltkosten in Höhe von 164 Mrd. € </a:t>
            </a:r>
            <a:r>
              <a:rPr lang="de-DE" sz="2000" i="1" dirty="0">
                <a:latin typeface="Calibri" panose="020F0502020204030204" pitchFamily="34" charset="0"/>
                <a:ea typeface="Calibri" panose="020F0502020204030204" pitchFamily="34" charset="0"/>
                <a:cs typeface="Calibri" panose="020F0502020204030204" pitchFamily="34" charset="0"/>
              </a:rPr>
              <a:t>verursacht (</a:t>
            </a:r>
            <a:r>
              <a:rPr lang="de-DE" sz="2000" i="1" dirty="0">
                <a:latin typeface="Calibri" panose="020F0502020204030204" pitchFamily="34" charset="0"/>
                <a:cs typeface="Calibri" panose="020F0502020204030204" pitchFamily="34" charset="0"/>
                <a:hlinkClick r:id="rId3" tooltip="Methodenkonvention 3.0">
                  <a:extLst>
                    <a:ext uri="{A12FA001-AC4F-418D-AE19-62706E023703}">
                      <ahyp:hlinkClr xmlns:ahyp="http://schemas.microsoft.com/office/drawing/2018/hyperlinkcolor" val="tx"/>
                    </a:ext>
                  </a:extLst>
                </a:hlinkClick>
              </a:rPr>
              <a:t>Methodenkonvention 3.0</a:t>
            </a:r>
            <a:r>
              <a:rPr lang="de-DE" sz="2000" i="1" dirty="0">
                <a:latin typeface="Calibri" panose="020F0502020204030204" pitchFamily="34" charset="0"/>
                <a:cs typeface="Calibri" panose="020F0502020204030204" pitchFamily="34" charset="0"/>
              </a:rPr>
              <a:t>)</a:t>
            </a:r>
            <a:r>
              <a:rPr lang="de-DE" sz="2000" i="1" dirty="0">
                <a:latin typeface="Calibri" panose="020F0502020204030204" pitchFamily="34" charset="0"/>
                <a:ea typeface="Calibri" panose="020F0502020204030204" pitchFamily="34" charset="0"/>
                <a:cs typeface="Calibri" panose="020F0502020204030204" pitchFamily="34" charset="0"/>
              </a:rPr>
              <a:t>.“ </a:t>
            </a:r>
            <a:endParaRPr lang="de-DE" sz="2000" i="1" dirty="0">
              <a:latin typeface="Calibri" panose="020F0502020204030204" pitchFamily="34" charset="0"/>
              <a:cs typeface="Calibri" panose="020F0502020204030204" pitchFamily="34" charset="0"/>
            </a:endParaRPr>
          </a:p>
        </p:txBody>
      </p:sp>
      <p:cxnSp>
        <p:nvCxnSpPr>
          <p:cNvPr id="7" name="Gerader Verbinder 6">
            <a:extLst>
              <a:ext uri="{FF2B5EF4-FFF2-40B4-BE49-F238E27FC236}">
                <a16:creationId xmlns:a16="http://schemas.microsoft.com/office/drawing/2014/main" id="{45A1FE00-13A8-4E17-8C4A-908A757C30F8}"/>
              </a:ext>
            </a:extLst>
          </p:cNvPr>
          <p:cNvCxnSpPr/>
          <p:nvPr/>
        </p:nvCxnSpPr>
        <p:spPr bwMode="auto">
          <a:xfrm>
            <a:off x="3228392" y="5673012"/>
            <a:ext cx="293914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40">
            <a:extLst>
              <a:ext uri="{FF2B5EF4-FFF2-40B4-BE49-F238E27FC236}">
                <a16:creationId xmlns:a16="http://schemas.microsoft.com/office/drawing/2014/main" id="{B7D48800-8E86-4455-8454-18BB3FA1FB66}"/>
              </a:ext>
            </a:extLst>
          </p:cNvPr>
          <p:cNvSpPr txBox="1">
            <a:spLocks noChangeArrowheads="1"/>
          </p:cNvSpPr>
          <p:nvPr/>
        </p:nvSpPr>
        <p:spPr bwMode="auto">
          <a:xfrm>
            <a:off x="0" y="616426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Sehr großer volkswirtschaftlicher Schaden, der nur zum Teil in öffentlichen Haushalt steht!</a:t>
            </a:r>
          </a:p>
        </p:txBody>
      </p:sp>
      <p:sp>
        <p:nvSpPr>
          <p:cNvPr id="9" name="Text Box 5">
            <a:extLst>
              <a:ext uri="{FF2B5EF4-FFF2-40B4-BE49-F238E27FC236}">
                <a16:creationId xmlns:a16="http://schemas.microsoft.com/office/drawing/2014/main" id="{CDBDBB5C-3F26-43E2-B2E2-E78219A0B9E2}"/>
              </a:ext>
            </a:extLst>
          </p:cNvPr>
          <p:cNvSpPr txBox="1">
            <a:spLocks noChangeArrowheads="1"/>
          </p:cNvSpPr>
          <p:nvPr/>
        </p:nvSpPr>
        <p:spPr bwMode="auto">
          <a:xfrm>
            <a:off x="6830008" y="583973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ISE e.V.</a:t>
            </a:r>
            <a:endParaRPr lang="en-US" altLang="de-DE" sz="1200" dirty="0"/>
          </a:p>
        </p:txBody>
      </p:sp>
      <p:sp>
        <p:nvSpPr>
          <p:cNvPr id="10" name="Textfeld 9">
            <a:extLst>
              <a:ext uri="{FF2B5EF4-FFF2-40B4-BE49-F238E27FC236}">
                <a16:creationId xmlns:a16="http://schemas.microsoft.com/office/drawing/2014/main" id="{2E0F83F2-8AED-462A-96C0-B9FD8B20B37D}"/>
              </a:ext>
            </a:extLst>
          </p:cNvPr>
          <p:cNvSpPr txBox="1"/>
          <p:nvPr/>
        </p:nvSpPr>
        <p:spPr>
          <a:xfrm>
            <a:off x="5464806" y="1862281"/>
            <a:ext cx="1231640" cy="338554"/>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600" dirty="0">
                <a:solidFill>
                  <a:srgbClr val="3333FF"/>
                </a:solidFill>
              </a:rPr>
              <a:t>180€/t CO</a:t>
            </a:r>
            <a:r>
              <a:rPr lang="de-DE" sz="1600" baseline="-25000" dirty="0">
                <a:solidFill>
                  <a:srgbClr val="3333FF"/>
                </a:solidFill>
              </a:rPr>
              <a:t>2</a:t>
            </a:r>
          </a:p>
        </p:txBody>
      </p:sp>
      <p:sp>
        <p:nvSpPr>
          <p:cNvPr id="11" name="Textfeld 10"/>
          <p:cNvSpPr txBox="1"/>
          <p:nvPr/>
        </p:nvSpPr>
        <p:spPr>
          <a:xfrm>
            <a:off x="880236" y="7948"/>
            <a:ext cx="8623496" cy="400110"/>
          </a:xfrm>
          <a:prstGeom prst="rect">
            <a:avLst/>
          </a:prstGeom>
          <a:noFill/>
        </p:spPr>
        <p:txBody>
          <a:bodyPr wrap="square" rtlCol="0">
            <a:spAutoFit/>
          </a:bodyPr>
          <a:lstStyle/>
          <a:p>
            <a:r>
              <a:rPr lang="de-DE" sz="2000" dirty="0">
                <a:solidFill>
                  <a:schemeClr val="bg1"/>
                </a:solidFill>
              </a:rPr>
              <a:t>Welcher Schaden entsteht durch die Klimakrise?</a:t>
            </a:r>
          </a:p>
        </p:txBody>
      </p:sp>
    </p:spTree>
    <p:extLst>
      <p:ext uri="{BB962C8B-B14F-4D97-AF65-F5344CB8AC3E}">
        <p14:creationId xmlns:p14="http://schemas.microsoft.com/office/powerpoint/2010/main" val="225617223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400110"/>
          </a:xfrm>
          <a:prstGeom prst="rect">
            <a:avLst/>
          </a:prstGeom>
          <a:noFill/>
        </p:spPr>
        <p:txBody>
          <a:bodyPr wrap="square" rtlCol="0">
            <a:spAutoFit/>
          </a:bodyPr>
          <a:lstStyle/>
          <a:p>
            <a:r>
              <a:rPr lang="de-DE" sz="2000" dirty="0">
                <a:solidFill>
                  <a:schemeClr val="bg1"/>
                </a:solidFill>
              </a:rPr>
              <a:t>„Billion Dollar </a:t>
            </a:r>
            <a:r>
              <a:rPr lang="de-DE" sz="2000" dirty="0" err="1">
                <a:solidFill>
                  <a:schemeClr val="bg1"/>
                </a:solidFill>
              </a:rPr>
              <a:t>Disasters</a:t>
            </a:r>
            <a:r>
              <a:rPr lang="de-DE" sz="2000" dirty="0">
                <a:solidFill>
                  <a:schemeClr val="bg1"/>
                </a:solidFill>
              </a:rPr>
              <a:t>“</a:t>
            </a:r>
          </a:p>
        </p:txBody>
      </p:sp>
      <p:pic>
        <p:nvPicPr>
          <p:cNvPr id="6" name="Grafik 5">
            <a:extLst>
              <a:ext uri="{FF2B5EF4-FFF2-40B4-BE49-F238E27FC236}">
                <a16:creationId xmlns:a16="http://schemas.microsoft.com/office/drawing/2014/main" id="{0005A4E7-BB00-4F12-A092-FF250B674753}"/>
              </a:ext>
            </a:extLst>
          </p:cNvPr>
          <p:cNvPicPr>
            <a:picLocks noChangeAspect="1"/>
          </p:cNvPicPr>
          <p:nvPr/>
        </p:nvPicPr>
        <p:blipFill rotWithShape="1">
          <a:blip r:embed="rId3"/>
          <a:srcRect l="6218" r="50000" b="27511"/>
          <a:stretch/>
        </p:blipFill>
        <p:spPr>
          <a:xfrm>
            <a:off x="311565" y="939290"/>
            <a:ext cx="9120448" cy="4585210"/>
          </a:xfrm>
          <a:prstGeom prst="rect">
            <a:avLst/>
          </a:prstGeom>
        </p:spPr>
      </p:pic>
      <p:sp>
        <p:nvSpPr>
          <p:cNvPr id="12" name="Text Box 5">
            <a:extLst>
              <a:ext uri="{FF2B5EF4-FFF2-40B4-BE49-F238E27FC236}">
                <a16:creationId xmlns:a16="http://schemas.microsoft.com/office/drawing/2014/main" id="{490EB852-5642-482F-9BE6-BC5BFBF3BEA7}"/>
              </a:ext>
            </a:extLst>
          </p:cNvPr>
          <p:cNvSpPr txBox="1">
            <a:spLocks noChangeArrowheads="1"/>
          </p:cNvSpPr>
          <p:nvPr/>
        </p:nvSpPr>
        <p:spPr bwMode="auto">
          <a:xfrm>
            <a:off x="5096734" y="5659715"/>
            <a:ext cx="465823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Climate Central, 2021, Tagesthemen, Wetter 06.10.2021</a:t>
            </a:r>
            <a:endParaRPr lang="en-US" altLang="de-DE" sz="1200" dirty="0"/>
          </a:p>
        </p:txBody>
      </p:sp>
      <p:sp>
        <p:nvSpPr>
          <p:cNvPr id="13" name="Textfeld 40">
            <a:extLst>
              <a:ext uri="{FF2B5EF4-FFF2-40B4-BE49-F238E27FC236}">
                <a16:creationId xmlns:a16="http://schemas.microsoft.com/office/drawing/2014/main" id="{B7D48800-8E86-4455-8454-18BB3FA1FB66}"/>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Mittlerer Abstand zwischen 2 Naturkatastrophen &gt; 1 Mrd. $ fällt und liegt in 2021 bei 18 Tagen!</a:t>
            </a:r>
          </a:p>
        </p:txBody>
      </p:sp>
    </p:spTree>
    <p:extLst>
      <p:ext uri="{BB962C8B-B14F-4D97-AF65-F5344CB8AC3E}">
        <p14:creationId xmlns:p14="http://schemas.microsoft.com/office/powerpoint/2010/main" val="179886364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32336" y="0"/>
            <a:ext cx="8623496" cy="707886"/>
          </a:xfrm>
          <a:prstGeom prst="rect">
            <a:avLst/>
          </a:prstGeom>
          <a:noFill/>
        </p:spPr>
        <p:txBody>
          <a:bodyPr wrap="square" rtlCol="0">
            <a:spAutoFit/>
          </a:bodyPr>
          <a:lstStyle/>
          <a:p>
            <a:r>
              <a:rPr lang="de-DE" sz="2000" dirty="0">
                <a:solidFill>
                  <a:schemeClr val="bg1"/>
                </a:solidFill>
              </a:rPr>
              <a:t>Was passiert, wenn es so weiter geht und es immer wärmer wird? </a:t>
            </a:r>
            <a:br>
              <a:rPr lang="de-DE" sz="2000" dirty="0">
                <a:solidFill>
                  <a:schemeClr val="bg1"/>
                </a:solidFill>
              </a:rPr>
            </a:br>
            <a:r>
              <a:rPr lang="de-DE" sz="2000" dirty="0">
                <a:solidFill>
                  <a:schemeClr val="bg1"/>
                </a:solidFill>
                <a:sym typeface="Wingdings" panose="05000000000000000000" pitchFamily="2" charset="2"/>
              </a:rPr>
              <a:t> </a:t>
            </a:r>
            <a:r>
              <a:rPr lang="de-DE" sz="2000" dirty="0">
                <a:solidFill>
                  <a:schemeClr val="bg1"/>
                </a:solidFill>
              </a:rPr>
              <a:t>klimatische Kipp-Punkte </a:t>
            </a:r>
          </a:p>
        </p:txBody>
      </p:sp>
      <p:sp>
        <p:nvSpPr>
          <p:cNvPr id="4" name="Rectangle 4">
            <a:extLst>
              <a:ext uri="{FF2B5EF4-FFF2-40B4-BE49-F238E27FC236}">
                <a16:creationId xmlns:a16="http://schemas.microsoft.com/office/drawing/2014/main" id="{021B6F70-392E-467E-9121-06B86510FB93}"/>
              </a:ext>
            </a:extLst>
          </p:cNvPr>
          <p:cNvSpPr>
            <a:spLocks noChangeArrowheads="1"/>
          </p:cNvSpPr>
          <p:nvPr/>
        </p:nvSpPr>
        <p:spPr bwMode="auto">
          <a:xfrm>
            <a:off x="939018" y="1060739"/>
            <a:ext cx="8150118" cy="866145"/>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buFont typeface="Courier New" panose="02070309020205020404" pitchFamily="49" charset="0"/>
              <a:buChar char="o"/>
              <a:defRPr/>
            </a:pPr>
            <a:r>
              <a:rPr lang="de-DE" altLang="de-DE" dirty="0">
                <a:solidFill>
                  <a:schemeClr val="accent6"/>
                </a:solidFill>
              </a:rPr>
              <a:t>Schmelzen des Grönländischen Eisschildes </a:t>
            </a:r>
          </a:p>
          <a:p>
            <a:pPr>
              <a:defRPr/>
            </a:pPr>
            <a:r>
              <a:rPr lang="de-DE" altLang="de-DE" dirty="0">
                <a:solidFill>
                  <a:schemeClr val="accent6"/>
                </a:solidFill>
                <a:sym typeface="Wingdings" panose="05000000000000000000" pitchFamily="2" charset="2"/>
              </a:rPr>
              <a:t>	 </a:t>
            </a:r>
            <a:r>
              <a:rPr lang="de-DE" altLang="de-DE" dirty="0">
                <a:solidFill>
                  <a:schemeClr val="accent6"/>
                </a:solidFill>
              </a:rPr>
              <a:t>Anstieg des Meeresspiegels</a:t>
            </a:r>
          </a:p>
        </p:txBody>
      </p:sp>
      <p:sp>
        <p:nvSpPr>
          <p:cNvPr id="2" name="Rectangle 4">
            <a:extLst>
              <a:ext uri="{FF2B5EF4-FFF2-40B4-BE49-F238E27FC236}">
                <a16:creationId xmlns:a16="http://schemas.microsoft.com/office/drawing/2014/main" id="{58026440-FC81-40B3-8657-352403F32219}"/>
              </a:ext>
            </a:extLst>
          </p:cNvPr>
          <p:cNvSpPr>
            <a:spLocks noChangeArrowheads="1"/>
          </p:cNvSpPr>
          <p:nvPr/>
        </p:nvSpPr>
        <p:spPr bwMode="auto">
          <a:xfrm>
            <a:off x="939018" y="4873787"/>
            <a:ext cx="6284742" cy="1050811"/>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lnSpc>
                <a:spcPct val="150000"/>
              </a:lnSpc>
              <a:buFont typeface="Courier New" panose="02070309020205020404" pitchFamily="49" charset="0"/>
              <a:buChar char="o"/>
              <a:defRPr/>
            </a:pPr>
            <a:r>
              <a:rPr lang="de-DE" altLang="de-DE" dirty="0">
                <a:solidFill>
                  <a:schemeClr val="accent6"/>
                </a:solidFill>
              </a:rPr>
              <a:t>Versauerung der Ozeane </a:t>
            </a:r>
          </a:p>
          <a:p>
            <a:pPr lvl="1" indent="0">
              <a:defRPr/>
            </a:pPr>
            <a:r>
              <a:rPr lang="de-DE" altLang="de-DE" dirty="0">
                <a:solidFill>
                  <a:schemeClr val="accent6"/>
                </a:solidFill>
                <a:sym typeface="Wingdings" panose="05000000000000000000" pitchFamily="2" charset="2"/>
              </a:rPr>
              <a:t>	 </a:t>
            </a:r>
            <a:r>
              <a:rPr lang="de-DE" altLang="de-DE" dirty="0">
                <a:solidFill>
                  <a:schemeClr val="accent6"/>
                </a:solidFill>
              </a:rPr>
              <a:t>weniger CO</a:t>
            </a:r>
            <a:r>
              <a:rPr lang="de-DE" altLang="de-DE" b="1" baseline="-25000" dirty="0">
                <a:solidFill>
                  <a:schemeClr val="accent6"/>
                </a:solidFill>
              </a:rPr>
              <a:t>2</a:t>
            </a:r>
            <a:r>
              <a:rPr lang="de-DE" altLang="de-DE" dirty="0">
                <a:solidFill>
                  <a:schemeClr val="accent6"/>
                </a:solidFill>
              </a:rPr>
              <a:t>-Aufnahme</a:t>
            </a:r>
          </a:p>
        </p:txBody>
      </p:sp>
      <p:sp>
        <p:nvSpPr>
          <p:cNvPr id="5" name="Rectangle 4">
            <a:extLst>
              <a:ext uri="{FF2B5EF4-FFF2-40B4-BE49-F238E27FC236}">
                <a16:creationId xmlns:a16="http://schemas.microsoft.com/office/drawing/2014/main" id="{3AE9A95E-98D1-B531-A950-AADB9EF2C2BF}"/>
              </a:ext>
            </a:extLst>
          </p:cNvPr>
          <p:cNvSpPr>
            <a:spLocks noChangeArrowheads="1"/>
          </p:cNvSpPr>
          <p:nvPr/>
        </p:nvSpPr>
        <p:spPr bwMode="auto">
          <a:xfrm>
            <a:off x="939018" y="1875501"/>
            <a:ext cx="7711206" cy="1050811"/>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lnSpc>
                <a:spcPct val="150000"/>
              </a:lnSpc>
              <a:buFont typeface="Courier New" panose="02070309020205020404" pitchFamily="49" charset="0"/>
              <a:buChar char="o"/>
              <a:defRPr/>
            </a:pPr>
            <a:r>
              <a:rPr lang="de-DE" altLang="de-DE" dirty="0">
                <a:solidFill>
                  <a:schemeClr val="accent6"/>
                </a:solidFill>
              </a:rPr>
              <a:t>Schmelzen des polaren Eises und der Gletscher </a:t>
            </a:r>
          </a:p>
          <a:p>
            <a:pPr lvl="1" indent="0">
              <a:defRPr/>
            </a:pPr>
            <a:r>
              <a:rPr lang="de-DE" altLang="de-DE" dirty="0">
                <a:solidFill>
                  <a:schemeClr val="accent6"/>
                </a:solidFill>
                <a:sym typeface="Wingdings" panose="05000000000000000000" pitchFamily="2" charset="2"/>
              </a:rPr>
              <a:t>	 Verringerung der Lichtreflexion</a:t>
            </a:r>
            <a:endParaRPr lang="de-DE" altLang="de-DE" dirty="0">
              <a:solidFill>
                <a:schemeClr val="accent6"/>
              </a:solidFill>
            </a:endParaRPr>
          </a:p>
        </p:txBody>
      </p:sp>
      <p:sp>
        <p:nvSpPr>
          <p:cNvPr id="6" name="Rectangle 4">
            <a:extLst>
              <a:ext uri="{FF2B5EF4-FFF2-40B4-BE49-F238E27FC236}">
                <a16:creationId xmlns:a16="http://schemas.microsoft.com/office/drawing/2014/main" id="{BD07DDEF-53A1-905A-AD56-78B9A1D449D1}"/>
              </a:ext>
            </a:extLst>
          </p:cNvPr>
          <p:cNvSpPr>
            <a:spLocks noChangeArrowheads="1"/>
          </p:cNvSpPr>
          <p:nvPr/>
        </p:nvSpPr>
        <p:spPr bwMode="auto">
          <a:xfrm>
            <a:off x="939018" y="2874929"/>
            <a:ext cx="7061982" cy="1050811"/>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lnSpc>
                <a:spcPct val="150000"/>
              </a:lnSpc>
              <a:buFont typeface="Courier New" panose="02070309020205020404" pitchFamily="49" charset="0"/>
              <a:buChar char="o"/>
              <a:defRPr/>
            </a:pPr>
            <a:r>
              <a:rPr lang="de-DE" altLang="de-DE" dirty="0">
                <a:solidFill>
                  <a:schemeClr val="accent6"/>
                </a:solidFill>
              </a:rPr>
              <a:t>Auftauen des Permafrostbodens </a:t>
            </a:r>
          </a:p>
          <a:p>
            <a:pPr lvl="1" indent="0">
              <a:defRPr/>
            </a:pPr>
            <a:r>
              <a:rPr lang="de-DE" altLang="de-DE" dirty="0">
                <a:solidFill>
                  <a:schemeClr val="accent6"/>
                </a:solidFill>
                <a:sym typeface="Wingdings" panose="05000000000000000000" pitchFamily="2" charset="2"/>
              </a:rPr>
              <a:t>	 Steigerung von </a:t>
            </a:r>
            <a:r>
              <a:rPr lang="de-DE" altLang="de-DE" dirty="0">
                <a:solidFill>
                  <a:schemeClr val="accent6"/>
                </a:solidFill>
              </a:rPr>
              <a:t>Methan und CO</a:t>
            </a:r>
            <a:r>
              <a:rPr lang="de-DE" altLang="de-DE" b="1" baseline="-25000" dirty="0">
                <a:solidFill>
                  <a:schemeClr val="accent6"/>
                </a:solidFill>
              </a:rPr>
              <a:t>2</a:t>
            </a:r>
            <a:endParaRPr lang="de-DE" altLang="de-DE" dirty="0">
              <a:solidFill>
                <a:schemeClr val="accent6"/>
              </a:solidFill>
            </a:endParaRPr>
          </a:p>
        </p:txBody>
      </p:sp>
      <p:sp>
        <p:nvSpPr>
          <p:cNvPr id="7" name="Rectangle 4">
            <a:extLst>
              <a:ext uri="{FF2B5EF4-FFF2-40B4-BE49-F238E27FC236}">
                <a16:creationId xmlns:a16="http://schemas.microsoft.com/office/drawing/2014/main" id="{D80CE655-216C-43AB-C53F-A427622C7DDD}"/>
              </a:ext>
            </a:extLst>
          </p:cNvPr>
          <p:cNvSpPr>
            <a:spLocks noChangeArrowheads="1"/>
          </p:cNvSpPr>
          <p:nvPr/>
        </p:nvSpPr>
        <p:spPr bwMode="auto">
          <a:xfrm>
            <a:off x="939018" y="3874357"/>
            <a:ext cx="7930662" cy="1050811"/>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lnSpc>
                <a:spcPct val="150000"/>
              </a:lnSpc>
              <a:buFont typeface="Courier New" panose="02070309020205020404" pitchFamily="49" charset="0"/>
              <a:buChar char="o"/>
              <a:defRPr/>
            </a:pPr>
            <a:r>
              <a:rPr lang="de-DE" altLang="de-DE" dirty="0">
                <a:solidFill>
                  <a:schemeClr val="accent6"/>
                </a:solidFill>
              </a:rPr>
              <a:t>Störung der ozeanischen Zirkulation im Nordatlantik </a:t>
            </a:r>
          </a:p>
          <a:p>
            <a:pPr lvl="1" indent="0">
              <a:defRPr/>
            </a:pPr>
            <a:r>
              <a:rPr lang="de-DE" altLang="de-DE" dirty="0">
                <a:solidFill>
                  <a:schemeClr val="accent6"/>
                </a:solidFill>
                <a:sym typeface="Wingdings" panose="05000000000000000000" pitchFamily="2" charset="2"/>
              </a:rPr>
              <a:t>	 Änderung </a:t>
            </a:r>
            <a:r>
              <a:rPr lang="de-DE" altLang="de-DE" dirty="0">
                <a:solidFill>
                  <a:schemeClr val="accent6"/>
                </a:solidFill>
              </a:rPr>
              <a:t>Golf-Strom</a:t>
            </a:r>
          </a:p>
        </p:txBody>
      </p:sp>
      <p:sp>
        <p:nvSpPr>
          <p:cNvPr id="8" name="Text Box 5">
            <a:extLst>
              <a:ext uri="{FF2B5EF4-FFF2-40B4-BE49-F238E27FC236}">
                <a16:creationId xmlns:a16="http://schemas.microsoft.com/office/drawing/2014/main" id="{BFEAB91B-1207-8708-036C-FD174C04AEC0}"/>
              </a:ext>
            </a:extLst>
          </p:cNvPr>
          <p:cNvSpPr txBox="1">
            <a:spLocks noChangeArrowheads="1"/>
          </p:cNvSpPr>
          <p:nvPr/>
        </p:nvSpPr>
        <p:spPr bwMode="auto">
          <a:xfrm>
            <a:off x="0" y="6006278"/>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Klimatische Kipppunkte sind irreversibel und führen zur Nichtbewohnbarkeit unseres Planeten!</a:t>
            </a:r>
            <a:endParaRPr lang="de-DE" altLang="de-DE" sz="1800" i="1" dirty="0">
              <a:solidFill>
                <a:srgbClr val="00B050"/>
              </a:solidFill>
            </a:endParaRPr>
          </a:p>
        </p:txBody>
      </p:sp>
    </p:spTree>
    <p:extLst>
      <p:ext uri="{BB962C8B-B14F-4D97-AF65-F5344CB8AC3E}">
        <p14:creationId xmlns:p14="http://schemas.microsoft.com/office/powerpoint/2010/main" val="102448372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ppt_x"/>
                                          </p:val>
                                        </p:tav>
                                        <p:tav tm="100000">
                                          <p:val>
                                            <p:strVal val="#ppt_x"/>
                                          </p:val>
                                        </p:tav>
                                      </p:tavLst>
                                    </p:anim>
                                    <p:anim calcmode="lin" valueType="num">
                                      <p:cBhvr additive="base">
                                        <p:cTn id="32"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60382"/>
            <a:ext cx="319157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effectLst/>
              </a:rPr>
              <a:t>Drohende Risiken</a:t>
            </a:r>
            <a:br>
              <a:rPr lang="de-DE" sz="2000" dirty="0">
                <a:solidFill>
                  <a:schemeClr val="bg1"/>
                </a:solidFill>
                <a:effectLst/>
              </a:rPr>
            </a:br>
            <a:r>
              <a:rPr lang="de-DE" sz="2000" dirty="0">
                <a:solidFill>
                  <a:schemeClr val="bg1"/>
                </a:solidFill>
                <a:effectLst/>
              </a:rPr>
              <a:t>Kippelemente im Erdsystem</a:t>
            </a:r>
          </a:p>
        </p:txBody>
      </p:sp>
      <p:pic>
        <p:nvPicPr>
          <p:cNvPr id="3" name="Grafik 2">
            <a:extLst>
              <a:ext uri="{FF2B5EF4-FFF2-40B4-BE49-F238E27FC236}">
                <a16:creationId xmlns:a16="http://schemas.microsoft.com/office/drawing/2014/main" id="{14C06FA6-CFBC-187B-3F57-372F7D59CBCA}"/>
              </a:ext>
            </a:extLst>
          </p:cNvPr>
          <p:cNvPicPr>
            <a:picLocks noChangeAspect="1"/>
          </p:cNvPicPr>
          <p:nvPr/>
        </p:nvPicPr>
        <p:blipFill rotWithShape="1">
          <a:blip r:embed="rId3"/>
          <a:srcRect l="46328" t="7869" r="33817" b="38029"/>
          <a:stretch/>
        </p:blipFill>
        <p:spPr>
          <a:xfrm>
            <a:off x="60093" y="759191"/>
            <a:ext cx="9775769" cy="4994628"/>
          </a:xfrm>
          <a:prstGeom prst="rect">
            <a:avLst/>
          </a:prstGeom>
        </p:spPr>
      </p:pic>
      <p:sp>
        <p:nvSpPr>
          <p:cNvPr id="2" name="Text Box 5">
            <a:extLst>
              <a:ext uri="{FF2B5EF4-FFF2-40B4-BE49-F238E27FC236}">
                <a16:creationId xmlns:a16="http://schemas.microsoft.com/office/drawing/2014/main" id="{2B9F591A-CFFC-3A3E-F72D-5ADB7A523A81}"/>
              </a:ext>
            </a:extLst>
          </p:cNvPr>
          <p:cNvSpPr txBox="1">
            <a:spLocks noChangeArrowheads="1"/>
          </p:cNvSpPr>
          <p:nvPr/>
        </p:nvSpPr>
        <p:spPr bwMode="auto">
          <a:xfrm>
            <a:off x="0" y="6006278"/>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Wir müssen verhindern, dass die Kipppunkte ausgelöst werden!</a:t>
            </a:r>
            <a:endParaRPr lang="de-DE" altLang="de-DE" sz="1800" i="1" dirty="0">
              <a:solidFill>
                <a:srgbClr val="00B050"/>
              </a:solidFill>
            </a:endParaRPr>
          </a:p>
        </p:txBody>
      </p:sp>
    </p:spTree>
    <p:extLst>
      <p:ext uri="{BB962C8B-B14F-4D97-AF65-F5344CB8AC3E}">
        <p14:creationId xmlns:p14="http://schemas.microsoft.com/office/powerpoint/2010/main" val="172958079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400110"/>
          </a:xfrm>
          <a:prstGeom prst="rect">
            <a:avLst/>
          </a:prstGeom>
          <a:noFill/>
        </p:spPr>
        <p:txBody>
          <a:bodyPr wrap="square" rtlCol="0">
            <a:spAutoFit/>
          </a:bodyPr>
          <a:lstStyle/>
          <a:p>
            <a:r>
              <a:rPr lang="de-DE" sz="2000" dirty="0">
                <a:solidFill>
                  <a:schemeClr val="bg1"/>
                </a:solidFill>
              </a:rPr>
              <a:t>Wie lange haben wir Zeit bis zur Klimaneutralität?</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66" y="831714"/>
            <a:ext cx="5085274" cy="5303215"/>
          </a:xfrm>
          <a:prstGeom prst="rect">
            <a:avLst/>
          </a:prstGeom>
        </p:spPr>
      </p:pic>
      <p:sp>
        <p:nvSpPr>
          <p:cNvPr id="4" name="Ellipse 3">
            <a:extLst>
              <a:ext uri="{FF2B5EF4-FFF2-40B4-BE49-F238E27FC236}">
                <a16:creationId xmlns:a16="http://schemas.microsoft.com/office/drawing/2014/main" id="{432545F1-0541-450D-98DF-81537B6325C9}"/>
              </a:ext>
            </a:extLst>
          </p:cNvPr>
          <p:cNvSpPr/>
          <p:nvPr/>
        </p:nvSpPr>
        <p:spPr bwMode="auto">
          <a:xfrm>
            <a:off x="4641850" y="5430979"/>
            <a:ext cx="622300" cy="445086"/>
          </a:xfrm>
          <a:prstGeom prst="ellipse">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5" name="Grafik 4">
            <a:extLst>
              <a:ext uri="{FF2B5EF4-FFF2-40B4-BE49-F238E27FC236}">
                <a16:creationId xmlns:a16="http://schemas.microsoft.com/office/drawing/2014/main" id="{9602B5B0-6AE0-4991-82E7-EBFF01C04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00" r="23627" b="6770"/>
          <a:stretch>
            <a:fillRect/>
          </a:stretch>
        </p:blipFill>
        <p:spPr bwMode="auto">
          <a:xfrm>
            <a:off x="8612725" y="831850"/>
            <a:ext cx="728662" cy="430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5">
            <a:extLst>
              <a:ext uri="{FF2B5EF4-FFF2-40B4-BE49-F238E27FC236}">
                <a16:creationId xmlns:a16="http://schemas.microsoft.com/office/drawing/2014/main" id="{C75B4E67-9FBB-4AA5-9693-C730EEB31F21}"/>
              </a:ext>
            </a:extLst>
          </p:cNvPr>
          <p:cNvGrpSpPr>
            <a:grpSpLocks/>
          </p:cNvGrpSpPr>
          <p:nvPr/>
        </p:nvGrpSpPr>
        <p:grpSpPr bwMode="auto">
          <a:xfrm>
            <a:off x="6715113" y="1993900"/>
            <a:ext cx="1733550" cy="1312863"/>
            <a:chOff x="7324436" y="2041525"/>
            <a:chExt cx="1733701" cy="1314217"/>
          </a:xfrm>
        </p:grpSpPr>
        <p:pic>
          <p:nvPicPr>
            <p:cNvPr id="7" name="Grafik 12">
              <a:extLst>
                <a:ext uri="{FF2B5EF4-FFF2-40B4-BE49-F238E27FC236}">
                  <a16:creationId xmlns:a16="http://schemas.microsoft.com/office/drawing/2014/main" id="{376EEC94-C7ED-49C2-A975-63D13FA02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64" r="51035"/>
            <a:stretch>
              <a:fillRect/>
            </a:stretch>
          </p:blipFill>
          <p:spPr bwMode="auto">
            <a:xfrm>
              <a:off x="8785951" y="2770967"/>
              <a:ext cx="2721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rechblase: oval 13">
              <a:extLst>
                <a:ext uri="{FF2B5EF4-FFF2-40B4-BE49-F238E27FC236}">
                  <a16:creationId xmlns:a16="http://schemas.microsoft.com/office/drawing/2014/main" id="{001F1E22-2EF2-4D8F-98DA-C67B97AC5629}"/>
                </a:ext>
              </a:extLst>
            </p:cNvPr>
            <p:cNvSpPr>
              <a:spLocks noChangeArrowheads="1"/>
            </p:cNvSpPr>
            <p:nvPr/>
          </p:nvSpPr>
          <p:spPr bwMode="auto">
            <a:xfrm>
              <a:off x="7324436" y="2041525"/>
              <a:ext cx="1292365" cy="1229233"/>
            </a:xfrm>
            <a:prstGeom prst="wedgeEllipseCallout">
              <a:avLst>
                <a:gd name="adj1" fmla="val 62843"/>
                <a:gd name="adj2" fmla="val 17324"/>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noch ist </a:t>
              </a:r>
            </a:p>
            <a:p>
              <a:pPr algn="ctr"/>
              <a:r>
                <a:rPr lang="de-DE" altLang="de-DE" sz="1600" dirty="0">
                  <a:solidFill>
                    <a:schemeClr val="bg1"/>
                  </a:solidFill>
                </a:rPr>
                <a:t>nichts</a:t>
              </a:r>
            </a:p>
            <a:p>
              <a:pPr algn="ctr"/>
              <a:r>
                <a:rPr lang="de-DE" altLang="de-DE" sz="1600" dirty="0">
                  <a:solidFill>
                    <a:schemeClr val="bg1"/>
                  </a:solidFill>
                </a:rPr>
                <a:t>passiert!</a:t>
              </a:r>
            </a:p>
          </p:txBody>
        </p:sp>
      </p:grpSp>
      <p:grpSp>
        <p:nvGrpSpPr>
          <p:cNvPr id="9" name="Gruppieren 8">
            <a:extLst>
              <a:ext uri="{FF2B5EF4-FFF2-40B4-BE49-F238E27FC236}">
                <a16:creationId xmlns:a16="http://schemas.microsoft.com/office/drawing/2014/main" id="{D6510F44-DE0C-4DCF-804A-B7246C417F52}"/>
              </a:ext>
            </a:extLst>
          </p:cNvPr>
          <p:cNvGrpSpPr>
            <a:grpSpLocks/>
          </p:cNvGrpSpPr>
          <p:nvPr/>
        </p:nvGrpSpPr>
        <p:grpSpPr bwMode="auto">
          <a:xfrm>
            <a:off x="6164677" y="4012047"/>
            <a:ext cx="2891980" cy="1641475"/>
            <a:chOff x="6725619" y="4885989"/>
            <a:chExt cx="2890835" cy="1640766"/>
          </a:xfrm>
        </p:grpSpPr>
        <p:pic>
          <p:nvPicPr>
            <p:cNvPr id="10" name="Grafik 2">
              <a:extLst>
                <a:ext uri="{FF2B5EF4-FFF2-40B4-BE49-F238E27FC236}">
                  <a16:creationId xmlns:a16="http://schemas.microsoft.com/office/drawing/2014/main" id="{89467188-3AEC-4E84-A881-11228C334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7134" y="5063040"/>
              <a:ext cx="1439320" cy="146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3">
              <a:extLst>
                <a:ext uri="{FF2B5EF4-FFF2-40B4-BE49-F238E27FC236}">
                  <a16:creationId xmlns:a16="http://schemas.microsoft.com/office/drawing/2014/main" id="{65BA6F0C-0487-4400-85C9-7FE4AC84E981}"/>
                </a:ext>
              </a:extLst>
            </p:cNvPr>
            <p:cNvSpPr txBox="1">
              <a:spLocks noChangeArrowheads="1"/>
            </p:cNvSpPr>
            <p:nvPr/>
          </p:nvSpPr>
          <p:spPr bwMode="auto">
            <a:xfrm>
              <a:off x="6725619" y="4885989"/>
              <a:ext cx="1328688" cy="7383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b="1" dirty="0">
                  <a:solidFill>
                    <a:schemeClr val="bg1"/>
                  </a:solidFill>
                </a:rPr>
                <a:t>Die Rettung:</a:t>
              </a:r>
              <a:br>
                <a:rPr lang="de-DE" altLang="de-DE" sz="1400" dirty="0">
                  <a:solidFill>
                    <a:schemeClr val="bg1"/>
                  </a:solidFill>
                </a:rPr>
              </a:br>
              <a:r>
                <a:rPr lang="de-DE" altLang="de-DE" sz="1400" dirty="0">
                  <a:solidFill>
                    <a:schemeClr val="bg1"/>
                  </a:solidFill>
                </a:rPr>
                <a:t>Klimaschutz/</a:t>
              </a:r>
              <a:br>
                <a:rPr lang="de-DE" altLang="de-DE" sz="1400" dirty="0">
                  <a:solidFill>
                    <a:schemeClr val="bg1"/>
                  </a:solidFill>
                </a:rPr>
              </a:br>
              <a:r>
                <a:rPr lang="de-DE" altLang="de-DE" sz="1400" dirty="0">
                  <a:solidFill>
                    <a:schemeClr val="bg1"/>
                  </a:solidFill>
                </a:rPr>
                <a:t>Energiewende</a:t>
              </a:r>
            </a:p>
          </p:txBody>
        </p:sp>
      </p:gr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6142005"/>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Wir haben keine Wahl mehr! 2040 muss Schluss sein mit fossil!</a:t>
            </a:r>
          </a:p>
        </p:txBody>
      </p:sp>
      <p:sp>
        <p:nvSpPr>
          <p:cNvPr id="13" name="Text Box 5">
            <a:extLst>
              <a:ext uri="{FF2B5EF4-FFF2-40B4-BE49-F238E27FC236}">
                <a16:creationId xmlns:a16="http://schemas.microsoft.com/office/drawing/2014/main" id="{58949E7B-9743-4002-854E-68C9B00DBCC8}"/>
              </a:ext>
            </a:extLst>
          </p:cNvPr>
          <p:cNvSpPr txBox="1">
            <a:spLocks noChangeArrowheads="1"/>
          </p:cNvSpPr>
          <p:nvPr/>
        </p:nvSpPr>
        <p:spPr bwMode="auto">
          <a:xfrm>
            <a:off x="6830008" y="583973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err="1"/>
              <a:t>nature</a:t>
            </a:r>
            <a:r>
              <a:rPr lang="de-DE" altLang="de-DE" sz="1200" dirty="0"/>
              <a:t>, ISE e.V.</a:t>
            </a:r>
            <a:endParaRPr lang="en-US" altLang="de-DE" sz="1200" dirty="0"/>
          </a:p>
        </p:txBody>
      </p:sp>
    </p:spTree>
    <p:extLst>
      <p:ext uri="{BB962C8B-B14F-4D97-AF65-F5344CB8AC3E}">
        <p14:creationId xmlns:p14="http://schemas.microsoft.com/office/powerpoint/2010/main" val="13168225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585"/>
            <a:ext cx="7153064" cy="3516923"/>
          </a:xfrm>
          <a:prstGeom prst="rect">
            <a:avLst/>
          </a:prstGeom>
        </p:spPr>
      </p:pic>
      <p:sp>
        <p:nvSpPr>
          <p:cNvPr id="4" name="Textfeld 3"/>
          <p:cNvSpPr txBox="1"/>
          <p:nvPr/>
        </p:nvSpPr>
        <p:spPr>
          <a:xfrm>
            <a:off x="875325" y="8504"/>
            <a:ext cx="8623496" cy="400110"/>
          </a:xfrm>
          <a:prstGeom prst="rect">
            <a:avLst/>
          </a:prstGeom>
          <a:noFill/>
        </p:spPr>
        <p:txBody>
          <a:bodyPr wrap="square" rtlCol="0">
            <a:spAutoFit/>
          </a:bodyPr>
          <a:lstStyle/>
          <a:p>
            <a:r>
              <a:rPr lang="de-DE" sz="2000" dirty="0">
                <a:solidFill>
                  <a:schemeClr val="bg1"/>
                </a:solidFill>
              </a:rPr>
              <a:t>Klimawandel ist weltweit, in Europa und auch bei uns!</a:t>
            </a:r>
          </a:p>
        </p:txBody>
      </p:sp>
      <p:grpSp>
        <p:nvGrpSpPr>
          <p:cNvPr id="9" name="Gruppieren 8">
            <a:extLst>
              <a:ext uri="{FF2B5EF4-FFF2-40B4-BE49-F238E27FC236}">
                <a16:creationId xmlns:a16="http://schemas.microsoft.com/office/drawing/2014/main" id="{D1045D5F-A864-4B58-988B-E5077F12B744}"/>
              </a:ext>
            </a:extLst>
          </p:cNvPr>
          <p:cNvGrpSpPr/>
          <p:nvPr/>
        </p:nvGrpSpPr>
        <p:grpSpPr>
          <a:xfrm>
            <a:off x="2655854" y="2387297"/>
            <a:ext cx="7250146" cy="3884421"/>
            <a:chOff x="2667630" y="2973579"/>
            <a:chExt cx="7250146" cy="3884421"/>
          </a:xfrm>
        </p:grpSpPr>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351" y="2973579"/>
              <a:ext cx="5529425" cy="3884421"/>
            </a:xfrm>
            <a:prstGeom prst="rect">
              <a:avLst/>
            </a:prstGeom>
          </p:spPr>
        </p:pic>
        <p:sp>
          <p:nvSpPr>
            <p:cNvPr id="6" name="Textfeld 5">
              <a:extLst>
                <a:ext uri="{FF2B5EF4-FFF2-40B4-BE49-F238E27FC236}">
                  <a16:creationId xmlns:a16="http://schemas.microsoft.com/office/drawing/2014/main" id="{431EFEC0-603A-4A5F-B412-253F04F2B134}"/>
                </a:ext>
              </a:extLst>
            </p:cNvPr>
            <p:cNvSpPr txBox="1"/>
            <p:nvPr/>
          </p:nvSpPr>
          <p:spPr>
            <a:xfrm>
              <a:off x="2667630" y="5726585"/>
              <a:ext cx="1633781" cy="646331"/>
            </a:xfrm>
            <a:prstGeom prst="rect">
              <a:avLst/>
            </a:prstGeom>
            <a:noFill/>
          </p:spPr>
          <p:txBody>
            <a:bodyPr wrap="none" rtlCol="0">
              <a:spAutoFit/>
            </a:bodyPr>
            <a:lstStyle/>
            <a:p>
              <a:r>
                <a:rPr lang="de-DE" sz="1800" dirty="0" err="1"/>
                <a:t>Mer</a:t>
              </a:r>
              <a:r>
                <a:rPr lang="de-DE" sz="1800" dirty="0"/>
                <a:t>-de Glace</a:t>
              </a:r>
            </a:p>
            <a:p>
              <a:r>
                <a:rPr lang="de-DE" sz="1800" dirty="0"/>
                <a:t>am Montblanc</a:t>
              </a:r>
            </a:p>
          </p:txBody>
        </p:sp>
        <p:sp>
          <p:nvSpPr>
            <p:cNvPr id="7" name="Textfeld 6">
              <a:extLst>
                <a:ext uri="{FF2B5EF4-FFF2-40B4-BE49-F238E27FC236}">
                  <a16:creationId xmlns:a16="http://schemas.microsoft.com/office/drawing/2014/main" id="{98B6181B-EA14-4DFC-9094-E155ABFFEBFC}"/>
                </a:ext>
              </a:extLst>
            </p:cNvPr>
            <p:cNvSpPr txBox="1"/>
            <p:nvPr/>
          </p:nvSpPr>
          <p:spPr>
            <a:xfrm>
              <a:off x="5967168" y="6363489"/>
              <a:ext cx="697627" cy="369332"/>
            </a:xfrm>
            <a:prstGeom prst="rect">
              <a:avLst/>
            </a:prstGeom>
            <a:noFill/>
          </p:spPr>
          <p:txBody>
            <a:bodyPr wrap="none" rtlCol="0">
              <a:spAutoFit/>
            </a:bodyPr>
            <a:lstStyle/>
            <a:p>
              <a:r>
                <a:rPr lang="de-DE" sz="1800" b="1" dirty="0">
                  <a:solidFill>
                    <a:schemeClr val="bg1"/>
                  </a:solidFill>
                </a:rPr>
                <a:t>1919</a:t>
              </a:r>
            </a:p>
          </p:txBody>
        </p:sp>
        <p:sp>
          <p:nvSpPr>
            <p:cNvPr id="8" name="Textfeld 7">
              <a:extLst>
                <a:ext uri="{FF2B5EF4-FFF2-40B4-BE49-F238E27FC236}">
                  <a16:creationId xmlns:a16="http://schemas.microsoft.com/office/drawing/2014/main" id="{F0960472-94B5-47B7-A06D-182ED182A1C6}"/>
                </a:ext>
              </a:extLst>
            </p:cNvPr>
            <p:cNvSpPr txBox="1"/>
            <p:nvPr/>
          </p:nvSpPr>
          <p:spPr>
            <a:xfrm>
              <a:off x="8974318" y="6363489"/>
              <a:ext cx="697627" cy="369332"/>
            </a:xfrm>
            <a:prstGeom prst="rect">
              <a:avLst/>
            </a:prstGeom>
            <a:noFill/>
          </p:spPr>
          <p:txBody>
            <a:bodyPr wrap="none" rtlCol="0">
              <a:spAutoFit/>
            </a:bodyPr>
            <a:lstStyle/>
            <a:p>
              <a:r>
                <a:rPr lang="de-DE" sz="1800" b="1" dirty="0">
                  <a:solidFill>
                    <a:schemeClr val="bg1"/>
                  </a:solidFill>
                </a:rPr>
                <a:t>2019</a:t>
              </a:r>
            </a:p>
          </p:txBody>
        </p:sp>
      </p:grpSp>
    </p:spTree>
    <p:extLst>
      <p:ext uri="{BB962C8B-B14F-4D97-AF65-F5344CB8AC3E}">
        <p14:creationId xmlns:p14="http://schemas.microsoft.com/office/powerpoint/2010/main" val="315261804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6C4F3EC3-3661-438C-863A-61263ABCDC51}"/>
              </a:ext>
            </a:extLst>
          </p:cNvPr>
          <p:cNvSpPr>
            <a:spLocks noChangeArrowheads="1"/>
          </p:cNvSpPr>
          <p:nvPr/>
        </p:nvSpPr>
        <p:spPr bwMode="auto">
          <a:xfrm>
            <a:off x="989105" y="6439"/>
            <a:ext cx="62052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Das CO</a:t>
            </a:r>
            <a:r>
              <a:rPr lang="de-DE" altLang="de-DE" sz="2000" baseline="-25000" dirty="0">
                <a:solidFill>
                  <a:schemeClr val="bg1"/>
                </a:solidFill>
              </a:rPr>
              <a:t>2</a:t>
            </a:r>
            <a:r>
              <a:rPr lang="de-DE" altLang="de-DE" sz="2000" dirty="0">
                <a:solidFill>
                  <a:schemeClr val="bg1"/>
                </a:solidFill>
              </a:rPr>
              <a:t>-Budget von D wird schon 2040 überschritten!</a:t>
            </a:r>
          </a:p>
        </p:txBody>
      </p:sp>
      <p:grpSp>
        <p:nvGrpSpPr>
          <p:cNvPr id="7" name="Gruppieren 6">
            <a:extLst>
              <a:ext uri="{FF2B5EF4-FFF2-40B4-BE49-F238E27FC236}">
                <a16:creationId xmlns:a16="http://schemas.microsoft.com/office/drawing/2014/main" id="{3B326306-CA41-4118-B85C-A28D6849B587}"/>
              </a:ext>
            </a:extLst>
          </p:cNvPr>
          <p:cNvGrpSpPr/>
          <p:nvPr/>
        </p:nvGrpSpPr>
        <p:grpSpPr>
          <a:xfrm>
            <a:off x="305937" y="827366"/>
            <a:ext cx="9134154" cy="4875850"/>
            <a:chOff x="305937" y="827366"/>
            <a:chExt cx="9134154" cy="4875850"/>
          </a:xfrm>
        </p:grpSpPr>
        <p:pic>
          <p:nvPicPr>
            <p:cNvPr id="3" name="Grafik 2">
              <a:extLst>
                <a:ext uri="{FF2B5EF4-FFF2-40B4-BE49-F238E27FC236}">
                  <a16:creationId xmlns:a16="http://schemas.microsoft.com/office/drawing/2014/main" id="{DC11E972-700B-4697-928F-E0E71FC3B41B}"/>
                </a:ext>
              </a:extLst>
            </p:cNvPr>
            <p:cNvPicPr>
              <a:picLocks noChangeAspect="1"/>
            </p:cNvPicPr>
            <p:nvPr/>
          </p:nvPicPr>
          <p:blipFill rotWithShape="1">
            <a:blip r:embed="rId3">
              <a:extLst>
                <a:ext uri="{28A0092B-C50C-407E-A947-70E740481C1C}">
                  <a14:useLocalDpi xmlns:a14="http://schemas.microsoft.com/office/drawing/2010/main" val="0"/>
                </a:ext>
              </a:extLst>
            </a:blip>
            <a:srcRect l="3680" t="14708" r="7705" b="8518"/>
            <a:stretch/>
          </p:blipFill>
          <p:spPr>
            <a:xfrm>
              <a:off x="4598120" y="827366"/>
              <a:ext cx="4841971" cy="4875850"/>
            </a:xfrm>
            <a:prstGeom prst="rect">
              <a:avLst/>
            </a:prstGeom>
          </p:spPr>
        </p:pic>
        <p:pic>
          <p:nvPicPr>
            <p:cNvPr id="8" name="Grafik 7">
              <a:extLst>
                <a:ext uri="{FF2B5EF4-FFF2-40B4-BE49-F238E27FC236}">
                  <a16:creationId xmlns:a16="http://schemas.microsoft.com/office/drawing/2014/main" id="{2F9DDB4D-E784-4DEC-9366-91419D6B7BDA}"/>
                </a:ext>
              </a:extLst>
            </p:cNvPr>
            <p:cNvPicPr>
              <a:picLocks noChangeAspect="1"/>
            </p:cNvPicPr>
            <p:nvPr/>
          </p:nvPicPr>
          <p:blipFill rotWithShape="1">
            <a:blip r:embed="rId3">
              <a:extLst>
                <a:ext uri="{28A0092B-C50C-407E-A947-70E740481C1C}">
                  <a14:useLocalDpi xmlns:a14="http://schemas.microsoft.com/office/drawing/2010/main" val="0"/>
                </a:ext>
              </a:extLst>
            </a:blip>
            <a:srcRect l="14344" t="93196" b="1410"/>
            <a:stretch/>
          </p:blipFill>
          <p:spPr>
            <a:xfrm>
              <a:off x="305937" y="5311236"/>
              <a:ext cx="4647063" cy="391980"/>
            </a:xfrm>
            <a:prstGeom prst="rect">
              <a:avLst/>
            </a:prstGeom>
          </p:spPr>
        </p:pic>
      </p:grpSp>
      <p:sp>
        <p:nvSpPr>
          <p:cNvPr id="4" name="Textfeld 3">
            <a:extLst>
              <a:ext uri="{FF2B5EF4-FFF2-40B4-BE49-F238E27FC236}">
                <a16:creationId xmlns:a16="http://schemas.microsoft.com/office/drawing/2014/main" id="{A64090AF-6958-4FBA-9B93-E9E1FA7FEF54}"/>
              </a:ext>
            </a:extLst>
          </p:cNvPr>
          <p:cNvSpPr txBox="1"/>
          <p:nvPr/>
        </p:nvSpPr>
        <p:spPr>
          <a:xfrm>
            <a:off x="223444" y="961531"/>
            <a:ext cx="4036682" cy="584775"/>
          </a:xfrm>
          <a:prstGeom prst="rect">
            <a:avLst/>
          </a:prstGeom>
          <a:noFill/>
        </p:spPr>
        <p:txBody>
          <a:bodyPr wrap="none" rtlCol="0">
            <a:spAutoFit/>
          </a:bodyPr>
          <a:lstStyle/>
          <a:p>
            <a:r>
              <a:rPr lang="de-DE" sz="1600" dirty="0"/>
              <a:t>Sachverständigenrat der Bundesregierung</a:t>
            </a:r>
            <a:br>
              <a:rPr lang="de-DE" sz="1600" dirty="0"/>
            </a:br>
            <a:r>
              <a:rPr lang="de-DE" sz="1600" dirty="0"/>
              <a:t>für Umweltfragen (SRU)</a:t>
            </a:r>
          </a:p>
        </p:txBody>
      </p:sp>
      <p:pic>
        <p:nvPicPr>
          <p:cNvPr id="5" name="Grafik 4">
            <a:extLst>
              <a:ext uri="{FF2B5EF4-FFF2-40B4-BE49-F238E27FC236}">
                <a16:creationId xmlns:a16="http://schemas.microsoft.com/office/drawing/2014/main" id="{2BC12316-32C0-409C-A6FA-31B586F38019}"/>
              </a:ext>
            </a:extLst>
          </p:cNvPr>
          <p:cNvPicPr>
            <a:picLocks noChangeAspect="1"/>
          </p:cNvPicPr>
          <p:nvPr/>
        </p:nvPicPr>
        <p:blipFill rotWithShape="1">
          <a:blip r:embed="rId4"/>
          <a:srcRect l="58715" t="42557" r="19778" b="18581"/>
          <a:stretch/>
        </p:blipFill>
        <p:spPr>
          <a:xfrm>
            <a:off x="158698" y="2020349"/>
            <a:ext cx="4375694" cy="2400823"/>
          </a:xfrm>
          <a:prstGeom prst="rect">
            <a:avLst/>
          </a:prstGeom>
        </p:spPr>
      </p:pic>
      <p:sp>
        <p:nvSpPr>
          <p:cNvPr id="6" name="Textfeld 5">
            <a:extLst>
              <a:ext uri="{FF2B5EF4-FFF2-40B4-BE49-F238E27FC236}">
                <a16:creationId xmlns:a16="http://schemas.microsoft.com/office/drawing/2014/main" id="{09408576-357D-48D1-9BA5-EF2F163D4514}"/>
              </a:ext>
            </a:extLst>
          </p:cNvPr>
          <p:cNvSpPr txBox="1"/>
          <p:nvPr/>
        </p:nvSpPr>
        <p:spPr>
          <a:xfrm>
            <a:off x="390754" y="4565274"/>
            <a:ext cx="3911581" cy="584775"/>
          </a:xfrm>
          <a:prstGeom prst="rect">
            <a:avLst/>
          </a:prstGeom>
          <a:noFill/>
        </p:spPr>
        <p:txBody>
          <a:bodyPr wrap="square" rtlCol="0">
            <a:spAutoFit/>
          </a:bodyPr>
          <a:lstStyle/>
          <a:p>
            <a:r>
              <a:rPr lang="de-DE" sz="1600" i="1" dirty="0">
                <a:latin typeface="+mj-lt"/>
                <a:cs typeface="Calibri" panose="020F0502020204030204" pitchFamily="34" charset="0"/>
              </a:rPr>
              <a:t>„Deutschland hat sein CO</a:t>
            </a:r>
            <a:r>
              <a:rPr lang="de-DE" sz="1600" i="1" baseline="-25000" dirty="0">
                <a:latin typeface="+mj-lt"/>
                <a:cs typeface="Calibri" panose="020F0502020204030204" pitchFamily="34" charset="0"/>
              </a:rPr>
              <a:t>2</a:t>
            </a:r>
            <a:r>
              <a:rPr lang="de-DE" sz="1600" i="1" dirty="0">
                <a:latin typeface="+mj-lt"/>
                <a:cs typeface="Calibri" panose="020F0502020204030204" pitchFamily="34" charset="0"/>
              </a:rPr>
              <a:t>-Budget von</a:t>
            </a:r>
            <a:br>
              <a:rPr lang="de-DE" sz="1600" i="1" dirty="0">
                <a:latin typeface="+mj-lt"/>
                <a:cs typeface="Calibri" panose="020F0502020204030204" pitchFamily="34" charset="0"/>
              </a:rPr>
            </a:br>
            <a:r>
              <a:rPr lang="de-DE" sz="1600" i="1" dirty="0">
                <a:latin typeface="+mj-lt"/>
                <a:cs typeface="Calibri" panose="020F0502020204030204" pitchFamily="34" charset="0"/>
              </a:rPr>
              <a:t>6,7 Mrd. Tonnen schon 2038 verbraucht“</a:t>
            </a:r>
          </a:p>
        </p:txBody>
      </p:sp>
      <p:sp>
        <p:nvSpPr>
          <p:cNvPr id="13" name="Textfeld 40">
            <a:extLst>
              <a:ext uri="{FF2B5EF4-FFF2-40B4-BE49-F238E27FC236}">
                <a16:creationId xmlns:a16="http://schemas.microsoft.com/office/drawing/2014/main" id="{8EC346CA-4542-43E5-97CD-8990B0FE01BE}"/>
              </a:ext>
            </a:extLst>
          </p:cNvPr>
          <p:cNvSpPr txBox="1">
            <a:spLocks noChangeArrowheads="1"/>
          </p:cNvSpPr>
          <p:nvPr/>
        </p:nvSpPr>
        <p:spPr bwMode="auto">
          <a:xfrm>
            <a:off x="0" y="590391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Jetzt muss was passieren!!!</a:t>
            </a:r>
          </a:p>
        </p:txBody>
      </p:sp>
      <p:sp>
        <p:nvSpPr>
          <p:cNvPr id="14" name="Textfeld 13">
            <a:extLst>
              <a:ext uri="{FF2B5EF4-FFF2-40B4-BE49-F238E27FC236}">
                <a16:creationId xmlns:a16="http://schemas.microsoft.com/office/drawing/2014/main" id="{7DFF39EE-030B-4E7B-90A6-9819CF4405DB}"/>
              </a:ext>
            </a:extLst>
          </p:cNvPr>
          <p:cNvSpPr txBox="1"/>
          <p:nvPr/>
        </p:nvSpPr>
        <p:spPr>
          <a:xfrm>
            <a:off x="1101088" y="1719930"/>
            <a:ext cx="2281394" cy="338554"/>
          </a:xfrm>
          <a:prstGeom prst="rect">
            <a:avLst/>
          </a:prstGeom>
          <a:noFill/>
        </p:spPr>
        <p:txBody>
          <a:bodyPr wrap="none" rtlCol="0">
            <a:spAutoFit/>
          </a:bodyPr>
          <a:lstStyle/>
          <a:p>
            <a:r>
              <a:rPr lang="de-DE" sz="1600" dirty="0">
                <a:solidFill>
                  <a:srgbClr val="3333FF"/>
                </a:solidFill>
              </a:rPr>
              <a:t>Umweltgutachten 2020</a:t>
            </a:r>
          </a:p>
        </p:txBody>
      </p:sp>
    </p:spTree>
    <p:extLst>
      <p:ext uri="{BB962C8B-B14F-4D97-AF65-F5344CB8AC3E}">
        <p14:creationId xmlns:p14="http://schemas.microsoft.com/office/powerpoint/2010/main" val="242594828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707886"/>
          </a:xfrm>
          <a:prstGeom prst="rect">
            <a:avLst/>
          </a:prstGeom>
          <a:noFill/>
        </p:spPr>
        <p:txBody>
          <a:bodyPr wrap="square" rtlCol="0">
            <a:spAutoFit/>
          </a:bodyPr>
          <a:lstStyle/>
          <a:p>
            <a:r>
              <a:rPr lang="de-DE" sz="2000" dirty="0">
                <a:solidFill>
                  <a:schemeClr val="bg1"/>
                </a:solidFill>
              </a:rPr>
              <a:t>Klimaschutzziele von Paris</a:t>
            </a:r>
            <a:br>
              <a:rPr lang="de-DE" sz="2000" dirty="0">
                <a:solidFill>
                  <a:schemeClr val="bg1"/>
                </a:solidFill>
              </a:rPr>
            </a:br>
            <a:r>
              <a:rPr lang="de-DE" sz="2000" dirty="0">
                <a:solidFill>
                  <a:schemeClr val="bg1"/>
                </a:solidFill>
              </a:rPr>
              <a:t>Übereinkommen vom 12. Dezember 2015</a:t>
            </a:r>
          </a:p>
        </p:txBody>
      </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5675354"/>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Am 12.12.2015 haben 195 Länder das Klimaschutz-Übereinkommen unterschrieben – </a:t>
            </a:r>
            <a:br>
              <a:rPr lang="de-DE" altLang="de-DE" sz="1800" dirty="0">
                <a:solidFill>
                  <a:srgbClr val="00B050"/>
                </a:solidFill>
              </a:rPr>
            </a:br>
            <a:r>
              <a:rPr lang="de-DE" altLang="de-DE" sz="1800" dirty="0">
                <a:solidFill>
                  <a:srgbClr val="00B050"/>
                </a:solidFill>
              </a:rPr>
              <a:t>ein Meilenstein in der Menschheitsgeschichte!</a:t>
            </a:r>
          </a:p>
        </p:txBody>
      </p:sp>
      <p:sp>
        <p:nvSpPr>
          <p:cNvPr id="15" name="Rectangle 1">
            <a:extLst>
              <a:ext uri="{FF2B5EF4-FFF2-40B4-BE49-F238E27FC236}">
                <a16:creationId xmlns:a16="http://schemas.microsoft.com/office/drawing/2014/main" id="{521EA7E7-1197-45C6-AFD4-2801CB68DD87}"/>
              </a:ext>
            </a:extLst>
          </p:cNvPr>
          <p:cNvSpPr>
            <a:spLocks noChangeArrowheads="1"/>
          </p:cNvSpPr>
          <p:nvPr/>
        </p:nvSpPr>
        <p:spPr bwMode="auto">
          <a:xfrm>
            <a:off x="2159726" y="1168266"/>
            <a:ext cx="7317879"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chemeClr val="tx1"/>
                </a:solidFill>
                <a:effectLst/>
                <a:latin typeface="Arial" panose="020B0604020202020204" pitchFamily="34" charset="0"/>
              </a:rPr>
              <a:t>Das Ziel des Übereinkommens ist in Artikel 2 „Verbesserung der Umsetzung“ des UNFCCC wie folgt geregelt: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(a)</a:t>
            </a:r>
            <a:r>
              <a:rPr kumimoji="0" lang="de-DE" altLang="de-DE" sz="1600" b="0" i="1" u="none" strike="noStrike" cap="none" normalizeH="0" baseline="0" dirty="0">
                <a:ln>
                  <a:noFill/>
                </a:ln>
                <a:solidFill>
                  <a:schemeClr val="tx1"/>
                </a:solidFill>
                <a:effectLst/>
                <a:latin typeface="Arial" panose="020B0604020202020204" pitchFamily="34" charset="0"/>
              </a:rPr>
              <a:t> Begrenzung des Anstiegs der globalen Durchschnittstemperatur auf deutlich unter 2 °C über dem vorindustriellen Niveau; Anstrengungen, um den Temperaturanstieg auf 1,5 °C über dem vorindustriellen Niveau zu begrenzen. Dadurch sollen die Risiken und </a:t>
            </a:r>
            <a:r>
              <a:rPr kumimoji="0" lang="de-DE" altLang="de-DE" sz="1600" b="0" i="1" u="none" strike="noStrike" cap="none" normalizeH="0" baseline="0" dirty="0">
                <a:ln>
                  <a:noFill/>
                </a:ln>
                <a:solidFill>
                  <a:schemeClr val="tx1"/>
                </a:solidFill>
                <a:effectLst/>
                <a:latin typeface="Arial" panose="020B0604020202020204" pitchFamily="34" charset="0"/>
                <a:hlinkClick r:id="rId3" tooltip="Treibhausgas"/>
              </a:rPr>
              <a:t>Auswirkungen des Klimawandels</a:t>
            </a:r>
            <a:r>
              <a:rPr kumimoji="0" lang="de-DE" altLang="de-DE" sz="1600" b="0" i="1" u="none" strike="noStrike" cap="none" normalizeH="0" baseline="0" dirty="0">
                <a:ln>
                  <a:noFill/>
                </a:ln>
                <a:solidFill>
                  <a:schemeClr val="tx1"/>
                </a:solidFill>
                <a:effectLst/>
                <a:latin typeface="Arial" panose="020B0604020202020204" pitchFamily="34" charset="0"/>
              </a:rPr>
              <a:t> deutlich reduziert werden;</a:t>
            </a:r>
            <a:br>
              <a:rPr kumimoji="0" lang="de-DE" altLang="de-DE" sz="1600" b="0" i="1" u="none" strike="noStrike" cap="none" normalizeH="0" baseline="0" dirty="0">
                <a:ln>
                  <a:noFill/>
                </a:ln>
                <a:solidFill>
                  <a:schemeClr val="tx1"/>
                </a:solidFill>
                <a:effectLst/>
                <a:latin typeface="Arial" panose="020B0604020202020204" pitchFamily="34" charset="0"/>
              </a:rPr>
            </a:br>
            <a:endParaRPr kumimoji="0" lang="de-DE" altLang="de-DE" sz="1600" b="0" i="1"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(b)</a:t>
            </a:r>
            <a:r>
              <a:rPr kumimoji="0" lang="de-DE" altLang="de-DE" sz="1600" b="0" i="1" u="none" strike="noStrike" cap="none" normalizeH="0" baseline="0" dirty="0">
                <a:ln>
                  <a:noFill/>
                </a:ln>
                <a:solidFill>
                  <a:schemeClr val="tx1"/>
                </a:solidFill>
                <a:effectLst/>
                <a:latin typeface="Arial" panose="020B0604020202020204" pitchFamily="34" charset="0"/>
              </a:rPr>
              <a:t> Erhöhung der Fähigkeit, sich </a:t>
            </a:r>
            <a:r>
              <a:rPr kumimoji="0" lang="de-DE" altLang="de-DE" sz="1600" b="0" i="1" u="none" strike="noStrike" cap="none" normalizeH="0" baseline="0" dirty="0">
                <a:ln>
                  <a:noFill/>
                </a:ln>
                <a:solidFill>
                  <a:schemeClr val="tx1"/>
                </a:solidFill>
                <a:effectLst/>
                <a:latin typeface="Arial" panose="020B0604020202020204" pitchFamily="34" charset="0"/>
                <a:hlinkClick r:id="rId4"/>
              </a:rPr>
              <a:t>an die nachteiligen Auswirkungen des Klimawandels anzupassen</a:t>
            </a:r>
            <a:r>
              <a:rPr kumimoji="0" lang="de-DE" altLang="de-DE" sz="1600" b="0" i="1" u="none" strike="noStrike" cap="none" normalizeH="0" baseline="0" dirty="0">
                <a:ln>
                  <a:noFill/>
                </a:ln>
                <a:solidFill>
                  <a:schemeClr val="tx1"/>
                </a:solidFill>
                <a:effectLst/>
                <a:latin typeface="Arial" panose="020B0604020202020204" pitchFamily="34" charset="0"/>
              </a:rPr>
              <a:t>, Förderung der </a:t>
            </a:r>
            <a:r>
              <a:rPr kumimoji="0" lang="de-DE" altLang="de-DE" sz="1600" b="0" i="1" u="none" strike="noStrike" cap="none" normalizeH="0" baseline="0" dirty="0">
                <a:ln>
                  <a:noFill/>
                </a:ln>
                <a:solidFill>
                  <a:schemeClr val="tx1"/>
                </a:solidFill>
                <a:effectLst/>
                <a:latin typeface="Arial" panose="020B0604020202020204" pitchFamily="34" charset="0"/>
                <a:hlinkClick r:id="rId5" tooltip="Resilienz (Soziologie)"/>
              </a:rPr>
              <a:t>Widerstandsfähigkeit</a:t>
            </a:r>
            <a:r>
              <a:rPr kumimoji="0" lang="de-DE" altLang="de-DE" sz="1600" b="0" i="1" u="none" strike="noStrike" cap="none" normalizeH="0" baseline="0" dirty="0">
                <a:ln>
                  <a:noFill/>
                </a:ln>
                <a:solidFill>
                  <a:schemeClr val="tx1"/>
                </a:solidFill>
                <a:effectLst/>
                <a:latin typeface="Arial" panose="020B0604020202020204" pitchFamily="34" charset="0"/>
              </a:rPr>
              <a:t> gegenüber Klimaänderungen sowie Förderung einer Entwicklung, die mit geringen Treibhausgasemissionen einhergeht und zugleich die Nahrungsmittelproduktion nicht bedroht;</a:t>
            </a:r>
            <a:br>
              <a:rPr kumimoji="0" lang="de-DE" altLang="de-DE" sz="1600" b="0" i="1" u="none" strike="noStrike" cap="none" normalizeH="0" baseline="0" dirty="0">
                <a:ln>
                  <a:noFill/>
                </a:ln>
                <a:solidFill>
                  <a:schemeClr val="tx1"/>
                </a:solidFill>
                <a:effectLst/>
                <a:latin typeface="Arial" panose="020B0604020202020204" pitchFamily="34" charset="0"/>
              </a:rPr>
            </a:br>
            <a:endParaRPr kumimoji="0" lang="de-DE" altLang="de-DE" sz="1600" b="0" i="1"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(c)</a:t>
            </a:r>
            <a:r>
              <a:rPr kumimoji="0" lang="de-DE" altLang="de-DE" sz="1600" b="0" i="1" u="none" strike="noStrike" cap="none" normalizeH="0" baseline="0" dirty="0">
                <a:ln>
                  <a:noFill/>
                </a:ln>
                <a:solidFill>
                  <a:schemeClr val="tx1"/>
                </a:solidFill>
                <a:effectLst/>
                <a:latin typeface="Arial" panose="020B0604020202020204" pitchFamily="34" charset="0"/>
              </a:rPr>
              <a:t> Vereinbarkeit der Finanzströme mit einem Weg hin zu niedrigen </a:t>
            </a:r>
            <a:r>
              <a:rPr kumimoji="0" lang="de-DE" altLang="de-DE" sz="1600" b="0" i="1" u="none" strike="noStrike" cap="none" normalizeH="0" baseline="0" dirty="0">
                <a:ln>
                  <a:noFill/>
                </a:ln>
                <a:solidFill>
                  <a:schemeClr val="tx1"/>
                </a:solidFill>
                <a:effectLst/>
                <a:latin typeface="Arial" panose="020B0604020202020204" pitchFamily="34" charset="0"/>
                <a:hlinkClick r:id="rId6"/>
              </a:rPr>
              <a:t>Treibhausgasemissionen</a:t>
            </a:r>
            <a:r>
              <a:rPr kumimoji="0" lang="de-DE" altLang="de-DE" sz="1600" b="0" i="1" u="none" strike="noStrike" cap="none" normalizeH="0" baseline="0" dirty="0">
                <a:ln>
                  <a:noFill/>
                </a:ln>
                <a:solidFill>
                  <a:schemeClr val="tx1"/>
                </a:solidFill>
                <a:effectLst/>
                <a:latin typeface="Arial" panose="020B0604020202020204" pitchFamily="34" charset="0"/>
              </a:rPr>
              <a:t> und klimaresistenter Entwicklung</a:t>
            </a:r>
          </a:p>
        </p:txBody>
      </p:sp>
      <p:pic>
        <p:nvPicPr>
          <p:cNvPr id="17" name="Grafik 16">
            <a:extLst>
              <a:ext uri="{FF2B5EF4-FFF2-40B4-BE49-F238E27FC236}">
                <a16:creationId xmlns:a16="http://schemas.microsoft.com/office/drawing/2014/main" id="{BD5D982B-E50F-4C88-89AF-E6F2E2ED1E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2373086"/>
            <a:ext cx="2473234" cy="2473234"/>
          </a:xfrm>
          <a:prstGeom prst="rect">
            <a:avLst/>
          </a:prstGeom>
        </p:spPr>
      </p:pic>
    </p:spTree>
    <p:extLst>
      <p:ext uri="{BB962C8B-B14F-4D97-AF65-F5344CB8AC3E}">
        <p14:creationId xmlns:p14="http://schemas.microsoft.com/office/powerpoint/2010/main" val="14949174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707886"/>
          </a:xfrm>
          <a:prstGeom prst="rect">
            <a:avLst/>
          </a:prstGeom>
          <a:noFill/>
        </p:spPr>
        <p:txBody>
          <a:bodyPr wrap="square" rtlCol="0">
            <a:spAutoFit/>
          </a:bodyPr>
          <a:lstStyle/>
          <a:p>
            <a:r>
              <a:rPr lang="de-DE" sz="2000" dirty="0">
                <a:solidFill>
                  <a:schemeClr val="bg1"/>
                </a:solidFill>
              </a:rPr>
              <a:t>Das Klimaschutzgesetz (KSG) von D (1)</a:t>
            </a:r>
            <a:br>
              <a:rPr lang="de-DE" sz="2000" dirty="0">
                <a:solidFill>
                  <a:schemeClr val="bg1"/>
                </a:solidFill>
              </a:rPr>
            </a:br>
            <a:r>
              <a:rPr lang="de-DE" sz="2000" dirty="0">
                <a:solidFill>
                  <a:schemeClr val="bg1"/>
                </a:solidFill>
              </a:rPr>
              <a:t>Chronologie</a:t>
            </a:r>
          </a:p>
        </p:txBody>
      </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618049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2. Novelle: sozialisierte, statt personifizierte Verantwortung ist ein </a:t>
            </a:r>
            <a:r>
              <a:rPr lang="de-DE" altLang="de-DE" sz="1800" b="1" dirty="0">
                <a:solidFill>
                  <a:srgbClr val="00B050"/>
                </a:solidFill>
              </a:rPr>
              <a:t>großer</a:t>
            </a:r>
            <a:r>
              <a:rPr lang="de-DE" altLang="de-DE" sz="1800" dirty="0">
                <a:solidFill>
                  <a:srgbClr val="00B050"/>
                </a:solidFill>
              </a:rPr>
              <a:t> </a:t>
            </a:r>
            <a:r>
              <a:rPr lang="de-DE" altLang="de-DE" sz="1800" b="1" dirty="0">
                <a:solidFill>
                  <a:srgbClr val="00B050"/>
                </a:solidFill>
              </a:rPr>
              <a:t>Rückschritt!</a:t>
            </a:r>
          </a:p>
        </p:txBody>
      </p:sp>
      <p:sp>
        <p:nvSpPr>
          <p:cNvPr id="5" name="Text Box 5">
            <a:extLst>
              <a:ext uri="{FF2B5EF4-FFF2-40B4-BE49-F238E27FC236}">
                <a16:creationId xmlns:a16="http://schemas.microsoft.com/office/drawing/2014/main" id="{41976C2B-5421-2413-9823-98D9AA39D503}"/>
              </a:ext>
            </a:extLst>
          </p:cNvPr>
          <p:cNvSpPr txBox="1">
            <a:spLocks noChangeArrowheads="1"/>
          </p:cNvSpPr>
          <p:nvPr/>
        </p:nvSpPr>
        <p:spPr bwMode="auto">
          <a:xfrm>
            <a:off x="2519887" y="1015078"/>
            <a:ext cx="7305248" cy="181588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tabLst>
                <a:tab pos="442913" algn="l"/>
                <a:tab pos="4000500" algn="l"/>
              </a:tabLst>
              <a:defRPr/>
            </a:pPr>
            <a:r>
              <a:rPr lang="de-DE" altLang="de-DE" sz="1600" dirty="0">
                <a:solidFill>
                  <a:srgbClr val="3333FF"/>
                </a:solidFill>
              </a:rPr>
              <a:t>4 Jahre nach dem </a:t>
            </a:r>
            <a:r>
              <a:rPr lang="de-DE" altLang="de-DE" sz="1600" b="1" dirty="0">
                <a:solidFill>
                  <a:srgbClr val="3333FF"/>
                </a:solidFill>
              </a:rPr>
              <a:t>Klimaschutzabkommen von Paris </a:t>
            </a:r>
            <a:r>
              <a:rPr lang="de-DE" altLang="de-DE" sz="1600" dirty="0">
                <a:solidFill>
                  <a:srgbClr val="3333FF"/>
                </a:solidFill>
              </a:rPr>
              <a:t>wurde das </a:t>
            </a:r>
            <a:r>
              <a:rPr lang="de-DE" altLang="de-DE" sz="1600" b="1" dirty="0">
                <a:solidFill>
                  <a:srgbClr val="3333FF"/>
                </a:solidFill>
              </a:rPr>
              <a:t>KSG für D </a:t>
            </a:r>
            <a:r>
              <a:rPr lang="de-DE" altLang="de-DE" sz="1600" dirty="0">
                <a:solidFill>
                  <a:srgbClr val="3333FF"/>
                </a:solidFill>
              </a:rPr>
              <a:t>unter der </a:t>
            </a:r>
            <a:r>
              <a:rPr lang="de-DE" altLang="de-DE" sz="1600" b="1" dirty="0">
                <a:solidFill>
                  <a:srgbClr val="3333FF"/>
                </a:solidFill>
              </a:rPr>
              <a:t>schwarz-roten Bundesregierung </a:t>
            </a:r>
            <a:r>
              <a:rPr lang="de-DE" altLang="de-DE" sz="1600" dirty="0">
                <a:solidFill>
                  <a:srgbClr val="3333FF"/>
                </a:solidFill>
              </a:rPr>
              <a:t>vom BMU eingebracht und trat am </a:t>
            </a:r>
            <a:r>
              <a:rPr lang="de-DE" altLang="de-DE" sz="1600" b="1" dirty="0">
                <a:solidFill>
                  <a:srgbClr val="3333FF"/>
                </a:solidFill>
              </a:rPr>
              <a:t>18.12.2019 in Kraft </a:t>
            </a:r>
            <a:r>
              <a:rPr lang="de-DE" altLang="de-DE" sz="1600" dirty="0">
                <a:solidFill>
                  <a:srgbClr val="3333FF"/>
                </a:solidFill>
              </a:rPr>
              <a:t>mit dem Ziel der </a:t>
            </a:r>
            <a:r>
              <a:rPr lang="de-DE" altLang="de-DE" sz="1600" b="1" dirty="0">
                <a:solidFill>
                  <a:srgbClr val="3333FF"/>
                </a:solidFill>
              </a:rPr>
              <a:t>Klimaneutralität bis spätesten 2050</a:t>
            </a:r>
            <a:r>
              <a:rPr lang="de-DE" altLang="de-DE" sz="1600" dirty="0">
                <a:solidFill>
                  <a:srgbClr val="3333FF"/>
                </a:solidFill>
              </a:rPr>
              <a:t>.</a:t>
            </a:r>
          </a:p>
          <a:p>
            <a:pPr marL="0" indent="0">
              <a:tabLst>
                <a:tab pos="442913" algn="l"/>
                <a:tab pos="4000500" algn="l"/>
              </a:tabLst>
              <a:defRPr/>
            </a:pPr>
            <a:r>
              <a:rPr lang="de-DE" altLang="de-DE" sz="1600" dirty="0">
                <a:solidFill>
                  <a:srgbClr val="3333FF"/>
                </a:solidFill>
              </a:rPr>
              <a:t>Bemerkenswert sind </a:t>
            </a:r>
            <a:r>
              <a:rPr lang="de-DE" altLang="de-DE" sz="1600" b="1" dirty="0">
                <a:solidFill>
                  <a:srgbClr val="3333FF"/>
                </a:solidFill>
              </a:rPr>
              <a:t>die festgelegten, konkreten maximal jährlichen Treibhausgas (THG)-Mengen für die 6 Sektoren</a:t>
            </a:r>
            <a:r>
              <a:rPr lang="de-DE" altLang="de-DE" sz="1600" dirty="0">
                <a:solidFill>
                  <a:srgbClr val="3333FF"/>
                </a:solidFill>
              </a:rPr>
              <a:t>, die von den zugeordneten </a:t>
            </a:r>
            <a:r>
              <a:rPr lang="de-DE" altLang="de-DE" sz="1600" b="1" dirty="0">
                <a:solidFill>
                  <a:srgbClr val="3333FF"/>
                </a:solidFill>
              </a:rPr>
              <a:t>Ministerien überwacht und eingehalten werden müssen</a:t>
            </a:r>
            <a:r>
              <a:rPr lang="de-DE" altLang="de-DE" sz="1600" dirty="0">
                <a:solidFill>
                  <a:srgbClr val="3333FF"/>
                </a:solidFill>
              </a:rPr>
              <a:t>!</a:t>
            </a:r>
            <a:endParaRPr lang="de-DE" altLang="de-DE" sz="1600" dirty="0">
              <a:solidFill>
                <a:srgbClr val="563BFB"/>
              </a:solidFill>
            </a:endParaRPr>
          </a:p>
        </p:txBody>
      </p:sp>
      <p:grpSp>
        <p:nvGrpSpPr>
          <p:cNvPr id="7" name="Gruppieren 6">
            <a:extLst>
              <a:ext uri="{FF2B5EF4-FFF2-40B4-BE49-F238E27FC236}">
                <a16:creationId xmlns:a16="http://schemas.microsoft.com/office/drawing/2014/main" id="{49B36CDC-F46C-F5E7-550E-A4ADA77E13D6}"/>
              </a:ext>
            </a:extLst>
          </p:cNvPr>
          <p:cNvGrpSpPr/>
          <p:nvPr/>
        </p:nvGrpSpPr>
        <p:grpSpPr>
          <a:xfrm>
            <a:off x="406791" y="1650148"/>
            <a:ext cx="1907126" cy="807663"/>
            <a:chOff x="268251" y="1107971"/>
            <a:chExt cx="1907126" cy="807663"/>
          </a:xfrm>
        </p:grpSpPr>
        <p:pic>
          <p:nvPicPr>
            <p:cNvPr id="4" name="Grafik 3" descr="Ein Bild, das Text, Schrift, Grafikdesign, Design enthält.&#10;&#10;Automatisch generierte Beschreibung">
              <a:extLst>
                <a:ext uri="{FF2B5EF4-FFF2-40B4-BE49-F238E27FC236}">
                  <a16:creationId xmlns:a16="http://schemas.microsoft.com/office/drawing/2014/main" id="{B628C566-90E0-17C1-60BA-A5BCD8E91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51" y="1107971"/>
              <a:ext cx="1907126" cy="807663"/>
            </a:xfrm>
            <a:prstGeom prst="rect">
              <a:avLst/>
            </a:prstGeom>
          </p:spPr>
        </p:pic>
        <p:sp>
          <p:nvSpPr>
            <p:cNvPr id="6" name="Textfeld 5">
              <a:extLst>
                <a:ext uri="{FF2B5EF4-FFF2-40B4-BE49-F238E27FC236}">
                  <a16:creationId xmlns:a16="http://schemas.microsoft.com/office/drawing/2014/main" id="{A5F550C8-BEFF-3FD3-C4DE-15183C5B6A55}"/>
                </a:ext>
              </a:extLst>
            </p:cNvPr>
            <p:cNvSpPr txBox="1"/>
            <p:nvPr/>
          </p:nvSpPr>
          <p:spPr>
            <a:xfrm>
              <a:off x="680491" y="1538472"/>
              <a:ext cx="564578" cy="246221"/>
            </a:xfrm>
            <a:prstGeom prst="rect">
              <a:avLst/>
            </a:prstGeom>
            <a:noFill/>
          </p:spPr>
          <p:txBody>
            <a:bodyPr wrap="none" rtlCol="0">
              <a:spAutoFit/>
            </a:bodyPr>
            <a:lstStyle/>
            <a:p>
              <a:r>
                <a:rPr lang="de-DE" sz="1000" b="1" dirty="0"/>
                <a:t>(BMU)</a:t>
              </a:r>
            </a:p>
          </p:txBody>
        </p:sp>
      </p:grpSp>
      <p:sp>
        <p:nvSpPr>
          <p:cNvPr id="8" name="Textfeld 7">
            <a:extLst>
              <a:ext uri="{FF2B5EF4-FFF2-40B4-BE49-F238E27FC236}">
                <a16:creationId xmlns:a16="http://schemas.microsoft.com/office/drawing/2014/main" id="{9A90A23F-783E-1ABC-5AA7-0BDD4C2FC569}"/>
              </a:ext>
            </a:extLst>
          </p:cNvPr>
          <p:cNvSpPr txBox="1"/>
          <p:nvPr/>
        </p:nvSpPr>
        <p:spPr>
          <a:xfrm>
            <a:off x="406791" y="1015078"/>
            <a:ext cx="1946367" cy="553998"/>
          </a:xfrm>
          <a:prstGeom prst="rect">
            <a:avLst/>
          </a:prstGeom>
          <a:noFill/>
        </p:spPr>
        <p:txBody>
          <a:bodyPr wrap="none" rtlCol="0">
            <a:spAutoFit/>
          </a:bodyPr>
          <a:lstStyle/>
          <a:p>
            <a:r>
              <a:rPr lang="de-DE" sz="1800" b="1" dirty="0"/>
              <a:t>KSG 2019</a:t>
            </a:r>
            <a:br>
              <a:rPr lang="de-DE" sz="1800" b="1" dirty="0"/>
            </a:br>
            <a:r>
              <a:rPr lang="de-DE" sz="1200" b="1" dirty="0"/>
              <a:t>(schwarz-rote Koalition)</a:t>
            </a:r>
          </a:p>
        </p:txBody>
      </p:sp>
      <p:grpSp>
        <p:nvGrpSpPr>
          <p:cNvPr id="23" name="Gruppieren 22">
            <a:extLst>
              <a:ext uri="{FF2B5EF4-FFF2-40B4-BE49-F238E27FC236}">
                <a16:creationId xmlns:a16="http://schemas.microsoft.com/office/drawing/2014/main" id="{A316D8F6-74DD-537A-0708-E9E74F249FB3}"/>
              </a:ext>
            </a:extLst>
          </p:cNvPr>
          <p:cNvGrpSpPr/>
          <p:nvPr/>
        </p:nvGrpSpPr>
        <p:grpSpPr>
          <a:xfrm>
            <a:off x="406791" y="3777439"/>
            <a:ext cx="9418344" cy="830997"/>
            <a:chOff x="406791" y="3651518"/>
            <a:chExt cx="9418344" cy="830997"/>
          </a:xfrm>
        </p:grpSpPr>
        <p:sp>
          <p:nvSpPr>
            <p:cNvPr id="10" name="Text Box 5">
              <a:extLst>
                <a:ext uri="{FF2B5EF4-FFF2-40B4-BE49-F238E27FC236}">
                  <a16:creationId xmlns:a16="http://schemas.microsoft.com/office/drawing/2014/main" id="{9A9F14FA-FE76-D769-7045-3CA13C45ED70}"/>
                </a:ext>
              </a:extLst>
            </p:cNvPr>
            <p:cNvSpPr txBox="1">
              <a:spLocks noChangeArrowheads="1"/>
            </p:cNvSpPr>
            <p:nvPr/>
          </p:nvSpPr>
          <p:spPr bwMode="auto">
            <a:xfrm>
              <a:off x="2519887" y="3651518"/>
              <a:ext cx="7305248"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tabLst>
                  <a:tab pos="442913" algn="l"/>
                  <a:tab pos="4000500" algn="l"/>
                </a:tabLst>
                <a:defRPr/>
              </a:pPr>
              <a:r>
                <a:rPr lang="de-DE" altLang="de-DE" sz="1600" dirty="0">
                  <a:solidFill>
                    <a:srgbClr val="3333FF"/>
                  </a:solidFill>
                </a:rPr>
                <a:t>Die </a:t>
              </a:r>
              <a:r>
                <a:rPr lang="de-DE" altLang="de-DE" sz="1600" b="1" dirty="0">
                  <a:solidFill>
                    <a:srgbClr val="3333FF"/>
                  </a:solidFill>
                </a:rPr>
                <a:t>1. Novellierung </a:t>
              </a:r>
              <a:r>
                <a:rPr lang="de-DE" altLang="de-DE" sz="1600" dirty="0">
                  <a:solidFill>
                    <a:srgbClr val="3333FF"/>
                  </a:solidFill>
                </a:rPr>
                <a:t>des KSG trat bereits am 31.08.2021 in Kraft mit den angepassten Gesamt- und </a:t>
              </a:r>
              <a:r>
                <a:rPr lang="de-DE" altLang="de-DE" sz="1600" dirty="0" err="1">
                  <a:solidFill>
                    <a:srgbClr val="3333FF"/>
                  </a:solidFill>
                </a:rPr>
                <a:t>Sektorzielen</a:t>
              </a:r>
              <a:r>
                <a:rPr lang="de-DE" altLang="de-DE" sz="1600" dirty="0">
                  <a:solidFill>
                    <a:srgbClr val="3333FF"/>
                  </a:solidFill>
                </a:rPr>
                <a:t>: </a:t>
              </a:r>
              <a:br>
                <a:rPr lang="de-DE" altLang="de-DE" sz="1600" dirty="0">
                  <a:solidFill>
                    <a:srgbClr val="3333FF"/>
                  </a:solidFill>
                </a:rPr>
              </a:br>
              <a:r>
                <a:rPr lang="de-DE" sz="1600" b="1" dirty="0">
                  <a:solidFill>
                    <a:srgbClr val="3333FF"/>
                  </a:solidFill>
                </a:rPr>
                <a:t>THG-Minderung </a:t>
              </a:r>
              <a:r>
                <a:rPr lang="de-DE" sz="1600" b="1" dirty="0" err="1">
                  <a:solidFill>
                    <a:srgbClr val="3333FF"/>
                  </a:solidFill>
                </a:rPr>
                <a:t>ggü</a:t>
              </a:r>
              <a:r>
                <a:rPr lang="de-DE" sz="1600" b="1" dirty="0">
                  <a:solidFill>
                    <a:srgbClr val="3333FF"/>
                  </a:solidFill>
                </a:rPr>
                <a:t>. 1990 </a:t>
              </a:r>
              <a:r>
                <a:rPr lang="de-DE" sz="1600" dirty="0">
                  <a:solidFill>
                    <a:srgbClr val="3333FF"/>
                  </a:solidFill>
                </a:rPr>
                <a:t>: 2030: </a:t>
              </a:r>
              <a:r>
                <a:rPr lang="de-DE" sz="1600" dirty="0">
                  <a:solidFill>
                    <a:srgbClr val="3333FF"/>
                  </a:solidFill>
                  <a:sym typeface="Symbol" panose="05050102010706020507" pitchFamily="18" charset="2"/>
                </a:rPr>
                <a:t></a:t>
              </a:r>
              <a:r>
                <a:rPr lang="de-DE" sz="1600" dirty="0">
                  <a:solidFill>
                    <a:srgbClr val="3333FF"/>
                  </a:solidFill>
                </a:rPr>
                <a:t> 65%; 2040: </a:t>
              </a:r>
              <a:r>
                <a:rPr lang="de-DE" sz="1600" dirty="0">
                  <a:solidFill>
                    <a:srgbClr val="3333FF"/>
                  </a:solidFill>
                  <a:sym typeface="Symbol" panose="05050102010706020507" pitchFamily="18" charset="2"/>
                </a:rPr>
                <a:t></a:t>
              </a:r>
              <a:r>
                <a:rPr lang="de-DE" sz="1600" dirty="0">
                  <a:solidFill>
                    <a:srgbClr val="3333FF"/>
                  </a:solidFill>
                </a:rPr>
                <a:t> 88%; </a:t>
              </a:r>
              <a:r>
                <a:rPr lang="de-DE" sz="1600" b="1" dirty="0">
                  <a:solidFill>
                    <a:srgbClr val="3333FF"/>
                  </a:solidFill>
                </a:rPr>
                <a:t>2045: klimaneutral</a:t>
              </a:r>
              <a:r>
                <a:rPr lang="de-DE" altLang="de-DE" sz="1600" dirty="0">
                  <a:solidFill>
                    <a:srgbClr val="3333FF"/>
                  </a:solidFill>
                </a:rPr>
                <a:t> </a:t>
              </a:r>
              <a:endParaRPr lang="de-DE" altLang="de-DE" sz="1600" dirty="0">
                <a:solidFill>
                  <a:srgbClr val="563BFB"/>
                </a:solidFill>
              </a:endParaRPr>
            </a:p>
          </p:txBody>
        </p:sp>
        <p:sp>
          <p:nvSpPr>
            <p:cNvPr id="11" name="Textfeld 10">
              <a:extLst>
                <a:ext uri="{FF2B5EF4-FFF2-40B4-BE49-F238E27FC236}">
                  <a16:creationId xmlns:a16="http://schemas.microsoft.com/office/drawing/2014/main" id="{682A0CEF-3B31-8819-9103-7B5F4B73B9E9}"/>
                </a:ext>
              </a:extLst>
            </p:cNvPr>
            <p:cNvSpPr txBox="1"/>
            <p:nvPr/>
          </p:nvSpPr>
          <p:spPr>
            <a:xfrm>
              <a:off x="406791" y="3713073"/>
              <a:ext cx="1946367" cy="553998"/>
            </a:xfrm>
            <a:prstGeom prst="rect">
              <a:avLst/>
            </a:prstGeom>
            <a:noFill/>
          </p:spPr>
          <p:txBody>
            <a:bodyPr wrap="none" rtlCol="0">
              <a:spAutoFit/>
            </a:bodyPr>
            <a:lstStyle/>
            <a:p>
              <a:r>
                <a:rPr lang="de-DE" sz="1800" b="1" dirty="0"/>
                <a:t>KSG 2021</a:t>
              </a:r>
              <a:br>
                <a:rPr lang="de-DE" sz="1800" b="1" dirty="0"/>
              </a:br>
              <a:r>
                <a:rPr lang="de-DE" sz="1200" b="1" dirty="0"/>
                <a:t>(schwarz-rote Koalition)</a:t>
              </a:r>
            </a:p>
          </p:txBody>
        </p:sp>
      </p:grpSp>
      <p:grpSp>
        <p:nvGrpSpPr>
          <p:cNvPr id="24" name="Gruppieren 23">
            <a:extLst>
              <a:ext uri="{FF2B5EF4-FFF2-40B4-BE49-F238E27FC236}">
                <a16:creationId xmlns:a16="http://schemas.microsoft.com/office/drawing/2014/main" id="{BAFCEA1F-0C73-17B2-CA84-9F59F834BA61}"/>
              </a:ext>
            </a:extLst>
          </p:cNvPr>
          <p:cNvGrpSpPr/>
          <p:nvPr/>
        </p:nvGrpSpPr>
        <p:grpSpPr>
          <a:xfrm>
            <a:off x="406791" y="4631535"/>
            <a:ext cx="9418344" cy="1415772"/>
            <a:chOff x="406791" y="4631535"/>
            <a:chExt cx="9418344" cy="1415772"/>
          </a:xfrm>
        </p:grpSpPr>
        <p:sp>
          <p:nvSpPr>
            <p:cNvPr id="13" name="Textfeld 12">
              <a:extLst>
                <a:ext uri="{FF2B5EF4-FFF2-40B4-BE49-F238E27FC236}">
                  <a16:creationId xmlns:a16="http://schemas.microsoft.com/office/drawing/2014/main" id="{2A706709-836C-1692-1DD5-EE9FB445EB18}"/>
                </a:ext>
              </a:extLst>
            </p:cNvPr>
            <p:cNvSpPr txBox="1"/>
            <p:nvPr/>
          </p:nvSpPr>
          <p:spPr>
            <a:xfrm>
              <a:off x="406791" y="4969039"/>
              <a:ext cx="1468672" cy="553998"/>
            </a:xfrm>
            <a:prstGeom prst="rect">
              <a:avLst/>
            </a:prstGeom>
            <a:noFill/>
          </p:spPr>
          <p:txBody>
            <a:bodyPr wrap="none" rtlCol="0">
              <a:spAutoFit/>
            </a:bodyPr>
            <a:lstStyle/>
            <a:p>
              <a:r>
                <a:rPr lang="de-DE" sz="1800" b="1" dirty="0"/>
                <a:t>KSG 2024</a:t>
              </a:r>
              <a:br>
                <a:rPr lang="de-DE" sz="1800" b="1" dirty="0"/>
              </a:br>
              <a:r>
                <a:rPr lang="de-DE" sz="1200" b="1" dirty="0"/>
                <a:t>(Ampel-Koalition)</a:t>
              </a:r>
            </a:p>
          </p:txBody>
        </p:sp>
        <p:sp>
          <p:nvSpPr>
            <p:cNvPr id="16" name="Text Box 5">
              <a:extLst>
                <a:ext uri="{FF2B5EF4-FFF2-40B4-BE49-F238E27FC236}">
                  <a16:creationId xmlns:a16="http://schemas.microsoft.com/office/drawing/2014/main" id="{5F536999-4C63-F071-85C4-DC629F2E8581}"/>
                </a:ext>
              </a:extLst>
            </p:cNvPr>
            <p:cNvSpPr txBox="1">
              <a:spLocks noChangeArrowheads="1"/>
            </p:cNvSpPr>
            <p:nvPr/>
          </p:nvSpPr>
          <p:spPr bwMode="auto">
            <a:xfrm>
              <a:off x="2519887" y="4631535"/>
              <a:ext cx="7305248" cy="141577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tabLst>
                  <a:tab pos="442913" algn="l"/>
                  <a:tab pos="4000500" algn="l"/>
                </a:tabLst>
                <a:defRPr/>
              </a:pPr>
              <a:r>
                <a:rPr lang="de-DE" altLang="de-DE" sz="1600" dirty="0">
                  <a:solidFill>
                    <a:srgbClr val="3333FF"/>
                  </a:solidFill>
                </a:rPr>
                <a:t>Die </a:t>
              </a:r>
              <a:r>
                <a:rPr lang="de-DE" altLang="de-DE" sz="1600" b="1" dirty="0">
                  <a:solidFill>
                    <a:srgbClr val="3333FF"/>
                  </a:solidFill>
                </a:rPr>
                <a:t>2. Novellierung </a:t>
              </a:r>
              <a:r>
                <a:rPr lang="de-DE" altLang="de-DE" sz="1600" dirty="0">
                  <a:solidFill>
                    <a:srgbClr val="3333FF"/>
                  </a:solidFill>
                </a:rPr>
                <a:t>des KSG wurde von der Ampel-Regierung eingebracht:  Die </a:t>
              </a:r>
              <a:r>
                <a:rPr lang="de-DE" altLang="de-DE" sz="1600" dirty="0" err="1">
                  <a:solidFill>
                    <a:srgbClr val="3333FF"/>
                  </a:solidFill>
                </a:rPr>
                <a:t>Sektorziele</a:t>
              </a:r>
              <a:r>
                <a:rPr lang="de-DE" altLang="de-DE" sz="1600" dirty="0">
                  <a:solidFill>
                    <a:srgbClr val="3333FF"/>
                  </a:solidFill>
                </a:rPr>
                <a:t>, die von den zugeordneten Ministerien zu verantworten waren, sollen nun als </a:t>
              </a:r>
              <a:r>
                <a:rPr lang="de-DE" altLang="de-DE" sz="1600" b="1" dirty="0">
                  <a:solidFill>
                    <a:srgbClr val="3333FF"/>
                  </a:solidFill>
                </a:rPr>
                <a:t>Gesamtziele von der gesamten Bundesregierung eingehalten </a:t>
              </a:r>
              <a:r>
                <a:rPr lang="de-DE" altLang="de-DE" sz="1600" dirty="0">
                  <a:solidFill>
                    <a:srgbClr val="3333FF"/>
                  </a:solidFill>
                </a:rPr>
                <a:t>werden! Die 2. KSG-Novellierung trat am 17.07.2024 in Kraft.</a:t>
              </a:r>
              <a:br>
                <a:rPr lang="de-DE" altLang="de-DE" sz="1600" dirty="0">
                  <a:solidFill>
                    <a:srgbClr val="3333FF"/>
                  </a:solidFill>
                </a:rPr>
              </a:br>
              <a:r>
                <a:rPr lang="de-DE" altLang="de-DE" sz="600" dirty="0">
                  <a:solidFill>
                    <a:srgbClr val="3333FF"/>
                  </a:solidFill>
                </a:rPr>
                <a:t> </a:t>
              </a:r>
              <a:br>
                <a:rPr lang="de-DE" altLang="de-DE" sz="1600" dirty="0">
                  <a:solidFill>
                    <a:srgbClr val="3333FF"/>
                  </a:solidFill>
                </a:rPr>
              </a:br>
              <a:r>
                <a:rPr lang="de-DE" altLang="de-DE" sz="1600" b="1" dirty="0">
                  <a:solidFill>
                    <a:srgbClr val="3333FF"/>
                  </a:solidFill>
                </a:rPr>
                <a:t>Umweltverbände</a:t>
              </a:r>
              <a:r>
                <a:rPr lang="de-DE" altLang="de-DE" sz="1600" dirty="0">
                  <a:solidFill>
                    <a:srgbClr val="3333FF"/>
                  </a:solidFill>
                </a:rPr>
                <a:t> haben bereits eine </a:t>
              </a:r>
              <a:r>
                <a:rPr lang="de-DE" altLang="de-DE" sz="1600" b="1" dirty="0">
                  <a:solidFill>
                    <a:srgbClr val="3333FF"/>
                  </a:solidFill>
                </a:rPr>
                <a:t>Klage vor dem BVG </a:t>
              </a:r>
              <a:r>
                <a:rPr lang="de-DE" altLang="de-DE" sz="1600" dirty="0">
                  <a:solidFill>
                    <a:srgbClr val="3333FF"/>
                  </a:solidFill>
                </a:rPr>
                <a:t>eingereicht!</a:t>
              </a:r>
              <a:endParaRPr lang="de-DE" altLang="de-DE" sz="1600" dirty="0">
                <a:solidFill>
                  <a:srgbClr val="563BFB"/>
                </a:solidFill>
              </a:endParaRPr>
            </a:p>
          </p:txBody>
        </p:sp>
      </p:grpSp>
      <p:grpSp>
        <p:nvGrpSpPr>
          <p:cNvPr id="22" name="Gruppieren 21">
            <a:extLst>
              <a:ext uri="{FF2B5EF4-FFF2-40B4-BE49-F238E27FC236}">
                <a16:creationId xmlns:a16="http://schemas.microsoft.com/office/drawing/2014/main" id="{2C9C9589-069C-69B6-08BD-93A78986FDFA}"/>
              </a:ext>
            </a:extLst>
          </p:cNvPr>
          <p:cNvGrpSpPr/>
          <p:nvPr/>
        </p:nvGrpSpPr>
        <p:grpSpPr>
          <a:xfrm>
            <a:off x="406791" y="2807773"/>
            <a:ext cx="9418344" cy="918462"/>
            <a:chOff x="406791" y="2657587"/>
            <a:chExt cx="9418344" cy="918462"/>
          </a:xfrm>
        </p:grpSpPr>
        <p:sp>
          <p:nvSpPr>
            <p:cNvPr id="9" name="Text Box 5">
              <a:extLst>
                <a:ext uri="{FF2B5EF4-FFF2-40B4-BE49-F238E27FC236}">
                  <a16:creationId xmlns:a16="http://schemas.microsoft.com/office/drawing/2014/main" id="{A87F1EF3-A29B-6D1F-B3D5-C041912D1946}"/>
                </a:ext>
              </a:extLst>
            </p:cNvPr>
            <p:cNvSpPr txBox="1">
              <a:spLocks noChangeArrowheads="1"/>
            </p:cNvSpPr>
            <p:nvPr/>
          </p:nvSpPr>
          <p:spPr bwMode="auto">
            <a:xfrm>
              <a:off x="2519887" y="2745052"/>
              <a:ext cx="7305248"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tabLst>
                  <a:tab pos="442913" algn="l"/>
                  <a:tab pos="4000500" algn="l"/>
                </a:tabLst>
                <a:defRPr/>
              </a:pPr>
              <a:r>
                <a:rPr lang="de-DE" altLang="de-DE" sz="1600" dirty="0">
                  <a:solidFill>
                    <a:srgbClr val="3333FF"/>
                  </a:solidFill>
                </a:rPr>
                <a:t>Die </a:t>
              </a:r>
              <a:r>
                <a:rPr lang="de-DE" altLang="de-DE" sz="1600" b="1" dirty="0">
                  <a:solidFill>
                    <a:srgbClr val="3333FF"/>
                  </a:solidFill>
                </a:rPr>
                <a:t>Klage von Umweltverbänden vor dem BVG </a:t>
              </a:r>
              <a:r>
                <a:rPr lang="de-DE" altLang="de-DE" sz="1600" dirty="0">
                  <a:solidFill>
                    <a:srgbClr val="3333FF"/>
                  </a:solidFill>
                </a:rPr>
                <a:t>hatte mit dem Beschluss vom 24.03.2021 </a:t>
              </a:r>
              <a:r>
                <a:rPr lang="de-DE" altLang="de-DE" sz="1600" b="1" dirty="0">
                  <a:solidFill>
                    <a:srgbClr val="3333FF"/>
                  </a:solidFill>
                </a:rPr>
                <a:t>Erfolg</a:t>
              </a:r>
              <a:r>
                <a:rPr lang="de-DE" altLang="de-DE" sz="1600" dirty="0">
                  <a:solidFill>
                    <a:srgbClr val="3333FF"/>
                  </a:solidFill>
                </a:rPr>
                <a:t>: Die </a:t>
              </a:r>
              <a:r>
                <a:rPr lang="de-DE" altLang="de-DE" sz="1600" b="1" dirty="0">
                  <a:solidFill>
                    <a:srgbClr val="3333FF"/>
                  </a:solidFill>
                </a:rPr>
                <a:t>Klimaneutralität muss auf das Jahr 2045 vorgezogen </a:t>
              </a:r>
              <a:r>
                <a:rPr lang="de-DE" altLang="de-DE" sz="1600" dirty="0">
                  <a:solidFill>
                    <a:srgbClr val="3333FF"/>
                  </a:solidFill>
                </a:rPr>
                <a:t>werden!</a:t>
              </a:r>
              <a:endParaRPr lang="de-DE" altLang="de-DE" sz="1600" dirty="0">
                <a:solidFill>
                  <a:srgbClr val="563BFB"/>
                </a:solidFill>
              </a:endParaRPr>
            </a:p>
          </p:txBody>
        </p:sp>
        <p:grpSp>
          <p:nvGrpSpPr>
            <p:cNvPr id="21" name="Gruppieren 20">
              <a:extLst>
                <a:ext uri="{FF2B5EF4-FFF2-40B4-BE49-F238E27FC236}">
                  <a16:creationId xmlns:a16="http://schemas.microsoft.com/office/drawing/2014/main" id="{8A53DE83-F39F-0084-B018-A4ABCA8DFCEC}"/>
                </a:ext>
              </a:extLst>
            </p:cNvPr>
            <p:cNvGrpSpPr/>
            <p:nvPr/>
          </p:nvGrpSpPr>
          <p:grpSpPr>
            <a:xfrm>
              <a:off x="406791" y="2657587"/>
              <a:ext cx="2089774" cy="813754"/>
              <a:chOff x="406791" y="2657587"/>
              <a:chExt cx="2089774" cy="813754"/>
            </a:xfrm>
          </p:grpSpPr>
          <p:pic>
            <p:nvPicPr>
              <p:cNvPr id="19" name="Grafik 18" descr="Ein Bild, das Symbol, Design, Silhouette enthält.&#10;&#10;Automatisch generierte Beschreibung">
                <a:extLst>
                  <a:ext uri="{FF2B5EF4-FFF2-40B4-BE49-F238E27FC236}">
                    <a16:creationId xmlns:a16="http://schemas.microsoft.com/office/drawing/2014/main" id="{0F3287A5-7364-8F92-1909-F7E3F38F2C99}"/>
                  </a:ext>
                </a:extLst>
              </p:cNvPr>
              <p:cNvPicPr>
                <a:picLocks noChangeAspect="1"/>
              </p:cNvPicPr>
              <p:nvPr/>
            </p:nvPicPr>
            <p:blipFill rotWithShape="1">
              <a:blip r:embed="rId4">
                <a:extLst>
                  <a:ext uri="{28A0092B-C50C-407E-A947-70E740481C1C}">
                    <a14:useLocalDpi xmlns:a14="http://schemas.microsoft.com/office/drawing/2010/main" val="0"/>
                  </a:ext>
                </a:extLst>
              </a:blip>
              <a:srcRect l="10046" t="13398" r="8338" b="13846"/>
              <a:stretch/>
            </p:blipFill>
            <p:spPr>
              <a:xfrm>
                <a:off x="406791" y="2657587"/>
                <a:ext cx="912849" cy="813754"/>
              </a:xfrm>
              <a:prstGeom prst="rect">
                <a:avLst/>
              </a:prstGeom>
            </p:spPr>
          </p:pic>
          <p:sp>
            <p:nvSpPr>
              <p:cNvPr id="20" name="Textfeld 19">
                <a:extLst>
                  <a:ext uri="{FF2B5EF4-FFF2-40B4-BE49-F238E27FC236}">
                    <a16:creationId xmlns:a16="http://schemas.microsoft.com/office/drawing/2014/main" id="{1805CA24-93CE-CCA2-C2CC-06F4607CCB3A}"/>
                  </a:ext>
                </a:extLst>
              </p:cNvPr>
              <p:cNvSpPr txBox="1"/>
              <p:nvPr/>
            </p:nvSpPr>
            <p:spPr>
              <a:xfrm>
                <a:off x="1319640" y="2806968"/>
                <a:ext cx="1176925" cy="646331"/>
              </a:xfrm>
              <a:prstGeom prst="rect">
                <a:avLst/>
              </a:prstGeom>
              <a:noFill/>
            </p:spPr>
            <p:txBody>
              <a:bodyPr wrap="none" rtlCol="0">
                <a:spAutoFit/>
              </a:bodyPr>
              <a:lstStyle/>
              <a:p>
                <a:r>
                  <a:rPr lang="de-DE" sz="1200" b="1" dirty="0"/>
                  <a:t>Bundes-</a:t>
                </a:r>
                <a:br>
                  <a:rPr lang="de-DE" sz="1200" b="1" dirty="0"/>
                </a:br>
                <a:r>
                  <a:rPr lang="de-DE" sz="1200" b="1" dirty="0"/>
                  <a:t>verfassungs-</a:t>
                </a:r>
                <a:br>
                  <a:rPr lang="de-DE" sz="1200" b="1" dirty="0"/>
                </a:br>
                <a:r>
                  <a:rPr lang="de-DE" sz="1200" b="1" dirty="0" err="1"/>
                  <a:t>gericht</a:t>
                </a:r>
                <a:r>
                  <a:rPr lang="de-DE" sz="1200" b="1" dirty="0"/>
                  <a:t> (BVG)</a:t>
                </a:r>
              </a:p>
            </p:txBody>
          </p:sp>
        </p:grpSp>
      </p:grpSp>
      <p:sp>
        <p:nvSpPr>
          <p:cNvPr id="3" name="Text Box 5">
            <a:hlinkClick r:id="rId5"/>
            <a:extLst>
              <a:ext uri="{FF2B5EF4-FFF2-40B4-BE49-F238E27FC236}">
                <a16:creationId xmlns:a16="http://schemas.microsoft.com/office/drawing/2014/main" id="{123DFFB6-FE14-51B8-7CDC-A1B7F2A49164}"/>
              </a:ext>
            </a:extLst>
          </p:cNvPr>
          <p:cNvSpPr txBox="1">
            <a:spLocks noChangeArrowheads="1"/>
          </p:cNvSpPr>
          <p:nvPr/>
        </p:nvSpPr>
        <p:spPr bwMode="auto">
          <a:xfrm>
            <a:off x="6446520" y="5995827"/>
            <a:ext cx="337861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a:solidFill>
                  <a:srgbClr val="00B0F0"/>
                </a:solidFill>
              </a:rPr>
              <a:t>Wikipedia, Klimaschutzgesetz</a:t>
            </a:r>
            <a:r>
              <a:rPr lang="de-DE" altLang="de-DE" sz="1200" dirty="0"/>
              <a:t>, ISE e.V.</a:t>
            </a:r>
            <a:endParaRPr lang="en-US" altLang="de-DE" sz="1200" dirty="0"/>
          </a:p>
        </p:txBody>
      </p:sp>
      <p:cxnSp>
        <p:nvCxnSpPr>
          <p:cNvPr id="15" name="Gerade Verbindung mit Pfeil 14">
            <a:extLst>
              <a:ext uri="{FF2B5EF4-FFF2-40B4-BE49-F238E27FC236}">
                <a16:creationId xmlns:a16="http://schemas.microsoft.com/office/drawing/2014/main" id="{894057D9-87EB-2542-E157-7AC4543F3A48}"/>
              </a:ext>
            </a:extLst>
          </p:cNvPr>
          <p:cNvCxnSpPr/>
          <p:nvPr/>
        </p:nvCxnSpPr>
        <p:spPr bwMode="auto">
          <a:xfrm>
            <a:off x="341742" y="1126836"/>
            <a:ext cx="0" cy="4823271"/>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feld 16">
            <a:extLst>
              <a:ext uri="{FF2B5EF4-FFF2-40B4-BE49-F238E27FC236}">
                <a16:creationId xmlns:a16="http://schemas.microsoft.com/office/drawing/2014/main" id="{9A8E34F2-189C-10C6-A4F2-4A32D0797D0F}"/>
              </a:ext>
            </a:extLst>
          </p:cNvPr>
          <p:cNvSpPr txBox="1"/>
          <p:nvPr/>
        </p:nvSpPr>
        <p:spPr>
          <a:xfrm>
            <a:off x="15318" y="5695968"/>
            <a:ext cx="248786" cy="369332"/>
          </a:xfrm>
          <a:prstGeom prst="rect">
            <a:avLst/>
          </a:prstGeom>
          <a:noFill/>
        </p:spPr>
        <p:txBody>
          <a:bodyPr wrap="none" rtlCol="0">
            <a:spAutoFit/>
          </a:bodyPr>
          <a:lstStyle/>
          <a:p>
            <a:r>
              <a:rPr lang="de-DE" sz="1800" dirty="0"/>
              <a:t>t</a:t>
            </a:r>
          </a:p>
        </p:txBody>
      </p:sp>
    </p:spTree>
    <p:extLst>
      <p:ext uri="{BB962C8B-B14F-4D97-AF65-F5344CB8AC3E}">
        <p14:creationId xmlns:p14="http://schemas.microsoft.com/office/powerpoint/2010/main" val="230558793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1+#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1+#ppt_w/2"/>
                                          </p:val>
                                        </p:tav>
                                        <p:tav tm="100000">
                                          <p:val>
                                            <p:strVal val="#ppt_x"/>
                                          </p:val>
                                        </p:tav>
                                      </p:tavLst>
                                    </p:anim>
                                    <p:anim calcmode="lin" valueType="num">
                                      <p:cBhvr additive="base">
                                        <p:cTn id="20"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ppt_x"/>
                                          </p:val>
                                        </p:tav>
                                        <p:tav tm="100000">
                                          <p:val>
                                            <p:strVal val="#ppt_x"/>
                                          </p:val>
                                        </p:tav>
                                      </p:tavLst>
                                    </p:anim>
                                    <p:anim calcmode="lin" valueType="num">
                                      <p:cBhvr additive="base">
                                        <p:cTn id="2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0C0CE913-598A-ACC5-90CB-772C52A023E8}"/>
              </a:ext>
            </a:extLst>
          </p:cNvPr>
          <p:cNvGrpSpPr/>
          <p:nvPr/>
        </p:nvGrpSpPr>
        <p:grpSpPr>
          <a:xfrm>
            <a:off x="161194" y="1143773"/>
            <a:ext cx="9734152" cy="5014290"/>
            <a:chOff x="161194" y="1143773"/>
            <a:chExt cx="9734152" cy="5014290"/>
          </a:xfrm>
        </p:grpSpPr>
        <p:pic>
          <p:nvPicPr>
            <p:cNvPr id="40" name="Grafik 39" descr="Ein Bild, das Screenshot, Text, Software, Multimedia-Software enthält.&#10;&#10;KI-generierte Inhalte können fehlerhaft sein.">
              <a:extLst>
                <a:ext uri="{FF2B5EF4-FFF2-40B4-BE49-F238E27FC236}">
                  <a16:creationId xmlns:a16="http://schemas.microsoft.com/office/drawing/2014/main" id="{515080E9-D25A-95D7-D185-21629F4BF35A}"/>
                </a:ext>
              </a:extLst>
            </p:cNvPr>
            <p:cNvPicPr>
              <a:picLocks noChangeAspect="1"/>
            </p:cNvPicPr>
            <p:nvPr/>
          </p:nvPicPr>
          <p:blipFill>
            <a:blip r:embed="rId3"/>
            <a:srcRect l="5188" t="27729" r="72918" b="16240"/>
            <a:stretch>
              <a:fillRect/>
            </a:stretch>
          </p:blipFill>
          <p:spPr>
            <a:xfrm>
              <a:off x="161194" y="1487247"/>
              <a:ext cx="9734152" cy="4670816"/>
            </a:xfrm>
            <a:prstGeom prst="rect">
              <a:avLst/>
            </a:prstGeom>
          </p:spPr>
        </p:pic>
        <p:sp>
          <p:nvSpPr>
            <p:cNvPr id="2" name="Textfeld 1">
              <a:extLst>
                <a:ext uri="{FF2B5EF4-FFF2-40B4-BE49-F238E27FC236}">
                  <a16:creationId xmlns:a16="http://schemas.microsoft.com/office/drawing/2014/main" id="{C6D195C8-9E9C-5AF7-0A19-9EE8574B12BC}"/>
                </a:ext>
              </a:extLst>
            </p:cNvPr>
            <p:cNvSpPr txBox="1"/>
            <p:nvPr/>
          </p:nvSpPr>
          <p:spPr>
            <a:xfrm>
              <a:off x="256234" y="1143773"/>
              <a:ext cx="729687" cy="461665"/>
            </a:xfrm>
            <a:prstGeom prst="rect">
              <a:avLst/>
            </a:prstGeom>
            <a:noFill/>
          </p:spPr>
          <p:txBody>
            <a:bodyPr wrap="none" rtlCol="0">
              <a:spAutoFit/>
            </a:bodyPr>
            <a:lstStyle/>
            <a:p>
              <a:r>
                <a:rPr lang="de-DE" sz="1200" dirty="0"/>
                <a:t>Mio. t</a:t>
              </a:r>
              <a:br>
                <a:rPr lang="de-DE" sz="1200" dirty="0"/>
              </a:br>
              <a:r>
                <a:rPr lang="de-DE" sz="1200" dirty="0"/>
                <a:t>CO</a:t>
              </a:r>
              <a:r>
                <a:rPr lang="de-DE" sz="1200" baseline="-25000" dirty="0"/>
                <a:t>2</a:t>
              </a:r>
              <a:r>
                <a:rPr lang="de-DE" sz="1200" dirty="0"/>
                <a:t> </a:t>
              </a:r>
              <a:r>
                <a:rPr lang="de-DE" sz="1200" dirty="0" err="1"/>
                <a:t>äq</a:t>
              </a:r>
              <a:r>
                <a:rPr lang="de-DE" sz="1200" dirty="0"/>
                <a:t>.</a:t>
              </a:r>
            </a:p>
          </p:txBody>
        </p:sp>
      </p:grpSp>
      <p:sp>
        <p:nvSpPr>
          <p:cNvPr id="8" name="Rectangle 4">
            <a:extLst>
              <a:ext uri="{FF2B5EF4-FFF2-40B4-BE49-F238E27FC236}">
                <a16:creationId xmlns:a16="http://schemas.microsoft.com/office/drawing/2014/main" id="{9B813E20-7467-33D6-72DE-832A3498E4CF}"/>
              </a:ext>
            </a:extLst>
          </p:cNvPr>
          <p:cNvSpPr>
            <a:spLocks noChangeArrowheads="1"/>
          </p:cNvSpPr>
          <p:nvPr/>
        </p:nvSpPr>
        <p:spPr bwMode="auto">
          <a:xfrm>
            <a:off x="990218" y="59109"/>
            <a:ext cx="887213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Das Klimaschutzgesetz (KSG) von D (2)</a:t>
            </a:r>
            <a:br>
              <a:rPr lang="de-DE" altLang="de-DE" sz="2000" dirty="0">
                <a:solidFill>
                  <a:schemeClr val="bg1"/>
                </a:solidFill>
              </a:rPr>
            </a:br>
            <a:r>
              <a:rPr lang="de-DE" altLang="de-DE" sz="2000" dirty="0">
                <a:solidFill>
                  <a:schemeClr val="bg1"/>
                </a:solidFill>
              </a:rPr>
              <a:t>Entwicklung der THG-Emissionen in den 6 KSG-Sektoren, Stand 2025</a:t>
            </a:r>
          </a:p>
        </p:txBody>
      </p:sp>
      <p:graphicFrame>
        <p:nvGraphicFramePr>
          <p:cNvPr id="41" name="Diagramm 40">
            <a:extLst>
              <a:ext uri="{FF2B5EF4-FFF2-40B4-BE49-F238E27FC236}">
                <a16:creationId xmlns:a16="http://schemas.microsoft.com/office/drawing/2014/main" id="{7993419D-56C3-A3F8-4033-2F238C30805E}"/>
              </a:ext>
            </a:extLst>
          </p:cNvPr>
          <p:cNvGraphicFramePr>
            <a:graphicFrameLocks/>
          </p:cNvGraphicFramePr>
          <p:nvPr/>
        </p:nvGraphicFramePr>
        <p:xfrm>
          <a:off x="6013525" y="831685"/>
          <a:ext cx="3731281" cy="2088362"/>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feld 18">
            <a:extLst>
              <a:ext uri="{FF2B5EF4-FFF2-40B4-BE49-F238E27FC236}">
                <a16:creationId xmlns:a16="http://schemas.microsoft.com/office/drawing/2014/main" id="{2635A2EA-5B32-C429-B611-65C9B4AC5987}"/>
              </a:ext>
            </a:extLst>
          </p:cNvPr>
          <p:cNvSpPr txBox="1"/>
          <p:nvPr/>
        </p:nvSpPr>
        <p:spPr>
          <a:xfrm>
            <a:off x="8534782" y="1078696"/>
            <a:ext cx="833883" cy="461665"/>
          </a:xfrm>
          <a:prstGeom prst="rect">
            <a:avLst/>
          </a:prstGeom>
          <a:noFill/>
        </p:spPr>
        <p:txBody>
          <a:bodyPr wrap="none" rtlCol="0">
            <a:spAutoFit/>
          </a:bodyPr>
          <a:lstStyle/>
          <a:p>
            <a:r>
              <a:rPr lang="de-DE" sz="1200" dirty="0"/>
              <a:t>Energie-</a:t>
            </a:r>
            <a:br>
              <a:rPr lang="de-DE" sz="1200" dirty="0"/>
            </a:br>
            <a:r>
              <a:rPr lang="de-DE" sz="1200" dirty="0" err="1"/>
              <a:t>wirtschaft</a:t>
            </a:r>
            <a:endParaRPr lang="de-DE" sz="1200" dirty="0"/>
          </a:p>
        </p:txBody>
      </p:sp>
      <p:sp>
        <p:nvSpPr>
          <p:cNvPr id="20" name="Textfeld 19">
            <a:extLst>
              <a:ext uri="{FF2B5EF4-FFF2-40B4-BE49-F238E27FC236}">
                <a16:creationId xmlns:a16="http://schemas.microsoft.com/office/drawing/2014/main" id="{9A436C00-B27F-71AB-D0BD-3C42E61234F9}"/>
              </a:ext>
            </a:extLst>
          </p:cNvPr>
          <p:cNvSpPr txBox="1"/>
          <p:nvPr/>
        </p:nvSpPr>
        <p:spPr>
          <a:xfrm>
            <a:off x="8454895" y="2253666"/>
            <a:ext cx="772969" cy="276999"/>
          </a:xfrm>
          <a:prstGeom prst="rect">
            <a:avLst/>
          </a:prstGeom>
          <a:noFill/>
        </p:spPr>
        <p:txBody>
          <a:bodyPr wrap="none" rtlCol="0">
            <a:spAutoFit/>
          </a:bodyPr>
          <a:lstStyle/>
          <a:p>
            <a:r>
              <a:rPr lang="de-DE" sz="1200" dirty="0"/>
              <a:t>Industrie</a:t>
            </a:r>
          </a:p>
        </p:txBody>
      </p:sp>
      <p:sp>
        <p:nvSpPr>
          <p:cNvPr id="27" name="Textfeld 26">
            <a:extLst>
              <a:ext uri="{FF2B5EF4-FFF2-40B4-BE49-F238E27FC236}">
                <a16:creationId xmlns:a16="http://schemas.microsoft.com/office/drawing/2014/main" id="{327E0C64-FECC-65FE-65B8-B75A356EE5FF}"/>
              </a:ext>
            </a:extLst>
          </p:cNvPr>
          <p:cNvSpPr txBox="1"/>
          <p:nvPr/>
        </p:nvSpPr>
        <p:spPr>
          <a:xfrm>
            <a:off x="6737909" y="2439342"/>
            <a:ext cx="814647" cy="276999"/>
          </a:xfrm>
          <a:prstGeom prst="rect">
            <a:avLst/>
          </a:prstGeom>
          <a:noFill/>
        </p:spPr>
        <p:txBody>
          <a:bodyPr wrap="none" rtlCol="0">
            <a:spAutoFit/>
          </a:bodyPr>
          <a:lstStyle/>
          <a:p>
            <a:r>
              <a:rPr lang="de-DE" sz="1200" dirty="0"/>
              <a:t>Gebäude</a:t>
            </a:r>
          </a:p>
        </p:txBody>
      </p:sp>
      <p:sp>
        <p:nvSpPr>
          <p:cNvPr id="28" name="Textfeld 27">
            <a:extLst>
              <a:ext uri="{FF2B5EF4-FFF2-40B4-BE49-F238E27FC236}">
                <a16:creationId xmlns:a16="http://schemas.microsoft.com/office/drawing/2014/main" id="{A6586FFE-14F6-D5E9-F9B2-CBB70EFA0F49}"/>
              </a:ext>
            </a:extLst>
          </p:cNvPr>
          <p:cNvSpPr txBox="1"/>
          <p:nvPr/>
        </p:nvSpPr>
        <p:spPr>
          <a:xfrm>
            <a:off x="6338095" y="1599870"/>
            <a:ext cx="713209" cy="276999"/>
          </a:xfrm>
          <a:prstGeom prst="rect">
            <a:avLst/>
          </a:prstGeom>
          <a:noFill/>
        </p:spPr>
        <p:txBody>
          <a:bodyPr wrap="none" rtlCol="0">
            <a:spAutoFit/>
          </a:bodyPr>
          <a:lstStyle/>
          <a:p>
            <a:r>
              <a:rPr lang="de-DE" sz="1200" dirty="0"/>
              <a:t>Verkehr</a:t>
            </a:r>
          </a:p>
        </p:txBody>
      </p:sp>
      <p:sp>
        <p:nvSpPr>
          <p:cNvPr id="29" name="Textfeld 28">
            <a:extLst>
              <a:ext uri="{FF2B5EF4-FFF2-40B4-BE49-F238E27FC236}">
                <a16:creationId xmlns:a16="http://schemas.microsoft.com/office/drawing/2014/main" id="{F02DBAB5-F77E-0F91-0338-6FE73EC13416}"/>
              </a:ext>
            </a:extLst>
          </p:cNvPr>
          <p:cNvSpPr txBox="1"/>
          <p:nvPr/>
        </p:nvSpPr>
        <p:spPr>
          <a:xfrm>
            <a:off x="6445261" y="944446"/>
            <a:ext cx="1173719" cy="276999"/>
          </a:xfrm>
          <a:prstGeom prst="rect">
            <a:avLst/>
          </a:prstGeom>
          <a:noFill/>
        </p:spPr>
        <p:txBody>
          <a:bodyPr wrap="none" rtlCol="0">
            <a:spAutoFit/>
          </a:bodyPr>
          <a:lstStyle/>
          <a:p>
            <a:r>
              <a:rPr lang="de-DE" sz="1200" dirty="0"/>
              <a:t>Landwirtschaft</a:t>
            </a:r>
          </a:p>
        </p:txBody>
      </p:sp>
      <p:sp>
        <p:nvSpPr>
          <p:cNvPr id="42" name="Textfeld 41">
            <a:extLst>
              <a:ext uri="{FF2B5EF4-FFF2-40B4-BE49-F238E27FC236}">
                <a16:creationId xmlns:a16="http://schemas.microsoft.com/office/drawing/2014/main" id="{F6244C4E-E1AA-9445-D925-CEDCDF2283AE}"/>
              </a:ext>
            </a:extLst>
          </p:cNvPr>
          <p:cNvSpPr txBox="1"/>
          <p:nvPr/>
        </p:nvSpPr>
        <p:spPr>
          <a:xfrm>
            <a:off x="7879165" y="758665"/>
            <a:ext cx="1217000" cy="276999"/>
          </a:xfrm>
          <a:prstGeom prst="rect">
            <a:avLst/>
          </a:prstGeom>
          <a:noFill/>
        </p:spPr>
        <p:txBody>
          <a:bodyPr wrap="none" rtlCol="0">
            <a:spAutoFit/>
          </a:bodyPr>
          <a:lstStyle/>
          <a:p>
            <a:r>
              <a:rPr lang="de-DE" sz="1200" dirty="0"/>
              <a:t>Abfallwirtschaft</a:t>
            </a:r>
          </a:p>
        </p:txBody>
      </p:sp>
      <p:sp>
        <p:nvSpPr>
          <p:cNvPr id="30" name="Textfeld 29">
            <a:extLst>
              <a:ext uri="{FF2B5EF4-FFF2-40B4-BE49-F238E27FC236}">
                <a16:creationId xmlns:a16="http://schemas.microsoft.com/office/drawing/2014/main" id="{D6E6311E-C0CE-E9C8-3402-BEAF79E3EC66}"/>
              </a:ext>
            </a:extLst>
          </p:cNvPr>
          <p:cNvSpPr txBox="1"/>
          <p:nvPr/>
        </p:nvSpPr>
        <p:spPr>
          <a:xfrm>
            <a:off x="4986600" y="1487247"/>
            <a:ext cx="1087157" cy="523220"/>
          </a:xfrm>
          <a:prstGeom prst="rect">
            <a:avLst/>
          </a:prstGeom>
          <a:noFill/>
        </p:spPr>
        <p:txBody>
          <a:bodyPr wrap="none" rtlCol="0">
            <a:spAutoFit/>
          </a:bodyPr>
          <a:lstStyle/>
          <a:p>
            <a:pPr algn="ctr"/>
            <a:r>
              <a:rPr lang="de-DE" sz="1600" dirty="0">
                <a:solidFill>
                  <a:srgbClr val="0033CC"/>
                </a:solidFill>
              </a:rPr>
              <a:t>640 Mio. t</a:t>
            </a:r>
            <a:br>
              <a:rPr lang="de-DE" sz="1600" dirty="0">
                <a:solidFill>
                  <a:srgbClr val="0033CC"/>
                </a:solidFill>
              </a:rPr>
            </a:br>
            <a:r>
              <a:rPr lang="de-DE" sz="1200" dirty="0">
                <a:solidFill>
                  <a:srgbClr val="0033CC"/>
                </a:solidFill>
              </a:rPr>
              <a:t>(%-Werte)</a:t>
            </a:r>
          </a:p>
        </p:txBody>
      </p:sp>
      <p:grpSp>
        <p:nvGrpSpPr>
          <p:cNvPr id="44" name="Gruppieren 43">
            <a:extLst>
              <a:ext uri="{FF2B5EF4-FFF2-40B4-BE49-F238E27FC236}">
                <a16:creationId xmlns:a16="http://schemas.microsoft.com/office/drawing/2014/main" id="{9A964EB5-AEB8-E888-E409-17BE802CBD3F}"/>
              </a:ext>
            </a:extLst>
          </p:cNvPr>
          <p:cNvGrpSpPr/>
          <p:nvPr/>
        </p:nvGrpSpPr>
        <p:grpSpPr>
          <a:xfrm>
            <a:off x="7315642" y="1420772"/>
            <a:ext cx="1162498" cy="948440"/>
            <a:chOff x="7315642" y="1420772"/>
            <a:chExt cx="1162498" cy="948440"/>
          </a:xfrm>
        </p:grpSpPr>
        <p:sp>
          <p:nvSpPr>
            <p:cNvPr id="34" name="Teilkreis 33">
              <a:extLst>
                <a:ext uri="{FF2B5EF4-FFF2-40B4-BE49-F238E27FC236}">
                  <a16:creationId xmlns:a16="http://schemas.microsoft.com/office/drawing/2014/main" id="{F07121DE-8D07-B211-511B-3FC1F8E6A671}"/>
                </a:ext>
              </a:extLst>
            </p:cNvPr>
            <p:cNvSpPr/>
            <p:nvPr/>
          </p:nvSpPr>
          <p:spPr bwMode="auto">
            <a:xfrm>
              <a:off x="7395259" y="1420772"/>
              <a:ext cx="999467" cy="948440"/>
            </a:xfrm>
            <a:prstGeom prst="pie">
              <a:avLst>
                <a:gd name="adj1" fmla="val 16173292"/>
                <a:gd name="adj2" fmla="val 13918223"/>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5" name="Textfeld 34">
              <a:extLst>
                <a:ext uri="{FF2B5EF4-FFF2-40B4-BE49-F238E27FC236}">
                  <a16:creationId xmlns:a16="http://schemas.microsoft.com/office/drawing/2014/main" id="{E9A1386B-A0C5-52D7-908C-07214DB3D36A}"/>
                </a:ext>
              </a:extLst>
            </p:cNvPr>
            <p:cNvSpPr txBox="1"/>
            <p:nvPr/>
          </p:nvSpPr>
          <p:spPr>
            <a:xfrm>
              <a:off x="7315642" y="1816807"/>
              <a:ext cx="1162498" cy="461665"/>
            </a:xfrm>
            <a:prstGeom prst="rect">
              <a:avLst/>
            </a:prstGeom>
            <a:noFill/>
          </p:spPr>
          <p:txBody>
            <a:bodyPr wrap="none" rtlCol="0">
              <a:spAutoFit/>
            </a:bodyPr>
            <a:lstStyle/>
            <a:p>
              <a:pPr algn="ctr"/>
              <a:r>
                <a:rPr lang="de-DE" sz="1200" dirty="0">
                  <a:solidFill>
                    <a:schemeClr val="bg1"/>
                  </a:solidFill>
                </a:rPr>
                <a:t>Energiewende</a:t>
              </a:r>
              <a:br>
                <a:rPr lang="de-DE" sz="1200" dirty="0">
                  <a:solidFill>
                    <a:schemeClr val="bg1"/>
                  </a:solidFill>
                </a:rPr>
              </a:br>
              <a:r>
                <a:rPr lang="de-DE" sz="1200" dirty="0">
                  <a:solidFill>
                    <a:schemeClr val="bg1"/>
                  </a:solidFill>
                </a:rPr>
                <a:t>89%</a:t>
              </a:r>
            </a:p>
          </p:txBody>
        </p:sp>
      </p:grpSp>
      <p:sp>
        <p:nvSpPr>
          <p:cNvPr id="49" name="Rechteck: abgerundete Ecken 48">
            <a:extLst>
              <a:ext uri="{FF2B5EF4-FFF2-40B4-BE49-F238E27FC236}">
                <a16:creationId xmlns:a16="http://schemas.microsoft.com/office/drawing/2014/main" id="{F2C5FA71-7240-5194-EC3A-5D571521711C}"/>
              </a:ext>
            </a:extLst>
          </p:cNvPr>
          <p:cNvSpPr/>
          <p:nvPr/>
        </p:nvSpPr>
        <p:spPr bwMode="auto">
          <a:xfrm>
            <a:off x="3799713" y="2436930"/>
            <a:ext cx="2802675" cy="929260"/>
          </a:xfrm>
          <a:prstGeom prst="roundRect">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algn="ctr"/>
            <a:r>
              <a:rPr lang="de-DE" sz="1400" dirty="0">
                <a:solidFill>
                  <a:schemeClr val="bg1"/>
                </a:solidFill>
              </a:rPr>
              <a:t>Die Sektoren </a:t>
            </a:r>
            <a:br>
              <a:rPr lang="de-DE" sz="1400" dirty="0">
                <a:solidFill>
                  <a:schemeClr val="bg1"/>
                </a:solidFill>
              </a:rPr>
            </a:br>
            <a:r>
              <a:rPr lang="de-DE" sz="1400" dirty="0">
                <a:solidFill>
                  <a:schemeClr val="bg1"/>
                </a:solidFill>
              </a:rPr>
              <a:t>Gebäude und Verkehr</a:t>
            </a:r>
          </a:p>
          <a:p>
            <a:pPr algn="ctr"/>
            <a:r>
              <a:rPr lang="de-DE" sz="1400" dirty="0">
                <a:solidFill>
                  <a:schemeClr val="bg1"/>
                </a:solidFill>
              </a:rPr>
              <a:t>überschreiten dauerhaft</a:t>
            </a:r>
          </a:p>
          <a:p>
            <a:pPr algn="ctr"/>
            <a:r>
              <a:rPr lang="de-DE" sz="1400" dirty="0">
                <a:solidFill>
                  <a:schemeClr val="bg1"/>
                </a:solidFill>
              </a:rPr>
              <a:t>die Emissionsziele!!!</a:t>
            </a:r>
          </a:p>
          <a:p>
            <a:pPr marL="0" marR="0" indent="0" algn="ctr"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dirty="0">
              <a:ln>
                <a:noFill/>
              </a:ln>
              <a:solidFill>
                <a:schemeClr val="bg1"/>
              </a:solidFill>
              <a:effectLst/>
              <a:latin typeface="Arial" charset="0"/>
            </a:endParaRPr>
          </a:p>
        </p:txBody>
      </p:sp>
      <p:sp>
        <p:nvSpPr>
          <p:cNvPr id="3" name="Text Box 14">
            <a:extLst>
              <a:ext uri="{FF2B5EF4-FFF2-40B4-BE49-F238E27FC236}">
                <a16:creationId xmlns:a16="http://schemas.microsoft.com/office/drawing/2014/main" id="{DAED5628-92A8-707A-FEB4-965708AADFF7}"/>
              </a:ext>
            </a:extLst>
          </p:cNvPr>
          <p:cNvSpPr txBox="1">
            <a:spLocks noChangeArrowheads="1"/>
          </p:cNvSpPr>
          <p:nvPr/>
        </p:nvSpPr>
        <p:spPr bwMode="auto">
          <a:xfrm>
            <a:off x="2351834" y="854093"/>
            <a:ext cx="2189462"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altLang="de-DE" sz="1200" dirty="0">
                <a:solidFill>
                  <a:srgbClr val="000000"/>
                </a:solidFill>
                <a:ea typeface="Microsoft YaHei" panose="020B0503020204020204" pitchFamily="34" charset="-122"/>
                <a:hlinkClick r:id="rId5"/>
              </a:rPr>
              <a:t>Agora Energiewende</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Die Energiewende</a:t>
            </a:r>
          </a:p>
          <a:p>
            <a:r>
              <a:rPr lang="de-DE" altLang="de-DE" sz="1200" dirty="0">
                <a:solidFill>
                  <a:srgbClr val="000000"/>
                </a:solidFill>
                <a:ea typeface="Microsoft YaHei" panose="020B0503020204020204" pitchFamily="34" charset="-122"/>
              </a:rPr>
              <a:t>            In Deutschland:</a:t>
            </a:r>
          </a:p>
          <a:p>
            <a:r>
              <a:rPr lang="de-DE" altLang="de-DE" sz="1200" dirty="0">
                <a:solidFill>
                  <a:srgbClr val="000000"/>
                </a:solidFill>
                <a:ea typeface="Microsoft YaHei" panose="020B0503020204020204" pitchFamily="34" charset="-122"/>
              </a:rPr>
              <a:t>            Stand der Dinge 2025</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33601" y="6150514"/>
            <a:ext cx="9905998"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Damit gefährden wir das Klimaziel 2030!</a:t>
            </a:r>
          </a:p>
        </p:txBody>
      </p:sp>
    </p:spTree>
    <p:extLst>
      <p:ext uri="{BB962C8B-B14F-4D97-AF65-F5344CB8AC3E}">
        <p14:creationId xmlns:p14="http://schemas.microsoft.com/office/powerpoint/2010/main" val="219406683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1000" fill="hold"/>
                                        <p:tgtEl>
                                          <p:spTgt spid="49"/>
                                        </p:tgtEl>
                                        <p:attrNameLst>
                                          <p:attrName>ppt_x</p:attrName>
                                        </p:attrNameLst>
                                      </p:cBhvr>
                                      <p:tavLst>
                                        <p:tav tm="0">
                                          <p:val>
                                            <p:strVal val="0-#ppt_w/2"/>
                                          </p:val>
                                        </p:tav>
                                        <p:tav tm="100000">
                                          <p:val>
                                            <p:strVal val="#ppt_x"/>
                                          </p:val>
                                        </p:tav>
                                      </p:tavLst>
                                    </p:anim>
                                    <p:anim calcmode="lin" valueType="num">
                                      <p:cBhvr additive="base">
                                        <p:cTn id="20"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05841" y="84138"/>
            <a:ext cx="878738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Das Klimaschutzgesetz (KSG) von D (3), </a:t>
            </a:r>
            <a:r>
              <a:rPr lang="de-DE" altLang="de-DE" sz="2000" dirty="0">
                <a:solidFill>
                  <a:schemeClr val="bg1"/>
                </a:solidFill>
              </a:rPr>
              <a:t>Treibhausgas (THG) –Emissionen</a:t>
            </a:r>
            <a:br>
              <a:rPr lang="de-DE" altLang="de-DE" sz="2000" dirty="0">
                <a:solidFill>
                  <a:schemeClr val="bg1"/>
                </a:solidFill>
              </a:rPr>
            </a:br>
            <a:r>
              <a:rPr lang="de-DE" altLang="de-DE" sz="2000" dirty="0">
                <a:solidFill>
                  <a:schemeClr val="bg1"/>
                </a:solidFill>
              </a:rPr>
              <a:t>Entwicklung und Zielerreichung (2010 bis 2030)</a:t>
            </a:r>
          </a:p>
        </p:txBody>
      </p:sp>
      <p:pic>
        <p:nvPicPr>
          <p:cNvPr id="12" name="Grafik 11" descr="Ein Bild, das Text, Diagramm, Screenshot, Reihe enthält.&#10;&#10;Automatisch generierte Beschreibung">
            <a:extLst>
              <a:ext uri="{FF2B5EF4-FFF2-40B4-BE49-F238E27FC236}">
                <a16:creationId xmlns:a16="http://schemas.microsoft.com/office/drawing/2014/main" id="{5E975670-C69F-6F8C-8B09-71C61F355710}"/>
              </a:ext>
            </a:extLst>
          </p:cNvPr>
          <p:cNvPicPr>
            <a:picLocks noChangeAspect="1"/>
          </p:cNvPicPr>
          <p:nvPr/>
        </p:nvPicPr>
        <p:blipFill rotWithShape="1">
          <a:blip r:embed="rId3">
            <a:extLst>
              <a:ext uri="{28A0092B-C50C-407E-A947-70E740481C1C}">
                <a14:useLocalDpi xmlns:a14="http://schemas.microsoft.com/office/drawing/2010/main" val="0"/>
              </a:ext>
            </a:extLst>
          </a:blip>
          <a:srcRect l="2733" t="17951" r="50290" b="42164"/>
          <a:stretch/>
        </p:blipFill>
        <p:spPr>
          <a:xfrm>
            <a:off x="904875" y="785832"/>
            <a:ext cx="9001125" cy="5409715"/>
          </a:xfrm>
          <a:prstGeom prst="rect">
            <a:avLst/>
          </a:prstGeom>
        </p:spPr>
      </p:pic>
      <p:sp>
        <p:nvSpPr>
          <p:cNvPr id="16" name="Textfeld 15">
            <a:extLst>
              <a:ext uri="{FF2B5EF4-FFF2-40B4-BE49-F238E27FC236}">
                <a16:creationId xmlns:a16="http://schemas.microsoft.com/office/drawing/2014/main" id="{E7DA1610-26DF-1488-A9A8-A3E502A6C3D8}"/>
              </a:ext>
            </a:extLst>
          </p:cNvPr>
          <p:cNvSpPr txBox="1"/>
          <p:nvPr/>
        </p:nvSpPr>
        <p:spPr>
          <a:xfrm>
            <a:off x="218469" y="785832"/>
            <a:ext cx="704039" cy="461665"/>
          </a:xfrm>
          <a:prstGeom prst="rect">
            <a:avLst/>
          </a:prstGeom>
          <a:noFill/>
        </p:spPr>
        <p:txBody>
          <a:bodyPr wrap="none" rtlCol="0">
            <a:spAutoFit/>
          </a:bodyPr>
          <a:lstStyle/>
          <a:p>
            <a:r>
              <a:rPr lang="de-DE" sz="1200" dirty="0"/>
              <a:t>CO</a:t>
            </a:r>
            <a:r>
              <a:rPr lang="de-DE" sz="1200" baseline="-25000" dirty="0"/>
              <a:t>2</a:t>
            </a:r>
            <a:r>
              <a:rPr lang="de-DE" sz="1200" dirty="0"/>
              <a:t> </a:t>
            </a:r>
            <a:r>
              <a:rPr lang="de-DE" sz="1200" dirty="0" err="1"/>
              <a:t>Äq</a:t>
            </a:r>
            <a:br>
              <a:rPr lang="de-DE" sz="1200" dirty="0"/>
            </a:br>
            <a:r>
              <a:rPr lang="de-DE" sz="1200" dirty="0"/>
              <a:t>Mio. t</a:t>
            </a:r>
          </a:p>
        </p:txBody>
      </p:sp>
      <p:sp>
        <p:nvSpPr>
          <p:cNvPr id="14" name="Rectangle 4">
            <a:extLst>
              <a:ext uri="{FF2B5EF4-FFF2-40B4-BE49-F238E27FC236}">
                <a16:creationId xmlns:a16="http://schemas.microsoft.com/office/drawing/2014/main" id="{33F44C28-61C7-F51F-B080-9A2B92A4C252}"/>
              </a:ext>
            </a:extLst>
          </p:cNvPr>
          <p:cNvSpPr>
            <a:spLocks noChangeArrowheads="1"/>
          </p:cNvSpPr>
          <p:nvPr/>
        </p:nvSpPr>
        <p:spPr bwMode="auto">
          <a:xfrm>
            <a:off x="0" y="61771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Es sind große Anstrengungen nötig, um den Zielpfad einzuhalten!</a:t>
            </a:r>
            <a:endParaRPr lang="de-DE" altLang="de-DE" sz="1800" dirty="0">
              <a:solidFill>
                <a:srgbClr val="00B050"/>
              </a:solidFill>
            </a:endParaRPr>
          </a:p>
        </p:txBody>
      </p:sp>
      <p:sp>
        <p:nvSpPr>
          <p:cNvPr id="17" name="Text Box 5">
            <a:extLst>
              <a:ext uri="{FF2B5EF4-FFF2-40B4-BE49-F238E27FC236}">
                <a16:creationId xmlns:a16="http://schemas.microsoft.com/office/drawing/2014/main" id="{5C8D1F19-BA01-6E6D-21E3-5C629DD62E30}"/>
              </a:ext>
            </a:extLst>
          </p:cNvPr>
          <p:cNvSpPr txBox="1">
            <a:spLocks noChangeArrowheads="1"/>
          </p:cNvSpPr>
          <p:nvPr/>
        </p:nvSpPr>
        <p:spPr bwMode="auto">
          <a:xfrm>
            <a:off x="8593217" y="5444633"/>
            <a:ext cx="131278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a:hlinkClick r:id="rId4"/>
              </a:rPr>
              <a:t>UBA 2024</a:t>
            </a:r>
            <a:endParaRPr lang="en-US" altLang="de-DE" sz="1200" dirty="0"/>
          </a:p>
        </p:txBody>
      </p:sp>
      <p:sp>
        <p:nvSpPr>
          <p:cNvPr id="2" name="Sprechblase: oval 1">
            <a:extLst>
              <a:ext uri="{FF2B5EF4-FFF2-40B4-BE49-F238E27FC236}">
                <a16:creationId xmlns:a16="http://schemas.microsoft.com/office/drawing/2014/main" id="{300FA258-F376-93EA-CBBF-F6AC82EFB6B5}"/>
              </a:ext>
            </a:extLst>
          </p:cNvPr>
          <p:cNvSpPr/>
          <p:nvPr/>
        </p:nvSpPr>
        <p:spPr bwMode="auto">
          <a:xfrm>
            <a:off x="5047488" y="868680"/>
            <a:ext cx="4640043" cy="1742080"/>
          </a:xfrm>
          <a:prstGeom prst="wedgeEllipseCallout">
            <a:avLst>
              <a:gd name="adj1" fmla="val -4552"/>
              <a:gd name="adj2" fmla="val 127499"/>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sng" strike="noStrike" cap="none" normalizeH="0" baseline="0" dirty="0">
                <a:ln>
                  <a:noFill/>
                </a:ln>
                <a:solidFill>
                  <a:schemeClr val="bg1"/>
                </a:solidFill>
                <a:effectLst/>
                <a:latin typeface="Arial" charset="0"/>
              </a:rPr>
              <a:t>Gebäude</a:t>
            </a:r>
            <a:r>
              <a:rPr kumimoji="0" lang="de-DE" sz="1800" b="0" i="0" u="none" strike="noStrike" cap="none" normalizeH="0" baseline="0" dirty="0">
                <a:ln>
                  <a:noFill/>
                </a:ln>
                <a:solidFill>
                  <a:schemeClr val="bg1"/>
                </a:solidFill>
                <a:effectLst/>
                <a:latin typeface="Arial" charset="0"/>
              </a:rPr>
              <a:t>:</a:t>
            </a:r>
            <a:br>
              <a:rPr kumimoji="0" lang="de-DE" sz="1800" b="0" i="0" u="none" strike="noStrike" cap="none" normalizeH="0" baseline="0" dirty="0">
                <a:ln>
                  <a:noFill/>
                </a:ln>
                <a:solidFill>
                  <a:schemeClr val="bg1"/>
                </a:solidFill>
                <a:effectLst/>
                <a:latin typeface="Arial" charset="0"/>
              </a:rPr>
            </a:br>
            <a:r>
              <a:rPr kumimoji="0" lang="de-DE" sz="1800" b="0" i="0" u="none" strike="noStrike" cap="none" normalizeH="0" baseline="0" dirty="0">
                <a:ln>
                  <a:noFill/>
                </a:ln>
                <a:solidFill>
                  <a:schemeClr val="bg1"/>
                </a:solidFill>
                <a:effectLst/>
                <a:latin typeface="Arial" charset="0"/>
              </a:rPr>
              <a:t>GEG 2024</a:t>
            </a:r>
            <a:br>
              <a:rPr kumimoji="0" lang="de-DE" sz="1800" b="0" i="0" u="none" strike="noStrike" cap="none" normalizeH="0" baseline="0" dirty="0">
                <a:ln>
                  <a:noFill/>
                </a:ln>
                <a:solidFill>
                  <a:schemeClr val="bg1"/>
                </a:solidFill>
                <a:effectLst/>
                <a:latin typeface="Arial" charset="0"/>
              </a:rPr>
            </a:br>
            <a:r>
              <a:rPr kumimoji="0" lang="de-DE" sz="1800" b="0" i="0" u="none" strike="noStrike" cap="none" normalizeH="0" baseline="0" dirty="0">
                <a:ln>
                  <a:noFill/>
                </a:ln>
                <a:solidFill>
                  <a:schemeClr val="bg1"/>
                </a:solidFill>
                <a:effectLst/>
                <a:latin typeface="Arial" charset="0"/>
              </a:rPr>
              <a:t>BILD-Kampagne: „Heizhammer“</a:t>
            </a:r>
            <a:br>
              <a:rPr kumimoji="0" lang="de-DE" sz="1800" b="0" i="0" u="none" strike="noStrike" cap="none" normalizeH="0" baseline="0" dirty="0">
                <a:ln>
                  <a:noFill/>
                </a:ln>
                <a:solidFill>
                  <a:schemeClr val="bg1"/>
                </a:solidFill>
                <a:effectLst/>
                <a:latin typeface="Arial" charset="0"/>
              </a:rPr>
            </a:br>
            <a:r>
              <a:rPr kumimoji="0" lang="de-DE" sz="1800" b="0" i="0" u="none" strike="noStrike" cap="none" normalizeH="0" baseline="0" dirty="0">
                <a:ln>
                  <a:noFill/>
                </a:ln>
                <a:solidFill>
                  <a:schemeClr val="bg1"/>
                </a:solidFill>
                <a:effectLst/>
                <a:latin typeface="Arial" charset="0"/>
              </a:rPr>
              <a:t>„H</a:t>
            </a:r>
            <a:r>
              <a:rPr kumimoji="0" lang="de-DE" sz="1800" b="0" i="0" u="none" strike="noStrike" cap="none" normalizeH="0" baseline="-25000" dirty="0">
                <a:ln>
                  <a:noFill/>
                </a:ln>
                <a:solidFill>
                  <a:schemeClr val="bg1"/>
                </a:solidFill>
                <a:effectLst/>
                <a:latin typeface="Arial" charset="0"/>
              </a:rPr>
              <a:t>2</a:t>
            </a:r>
            <a:r>
              <a:rPr kumimoji="0" lang="de-DE" sz="1800" b="0" i="0" u="none" strike="noStrike" cap="none" normalizeH="0" baseline="0" dirty="0">
                <a:ln>
                  <a:noFill/>
                </a:ln>
                <a:solidFill>
                  <a:schemeClr val="bg1"/>
                </a:solidFill>
                <a:effectLst/>
                <a:latin typeface="Arial" charset="0"/>
              </a:rPr>
              <a:t>-ready“</a:t>
            </a:r>
            <a:br>
              <a:rPr kumimoji="0" lang="de-DE" sz="1800" b="0" i="0" u="none" strike="noStrike" cap="none" normalizeH="0" baseline="0" dirty="0">
                <a:ln>
                  <a:noFill/>
                </a:ln>
                <a:solidFill>
                  <a:schemeClr val="bg1"/>
                </a:solidFill>
                <a:effectLst/>
                <a:latin typeface="Arial" charset="0"/>
              </a:rPr>
            </a:br>
            <a:r>
              <a:rPr kumimoji="0" lang="de-DE" sz="1800" b="0" i="0" u="none" strike="noStrike" cap="none" normalizeH="0" baseline="0" dirty="0">
                <a:ln>
                  <a:noFill/>
                </a:ln>
                <a:solidFill>
                  <a:schemeClr val="bg1"/>
                </a:solidFill>
                <a:effectLst/>
                <a:latin typeface="Arial" charset="0"/>
              </a:rPr>
              <a:t>„komm. Wärmeplanung“</a:t>
            </a:r>
          </a:p>
        </p:txBody>
      </p:sp>
      <p:sp>
        <p:nvSpPr>
          <p:cNvPr id="3" name="Sprechblase: oval 2">
            <a:extLst>
              <a:ext uri="{FF2B5EF4-FFF2-40B4-BE49-F238E27FC236}">
                <a16:creationId xmlns:a16="http://schemas.microsoft.com/office/drawing/2014/main" id="{428D640B-A62C-4E7C-AAEF-07B351100093}"/>
              </a:ext>
            </a:extLst>
          </p:cNvPr>
          <p:cNvSpPr/>
          <p:nvPr/>
        </p:nvSpPr>
        <p:spPr bwMode="auto">
          <a:xfrm>
            <a:off x="1563625" y="1700784"/>
            <a:ext cx="2103120" cy="1490472"/>
          </a:xfrm>
          <a:prstGeom prst="wedgeEllipseCallout">
            <a:avLst>
              <a:gd name="adj1" fmla="val 194981"/>
              <a:gd name="adj2" fmla="val 78172"/>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algn="ctr"/>
            <a:r>
              <a:rPr lang="de-DE" sz="1800" u="sng" dirty="0">
                <a:solidFill>
                  <a:schemeClr val="bg1"/>
                </a:solidFill>
                <a:latin typeface="Arial" charset="0"/>
              </a:rPr>
              <a:t>Verkehr</a:t>
            </a:r>
            <a:r>
              <a:rPr lang="de-DE" sz="1800" dirty="0">
                <a:solidFill>
                  <a:schemeClr val="bg1"/>
                </a:solidFill>
                <a:latin typeface="Arial" charset="0"/>
              </a:rPr>
              <a:t>:</a:t>
            </a:r>
          </a:p>
          <a:p>
            <a:pPr algn="ctr"/>
            <a:r>
              <a:rPr lang="de-DE" sz="1800" dirty="0">
                <a:solidFill>
                  <a:schemeClr val="bg1"/>
                </a:solidFill>
                <a:latin typeface="Arial" charset="0"/>
              </a:rPr>
              <a:t>„VB-Aus-Veto“</a:t>
            </a:r>
            <a:br>
              <a:rPr lang="de-DE" sz="1800" dirty="0">
                <a:solidFill>
                  <a:schemeClr val="bg1"/>
                </a:solidFill>
                <a:latin typeface="Arial" charset="0"/>
              </a:rPr>
            </a:br>
            <a:r>
              <a:rPr lang="de-DE" sz="1800" dirty="0">
                <a:solidFill>
                  <a:schemeClr val="bg1"/>
                </a:solidFill>
                <a:latin typeface="Arial" charset="0"/>
              </a:rPr>
              <a:t>„e-</a:t>
            </a:r>
            <a:r>
              <a:rPr lang="de-DE" sz="1800" dirty="0" err="1">
                <a:solidFill>
                  <a:schemeClr val="bg1"/>
                </a:solidFill>
                <a:latin typeface="Arial" charset="0"/>
              </a:rPr>
              <a:t>Fuels</a:t>
            </a:r>
            <a:r>
              <a:rPr lang="de-DE" sz="1800" dirty="0">
                <a:solidFill>
                  <a:schemeClr val="bg1"/>
                </a:solidFill>
                <a:latin typeface="Arial" charset="0"/>
              </a:rPr>
              <a:t>“</a:t>
            </a:r>
            <a:br>
              <a:rPr lang="de-DE" sz="1800" dirty="0">
                <a:solidFill>
                  <a:schemeClr val="bg1"/>
                </a:solidFill>
                <a:latin typeface="Arial" charset="0"/>
              </a:rPr>
            </a:br>
            <a:r>
              <a:rPr lang="de-DE" sz="1800" dirty="0">
                <a:solidFill>
                  <a:schemeClr val="bg1"/>
                </a:solidFill>
                <a:latin typeface="Arial" charset="0"/>
              </a:rPr>
              <a:t>„HVO100“ </a:t>
            </a:r>
            <a:endParaRPr kumimoji="0" lang="de-DE" sz="1800" b="0" i="0" u="none" strike="noStrike" cap="none" normalizeH="0" baseline="0" dirty="0">
              <a:ln>
                <a:noFill/>
              </a:ln>
              <a:solidFill>
                <a:schemeClr val="bg1"/>
              </a:solidFill>
              <a:effectLst/>
              <a:latin typeface="Arial" charset="0"/>
            </a:endParaRPr>
          </a:p>
        </p:txBody>
      </p:sp>
    </p:spTree>
    <p:extLst>
      <p:ext uri="{BB962C8B-B14F-4D97-AF65-F5344CB8AC3E}">
        <p14:creationId xmlns:p14="http://schemas.microsoft.com/office/powerpoint/2010/main" val="354601366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0-#ppt_w/2"/>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52741859-5C77-497D-A7E3-0761310508DB}"/>
              </a:ext>
            </a:extLst>
          </p:cNvPr>
          <p:cNvSpPr>
            <a:spLocks noChangeArrowheads="1"/>
          </p:cNvSpPr>
          <p:nvPr/>
        </p:nvSpPr>
        <p:spPr bwMode="auto">
          <a:xfrm>
            <a:off x="1328738" y="18467"/>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sozial-ökologisch/ökonomische Transformation –</a:t>
            </a:r>
            <a:br>
              <a:rPr lang="de-DE" altLang="de-DE" sz="2000" dirty="0">
                <a:solidFill>
                  <a:schemeClr val="bg1"/>
                </a:solidFill>
              </a:rPr>
            </a:br>
            <a:r>
              <a:rPr lang="de-DE" altLang="de-DE" sz="2000" dirty="0">
                <a:solidFill>
                  <a:schemeClr val="bg1"/>
                </a:solidFill>
              </a:rPr>
              <a:t>vom Widerspruch zur Synergie</a:t>
            </a:r>
          </a:p>
        </p:txBody>
      </p:sp>
      <p:grpSp>
        <p:nvGrpSpPr>
          <p:cNvPr id="30" name="Gruppieren 29">
            <a:extLst>
              <a:ext uri="{FF2B5EF4-FFF2-40B4-BE49-F238E27FC236}">
                <a16:creationId xmlns:a16="http://schemas.microsoft.com/office/drawing/2014/main" id="{903F490F-FB31-44BB-A639-76758A160F40}"/>
              </a:ext>
            </a:extLst>
          </p:cNvPr>
          <p:cNvGrpSpPr/>
          <p:nvPr/>
        </p:nvGrpSpPr>
        <p:grpSpPr>
          <a:xfrm>
            <a:off x="3752936" y="845291"/>
            <a:ext cx="2203597" cy="2203597"/>
            <a:chOff x="3822504" y="880168"/>
            <a:chExt cx="2203597" cy="2203597"/>
          </a:xfrm>
        </p:grpSpPr>
        <p:sp>
          <p:nvSpPr>
            <p:cNvPr id="27" name="Ellipse 26">
              <a:extLst>
                <a:ext uri="{FF2B5EF4-FFF2-40B4-BE49-F238E27FC236}">
                  <a16:creationId xmlns:a16="http://schemas.microsoft.com/office/drawing/2014/main" id="{887AA66E-508E-4834-87A8-AD0524D90C66}"/>
                </a:ext>
              </a:extLst>
            </p:cNvPr>
            <p:cNvSpPr/>
            <p:nvPr/>
          </p:nvSpPr>
          <p:spPr bwMode="auto">
            <a:xfrm>
              <a:off x="3822504" y="880168"/>
              <a:ext cx="2203597" cy="2203597"/>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 name="Grafik 7" descr="Ein Bild, das Person, Ei, klein, Essen enthält.&#10;&#10;Automatisch generierte Beschreibung">
              <a:extLst>
                <a:ext uri="{FF2B5EF4-FFF2-40B4-BE49-F238E27FC236}">
                  <a16:creationId xmlns:a16="http://schemas.microsoft.com/office/drawing/2014/main" id="{6B3136F5-8415-4F89-B220-DB48607DCB5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500" r="7671"/>
            <a:stretch/>
          </p:blipFill>
          <p:spPr>
            <a:xfrm>
              <a:off x="4040993" y="1415282"/>
              <a:ext cx="1783466" cy="1103983"/>
            </a:xfrm>
            <a:prstGeom prst="rect">
              <a:avLst/>
            </a:prstGeom>
          </p:spPr>
        </p:pic>
      </p:grpSp>
      <p:grpSp>
        <p:nvGrpSpPr>
          <p:cNvPr id="36" name="Gruppieren 35">
            <a:extLst>
              <a:ext uri="{FF2B5EF4-FFF2-40B4-BE49-F238E27FC236}">
                <a16:creationId xmlns:a16="http://schemas.microsoft.com/office/drawing/2014/main" id="{0E3FD977-1C8F-4196-817A-36F1F6F5695B}"/>
              </a:ext>
            </a:extLst>
          </p:cNvPr>
          <p:cNvGrpSpPr/>
          <p:nvPr/>
        </p:nvGrpSpPr>
        <p:grpSpPr>
          <a:xfrm>
            <a:off x="346751" y="3020786"/>
            <a:ext cx="3439560" cy="3067057"/>
            <a:chOff x="584200" y="3055663"/>
            <a:chExt cx="3439560" cy="3067057"/>
          </a:xfrm>
        </p:grpSpPr>
        <p:sp>
          <p:nvSpPr>
            <p:cNvPr id="28" name="Ellipse 27">
              <a:extLst>
                <a:ext uri="{FF2B5EF4-FFF2-40B4-BE49-F238E27FC236}">
                  <a16:creationId xmlns:a16="http://schemas.microsoft.com/office/drawing/2014/main" id="{EE7AE660-2017-45AE-9EA6-E58B58093368}"/>
                </a:ext>
              </a:extLst>
            </p:cNvPr>
            <p:cNvSpPr/>
            <p:nvPr/>
          </p:nvSpPr>
          <p:spPr bwMode="auto">
            <a:xfrm>
              <a:off x="584200" y="3537867"/>
              <a:ext cx="2205028" cy="2205028"/>
            </a:xfrm>
            <a:prstGeom prst="ellipse">
              <a:avLst/>
            </a:prstGeom>
            <a:solidFill>
              <a:srgbClr val="FF66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9" name="Pfeil: nach oben und unten 28">
              <a:extLst>
                <a:ext uri="{FF2B5EF4-FFF2-40B4-BE49-F238E27FC236}">
                  <a16:creationId xmlns:a16="http://schemas.microsoft.com/office/drawing/2014/main" id="{CF7453A7-5AAC-43EA-9E75-E326B1A2B95A}"/>
                </a:ext>
              </a:extLst>
            </p:cNvPr>
            <p:cNvSpPr/>
            <p:nvPr/>
          </p:nvSpPr>
          <p:spPr bwMode="auto">
            <a:xfrm rot="2919368">
              <a:off x="3277311" y="2514488"/>
              <a:ext cx="205273" cy="1287624"/>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4" name="Textfeld 33">
              <a:extLst>
                <a:ext uri="{FF2B5EF4-FFF2-40B4-BE49-F238E27FC236}">
                  <a16:creationId xmlns:a16="http://schemas.microsoft.com/office/drawing/2014/main" id="{E253C2B6-8CEF-48F7-975E-F3ACB3BE929E}"/>
                </a:ext>
              </a:extLst>
            </p:cNvPr>
            <p:cNvSpPr txBox="1"/>
            <p:nvPr/>
          </p:nvSpPr>
          <p:spPr>
            <a:xfrm>
              <a:off x="642182" y="5784166"/>
              <a:ext cx="2087431" cy="338554"/>
            </a:xfrm>
            <a:prstGeom prst="rect">
              <a:avLst/>
            </a:prstGeom>
            <a:noFill/>
          </p:spPr>
          <p:txBody>
            <a:bodyPr wrap="none" rtlCol="0">
              <a:spAutoFit/>
            </a:bodyPr>
            <a:lstStyle/>
            <a:p>
              <a:r>
                <a:rPr lang="de-DE" sz="1600" dirty="0"/>
                <a:t>soziale Gerechtigkeit</a:t>
              </a:r>
            </a:p>
          </p:txBody>
        </p:sp>
      </p:grpSp>
      <p:sp>
        <p:nvSpPr>
          <p:cNvPr id="35" name="Textfeld 34">
            <a:extLst>
              <a:ext uri="{FF2B5EF4-FFF2-40B4-BE49-F238E27FC236}">
                <a16:creationId xmlns:a16="http://schemas.microsoft.com/office/drawing/2014/main" id="{59CD6CE6-5877-4E10-8616-7DEC47269D80}"/>
              </a:ext>
            </a:extLst>
          </p:cNvPr>
          <p:cNvSpPr txBox="1"/>
          <p:nvPr/>
        </p:nvSpPr>
        <p:spPr>
          <a:xfrm>
            <a:off x="59133" y="2250756"/>
            <a:ext cx="2813591" cy="1200329"/>
          </a:xfrm>
          <a:prstGeom prst="rect">
            <a:avLst/>
          </a:prstGeom>
          <a:noFill/>
        </p:spPr>
        <p:txBody>
          <a:bodyPr wrap="none" rtlCol="0">
            <a:spAutoFit/>
          </a:bodyPr>
          <a:lstStyle/>
          <a:p>
            <a:r>
              <a:rPr lang="de-DE" sz="1200" b="1" dirty="0">
                <a:solidFill>
                  <a:srgbClr val="008000"/>
                </a:solidFill>
              </a:rPr>
              <a:t>Energiewende:</a:t>
            </a:r>
          </a:p>
          <a:p>
            <a:pPr marL="171450" indent="-171450">
              <a:buFontTx/>
              <a:buChar char="-"/>
            </a:pPr>
            <a:r>
              <a:rPr lang="de-DE" sz="1200" dirty="0">
                <a:solidFill>
                  <a:srgbClr val="008000"/>
                </a:solidFill>
              </a:rPr>
              <a:t>bezahlbare Energie für Alle</a:t>
            </a:r>
          </a:p>
          <a:p>
            <a:pPr marL="171450" indent="-171450">
              <a:buFontTx/>
              <a:buChar char="-"/>
            </a:pPr>
            <a:r>
              <a:rPr lang="de-DE" sz="1200" dirty="0">
                <a:solidFill>
                  <a:srgbClr val="008000"/>
                </a:solidFill>
              </a:rPr>
              <a:t>Klimaschutzkosten gerecht aufteilen</a:t>
            </a:r>
          </a:p>
          <a:p>
            <a:pPr marL="171450" indent="-171450">
              <a:buFontTx/>
              <a:buChar char="-"/>
            </a:pPr>
            <a:r>
              <a:rPr lang="de-DE" sz="1200" dirty="0">
                <a:solidFill>
                  <a:srgbClr val="008000"/>
                </a:solidFill>
              </a:rPr>
              <a:t>Energie-Solidarpakt in Gemeinden</a:t>
            </a:r>
          </a:p>
          <a:p>
            <a:pPr marL="171450" indent="-171450">
              <a:buFontTx/>
              <a:buChar char="-"/>
            </a:pPr>
            <a:r>
              <a:rPr lang="de-DE" sz="1200" dirty="0">
                <a:solidFill>
                  <a:srgbClr val="008000"/>
                </a:solidFill>
              </a:rPr>
              <a:t>Teilhabe bei Investitionen</a:t>
            </a:r>
            <a:br>
              <a:rPr lang="de-DE" sz="1200" dirty="0">
                <a:solidFill>
                  <a:srgbClr val="008000"/>
                </a:solidFill>
              </a:rPr>
            </a:br>
            <a:r>
              <a:rPr lang="de-DE" sz="1200" dirty="0">
                <a:solidFill>
                  <a:srgbClr val="008000"/>
                </a:solidFill>
              </a:rPr>
              <a:t>(z.B. Bürgergenossenschaften)</a:t>
            </a:r>
          </a:p>
        </p:txBody>
      </p:sp>
      <p:sp>
        <p:nvSpPr>
          <p:cNvPr id="110" name="Textfeld 109">
            <a:extLst>
              <a:ext uri="{FF2B5EF4-FFF2-40B4-BE49-F238E27FC236}">
                <a16:creationId xmlns:a16="http://schemas.microsoft.com/office/drawing/2014/main" id="{9267963C-0968-4C2C-9464-1AE108B916AF}"/>
              </a:ext>
            </a:extLst>
          </p:cNvPr>
          <p:cNvSpPr txBox="1"/>
          <p:nvPr/>
        </p:nvSpPr>
        <p:spPr>
          <a:xfrm>
            <a:off x="7574855" y="2524461"/>
            <a:ext cx="2178802" cy="1015663"/>
          </a:xfrm>
          <a:prstGeom prst="rect">
            <a:avLst/>
          </a:prstGeom>
          <a:noFill/>
        </p:spPr>
        <p:txBody>
          <a:bodyPr wrap="none" rtlCol="0">
            <a:spAutoFit/>
          </a:bodyPr>
          <a:lstStyle/>
          <a:p>
            <a:r>
              <a:rPr lang="de-DE" sz="1200" b="1" dirty="0">
                <a:solidFill>
                  <a:srgbClr val="008000"/>
                </a:solidFill>
              </a:rPr>
              <a:t>Erneuerbare:</a:t>
            </a:r>
          </a:p>
          <a:p>
            <a:r>
              <a:rPr lang="de-DE" sz="1200" dirty="0">
                <a:solidFill>
                  <a:srgbClr val="008000"/>
                </a:solidFill>
              </a:rPr>
              <a:t>- sind preiswerter als Fossile</a:t>
            </a:r>
          </a:p>
          <a:p>
            <a:r>
              <a:rPr lang="de-DE" sz="1200" dirty="0">
                <a:solidFill>
                  <a:srgbClr val="008000"/>
                </a:solidFill>
              </a:rPr>
              <a:t>- schaffen viele  Arbeitsplätze</a:t>
            </a:r>
          </a:p>
          <a:p>
            <a:r>
              <a:rPr lang="de-DE" sz="1200" dirty="0">
                <a:solidFill>
                  <a:srgbClr val="008000"/>
                </a:solidFill>
              </a:rPr>
              <a:t>- behalten Wertschöpfung</a:t>
            </a:r>
            <a:br>
              <a:rPr lang="de-DE" sz="1200" dirty="0">
                <a:solidFill>
                  <a:srgbClr val="008000"/>
                </a:solidFill>
              </a:rPr>
            </a:br>
            <a:r>
              <a:rPr lang="de-DE" sz="1200" dirty="0">
                <a:solidFill>
                  <a:srgbClr val="008000"/>
                </a:solidFill>
              </a:rPr>
              <a:t>   in den Regionen</a:t>
            </a:r>
          </a:p>
        </p:txBody>
      </p:sp>
      <p:grpSp>
        <p:nvGrpSpPr>
          <p:cNvPr id="6" name="Gruppieren 5">
            <a:extLst>
              <a:ext uri="{FF2B5EF4-FFF2-40B4-BE49-F238E27FC236}">
                <a16:creationId xmlns:a16="http://schemas.microsoft.com/office/drawing/2014/main" id="{7612273F-670B-4420-A789-237D768FB90E}"/>
              </a:ext>
            </a:extLst>
          </p:cNvPr>
          <p:cNvGrpSpPr/>
          <p:nvPr/>
        </p:nvGrpSpPr>
        <p:grpSpPr>
          <a:xfrm>
            <a:off x="6122046" y="2962480"/>
            <a:ext cx="3553133" cy="3099421"/>
            <a:chOff x="6144882" y="2997357"/>
            <a:chExt cx="3553133" cy="3099421"/>
          </a:xfrm>
        </p:grpSpPr>
        <p:sp>
          <p:nvSpPr>
            <p:cNvPr id="109" name="Textfeld 108">
              <a:extLst>
                <a:ext uri="{FF2B5EF4-FFF2-40B4-BE49-F238E27FC236}">
                  <a16:creationId xmlns:a16="http://schemas.microsoft.com/office/drawing/2014/main" id="{50EFE300-B95A-4D3F-ADCA-9873E614CF71}"/>
                </a:ext>
              </a:extLst>
            </p:cNvPr>
            <p:cNvSpPr txBox="1"/>
            <p:nvPr/>
          </p:nvSpPr>
          <p:spPr>
            <a:xfrm>
              <a:off x="7974466" y="5758224"/>
              <a:ext cx="1723549" cy="338554"/>
            </a:xfrm>
            <a:prstGeom prst="rect">
              <a:avLst/>
            </a:prstGeom>
            <a:noFill/>
          </p:spPr>
          <p:txBody>
            <a:bodyPr wrap="none" rtlCol="0">
              <a:spAutoFit/>
            </a:bodyPr>
            <a:lstStyle/>
            <a:p>
              <a:r>
                <a:rPr lang="de-DE" sz="1600" dirty="0"/>
                <a:t>Wirtschaftlichkeit</a:t>
              </a:r>
            </a:p>
          </p:txBody>
        </p:sp>
        <p:sp>
          <p:nvSpPr>
            <p:cNvPr id="94" name="Ellipse 93">
              <a:extLst>
                <a:ext uri="{FF2B5EF4-FFF2-40B4-BE49-F238E27FC236}">
                  <a16:creationId xmlns:a16="http://schemas.microsoft.com/office/drawing/2014/main" id="{01EAE5B6-EFCA-4BE0-BF84-D500B706D814}"/>
                </a:ext>
              </a:extLst>
            </p:cNvPr>
            <p:cNvSpPr/>
            <p:nvPr/>
          </p:nvSpPr>
          <p:spPr bwMode="auto">
            <a:xfrm>
              <a:off x="7477687" y="3542532"/>
              <a:ext cx="2205028" cy="2205028"/>
            </a:xfrm>
            <a:prstGeom prst="ellipse">
              <a:avLst/>
            </a:prstGeom>
            <a:solidFill>
              <a:srgbClr val="BFBFB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Pfeil: nach oben und unten 95">
              <a:extLst>
                <a:ext uri="{FF2B5EF4-FFF2-40B4-BE49-F238E27FC236}">
                  <a16:creationId xmlns:a16="http://schemas.microsoft.com/office/drawing/2014/main" id="{62BFBFBE-91F5-4F87-BA8B-68AE4DD1AAED}"/>
                </a:ext>
              </a:extLst>
            </p:cNvPr>
            <p:cNvSpPr/>
            <p:nvPr/>
          </p:nvSpPr>
          <p:spPr bwMode="auto">
            <a:xfrm rot="18188183">
              <a:off x="6686057" y="2456182"/>
              <a:ext cx="205273" cy="1287624"/>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13" name="Textfeld 112">
            <a:extLst>
              <a:ext uri="{FF2B5EF4-FFF2-40B4-BE49-F238E27FC236}">
                <a16:creationId xmlns:a16="http://schemas.microsoft.com/office/drawing/2014/main" id="{635F3523-02F0-4B3B-AD08-2A0A0DB0AE05}"/>
              </a:ext>
            </a:extLst>
          </p:cNvPr>
          <p:cNvSpPr txBox="1"/>
          <p:nvPr/>
        </p:nvSpPr>
        <p:spPr>
          <a:xfrm>
            <a:off x="5564137" y="3504641"/>
            <a:ext cx="2294179" cy="1384995"/>
          </a:xfrm>
          <a:prstGeom prst="rect">
            <a:avLst/>
          </a:prstGeom>
          <a:noFill/>
        </p:spPr>
        <p:txBody>
          <a:bodyPr wrap="square" rtlCol="0">
            <a:spAutoFit/>
          </a:bodyPr>
          <a:lstStyle/>
          <a:p>
            <a:r>
              <a:rPr lang="de-DE" sz="1200" b="1" dirty="0">
                <a:solidFill>
                  <a:srgbClr val="008000"/>
                </a:solidFill>
              </a:rPr>
              <a:t>Erhaltung der Klimazonen:</a:t>
            </a:r>
            <a:br>
              <a:rPr lang="de-DE" sz="1200" dirty="0">
                <a:solidFill>
                  <a:srgbClr val="008000"/>
                </a:solidFill>
              </a:rPr>
            </a:br>
            <a:r>
              <a:rPr lang="de-DE" sz="1200" dirty="0">
                <a:solidFill>
                  <a:srgbClr val="008000"/>
                </a:solidFill>
              </a:rPr>
              <a:t>  - Erhaltung der Artenvielfalt</a:t>
            </a:r>
            <a:br>
              <a:rPr lang="de-DE" sz="1200" dirty="0">
                <a:solidFill>
                  <a:srgbClr val="008000"/>
                </a:solidFill>
              </a:rPr>
            </a:br>
            <a:r>
              <a:rPr lang="de-DE" sz="1200" dirty="0">
                <a:solidFill>
                  <a:srgbClr val="008000"/>
                </a:solidFill>
              </a:rPr>
              <a:t>      - Gesunder Wald</a:t>
            </a:r>
            <a:br>
              <a:rPr lang="de-DE" sz="1200" dirty="0">
                <a:solidFill>
                  <a:srgbClr val="008000"/>
                </a:solidFill>
              </a:rPr>
            </a:br>
            <a:r>
              <a:rPr lang="de-DE" sz="1200" dirty="0">
                <a:solidFill>
                  <a:srgbClr val="008000"/>
                </a:solidFill>
              </a:rPr>
              <a:t>        - Ökologische</a:t>
            </a:r>
            <a:br>
              <a:rPr lang="de-DE" sz="1200" dirty="0">
                <a:solidFill>
                  <a:srgbClr val="008000"/>
                </a:solidFill>
              </a:rPr>
            </a:br>
            <a:r>
              <a:rPr lang="de-DE" sz="1200" dirty="0">
                <a:solidFill>
                  <a:srgbClr val="008000"/>
                </a:solidFill>
              </a:rPr>
              <a:t>          Landwirtschaft</a:t>
            </a:r>
            <a:br>
              <a:rPr lang="de-DE" sz="1200" dirty="0">
                <a:solidFill>
                  <a:srgbClr val="008000"/>
                </a:solidFill>
              </a:rPr>
            </a:br>
            <a:r>
              <a:rPr lang="de-DE" sz="1200" dirty="0">
                <a:solidFill>
                  <a:srgbClr val="008000"/>
                </a:solidFill>
              </a:rPr>
              <a:t>         - sauberes</a:t>
            </a:r>
            <a:br>
              <a:rPr lang="de-DE" sz="1200" dirty="0">
                <a:solidFill>
                  <a:srgbClr val="008000"/>
                </a:solidFill>
              </a:rPr>
            </a:br>
            <a:r>
              <a:rPr lang="de-DE" sz="1200" dirty="0">
                <a:solidFill>
                  <a:srgbClr val="008000"/>
                </a:solidFill>
              </a:rPr>
              <a:t>           Trinkwasser</a:t>
            </a:r>
          </a:p>
        </p:txBody>
      </p:sp>
      <p:sp>
        <p:nvSpPr>
          <p:cNvPr id="7" name="Textfeld 6">
            <a:extLst>
              <a:ext uri="{FF2B5EF4-FFF2-40B4-BE49-F238E27FC236}">
                <a16:creationId xmlns:a16="http://schemas.microsoft.com/office/drawing/2014/main" id="{77ADBD01-AFC5-44CF-BC97-60DC98C4B69B}"/>
              </a:ext>
            </a:extLst>
          </p:cNvPr>
          <p:cNvSpPr txBox="1"/>
          <p:nvPr/>
        </p:nvSpPr>
        <p:spPr>
          <a:xfrm>
            <a:off x="7548655" y="2277246"/>
            <a:ext cx="2375971" cy="307777"/>
          </a:xfrm>
          <a:prstGeom prst="rect">
            <a:avLst/>
          </a:prstGeom>
          <a:noFill/>
        </p:spPr>
        <p:txBody>
          <a:bodyPr wrap="none" rtlCol="0">
            <a:spAutoFit/>
          </a:bodyPr>
          <a:lstStyle/>
          <a:p>
            <a:r>
              <a:rPr lang="de-DE" sz="1400" dirty="0">
                <a:solidFill>
                  <a:srgbClr val="FF0000"/>
                </a:solidFill>
              </a:rPr>
              <a:t>„Erneuerbare sind zu teuer“</a:t>
            </a:r>
          </a:p>
        </p:txBody>
      </p:sp>
      <p:sp>
        <p:nvSpPr>
          <p:cNvPr id="38" name="Textfeld 37">
            <a:extLst>
              <a:ext uri="{FF2B5EF4-FFF2-40B4-BE49-F238E27FC236}">
                <a16:creationId xmlns:a16="http://schemas.microsoft.com/office/drawing/2014/main" id="{CE46507E-A67E-4CB0-B9F1-F115F3DA445A}"/>
              </a:ext>
            </a:extLst>
          </p:cNvPr>
          <p:cNvSpPr txBox="1"/>
          <p:nvPr/>
        </p:nvSpPr>
        <p:spPr>
          <a:xfrm>
            <a:off x="77329" y="1818418"/>
            <a:ext cx="2518638" cy="523220"/>
          </a:xfrm>
          <a:prstGeom prst="rect">
            <a:avLst/>
          </a:prstGeom>
          <a:noFill/>
        </p:spPr>
        <p:txBody>
          <a:bodyPr wrap="none" rtlCol="0">
            <a:spAutoFit/>
          </a:bodyPr>
          <a:lstStyle/>
          <a:p>
            <a:r>
              <a:rPr lang="de-DE" sz="1400" dirty="0">
                <a:solidFill>
                  <a:srgbClr val="FF0000"/>
                </a:solidFill>
              </a:rPr>
              <a:t>„Klimaschutzkosten bezahlen</a:t>
            </a:r>
            <a:br>
              <a:rPr lang="de-DE" sz="1400" dirty="0">
                <a:solidFill>
                  <a:srgbClr val="FF0000"/>
                </a:solidFill>
              </a:rPr>
            </a:br>
            <a:r>
              <a:rPr lang="de-DE" sz="1400" dirty="0">
                <a:solidFill>
                  <a:srgbClr val="FF0000"/>
                </a:solidFill>
              </a:rPr>
              <a:t>die Schwachen“</a:t>
            </a:r>
          </a:p>
        </p:txBody>
      </p:sp>
      <p:grpSp>
        <p:nvGrpSpPr>
          <p:cNvPr id="37" name="Gruppieren 36">
            <a:extLst>
              <a:ext uri="{FF2B5EF4-FFF2-40B4-BE49-F238E27FC236}">
                <a16:creationId xmlns:a16="http://schemas.microsoft.com/office/drawing/2014/main" id="{74A27319-8E02-41A5-9C36-825B7C102478}"/>
              </a:ext>
            </a:extLst>
          </p:cNvPr>
          <p:cNvGrpSpPr/>
          <p:nvPr/>
        </p:nvGrpSpPr>
        <p:grpSpPr>
          <a:xfrm>
            <a:off x="3752220" y="3009913"/>
            <a:ext cx="2205028" cy="3077930"/>
            <a:chOff x="3890470" y="3044790"/>
            <a:chExt cx="2205028" cy="3077930"/>
          </a:xfrm>
        </p:grpSpPr>
        <p:sp>
          <p:nvSpPr>
            <p:cNvPr id="95" name="Ellipse 94">
              <a:extLst>
                <a:ext uri="{FF2B5EF4-FFF2-40B4-BE49-F238E27FC236}">
                  <a16:creationId xmlns:a16="http://schemas.microsoft.com/office/drawing/2014/main" id="{7D79B5E8-D274-4C12-8D50-466DDCD7E1E5}"/>
                </a:ext>
              </a:extLst>
            </p:cNvPr>
            <p:cNvSpPr/>
            <p:nvPr/>
          </p:nvSpPr>
          <p:spPr bwMode="auto">
            <a:xfrm>
              <a:off x="3890470" y="3537867"/>
              <a:ext cx="2205028" cy="2205028"/>
            </a:xfrm>
            <a:prstGeom prst="ellipse">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Pfeil: nach oben und unten 103">
              <a:extLst>
                <a:ext uri="{FF2B5EF4-FFF2-40B4-BE49-F238E27FC236}">
                  <a16:creationId xmlns:a16="http://schemas.microsoft.com/office/drawing/2014/main" id="{9474E832-1F04-498D-A205-E41CDA5607E9}"/>
                </a:ext>
              </a:extLst>
            </p:cNvPr>
            <p:cNvSpPr/>
            <p:nvPr/>
          </p:nvSpPr>
          <p:spPr bwMode="auto">
            <a:xfrm>
              <a:off x="4905613" y="3044790"/>
              <a:ext cx="174742" cy="494699"/>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7" name="Textfeld 106">
              <a:extLst>
                <a:ext uri="{FF2B5EF4-FFF2-40B4-BE49-F238E27FC236}">
                  <a16:creationId xmlns:a16="http://schemas.microsoft.com/office/drawing/2014/main" id="{18481FBB-86F3-40AF-A877-02045A4C5E59}"/>
                </a:ext>
              </a:extLst>
            </p:cNvPr>
            <p:cNvSpPr txBox="1"/>
            <p:nvPr/>
          </p:nvSpPr>
          <p:spPr>
            <a:xfrm>
              <a:off x="4458139" y="5784166"/>
              <a:ext cx="1279517" cy="338554"/>
            </a:xfrm>
            <a:prstGeom prst="rect">
              <a:avLst/>
            </a:prstGeom>
            <a:noFill/>
          </p:spPr>
          <p:txBody>
            <a:bodyPr wrap="none" rtlCol="0">
              <a:spAutoFit/>
            </a:bodyPr>
            <a:lstStyle/>
            <a:p>
              <a:r>
                <a:rPr lang="de-DE" sz="1600" dirty="0"/>
                <a:t>Naturschutz</a:t>
              </a:r>
            </a:p>
          </p:txBody>
        </p:sp>
      </p:grpSp>
      <p:sp>
        <p:nvSpPr>
          <p:cNvPr id="40" name="Textfeld 39">
            <a:extLst>
              <a:ext uri="{FF2B5EF4-FFF2-40B4-BE49-F238E27FC236}">
                <a16:creationId xmlns:a16="http://schemas.microsoft.com/office/drawing/2014/main" id="{DAFBD167-E0E8-4E48-A578-B6C5D1111480}"/>
              </a:ext>
            </a:extLst>
          </p:cNvPr>
          <p:cNvSpPr txBox="1"/>
          <p:nvPr/>
        </p:nvSpPr>
        <p:spPr>
          <a:xfrm>
            <a:off x="4986061" y="3008418"/>
            <a:ext cx="1494320" cy="523220"/>
          </a:xfrm>
          <a:prstGeom prst="rect">
            <a:avLst/>
          </a:prstGeom>
          <a:noFill/>
        </p:spPr>
        <p:txBody>
          <a:bodyPr wrap="none" rtlCol="0">
            <a:spAutoFit/>
          </a:bodyPr>
          <a:lstStyle/>
          <a:p>
            <a:r>
              <a:rPr lang="de-DE" sz="1400" dirty="0">
                <a:solidFill>
                  <a:srgbClr val="FF0000"/>
                </a:solidFill>
              </a:rPr>
              <a:t>„Klimaschutz vs.</a:t>
            </a:r>
            <a:br>
              <a:rPr lang="de-DE" sz="1400" dirty="0">
                <a:solidFill>
                  <a:srgbClr val="FF0000"/>
                </a:solidFill>
              </a:rPr>
            </a:br>
            <a:r>
              <a:rPr lang="de-DE" sz="1400" dirty="0">
                <a:solidFill>
                  <a:srgbClr val="FF0000"/>
                </a:solidFill>
              </a:rPr>
              <a:t>Naturschutz“</a:t>
            </a:r>
          </a:p>
        </p:txBody>
      </p:sp>
      <p:sp>
        <p:nvSpPr>
          <p:cNvPr id="32" name="Text Box 14">
            <a:extLst>
              <a:ext uri="{FF2B5EF4-FFF2-40B4-BE49-F238E27FC236}">
                <a16:creationId xmlns:a16="http://schemas.microsoft.com/office/drawing/2014/main" id="{8213AF0D-C6A0-4B1A-8563-C2951F10D846}"/>
              </a:ext>
            </a:extLst>
          </p:cNvPr>
          <p:cNvSpPr txBox="1">
            <a:spLocks noChangeArrowheads="1"/>
          </p:cNvSpPr>
          <p:nvPr/>
        </p:nvSpPr>
        <p:spPr bwMode="auto">
          <a:xfrm>
            <a:off x="6280328" y="55233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42" name="Textfeld 41">
            <a:extLst>
              <a:ext uri="{FF2B5EF4-FFF2-40B4-BE49-F238E27FC236}">
                <a16:creationId xmlns:a16="http://schemas.microsoft.com/office/drawing/2014/main" id="{8C76DCAD-1CF3-4D19-946E-CD54820FE766}"/>
              </a:ext>
            </a:extLst>
          </p:cNvPr>
          <p:cNvSpPr txBox="1"/>
          <p:nvPr/>
        </p:nvSpPr>
        <p:spPr>
          <a:xfrm>
            <a:off x="5868029" y="995343"/>
            <a:ext cx="4037971" cy="1200329"/>
          </a:xfrm>
          <a:prstGeom prst="rect">
            <a:avLst/>
          </a:prstGeom>
          <a:noFill/>
        </p:spPr>
        <p:txBody>
          <a:bodyPr wrap="square" rtlCol="0">
            <a:spAutoFit/>
          </a:bodyPr>
          <a:lstStyle/>
          <a:p>
            <a:r>
              <a:rPr lang="de-DE" sz="1200" b="1" dirty="0">
                <a:solidFill>
                  <a:srgbClr val="006600"/>
                </a:solidFill>
              </a:rPr>
              <a:t>Deshalb:</a:t>
            </a:r>
          </a:p>
          <a:p>
            <a:r>
              <a:rPr lang="de-DE" sz="1200" dirty="0">
                <a:solidFill>
                  <a:srgbClr val="006600"/>
                </a:solidFill>
              </a:rPr>
              <a:t>- Ausstieg aus den Fossilen bis 2040</a:t>
            </a:r>
          </a:p>
          <a:p>
            <a:r>
              <a:rPr lang="de-DE" sz="1200" dirty="0">
                <a:solidFill>
                  <a:srgbClr val="006600"/>
                </a:solidFill>
              </a:rPr>
              <a:t>  - Energieeinsparung (1,5%/a)</a:t>
            </a:r>
          </a:p>
          <a:p>
            <a:r>
              <a:rPr lang="de-DE" sz="1200" dirty="0">
                <a:solidFill>
                  <a:srgbClr val="006600"/>
                </a:solidFill>
              </a:rPr>
              <a:t>  - Deckung des gesamten Energiebedarfes mit 100% </a:t>
            </a:r>
            <a:br>
              <a:rPr lang="de-DE" sz="1200" dirty="0">
                <a:solidFill>
                  <a:srgbClr val="006600"/>
                </a:solidFill>
              </a:rPr>
            </a:br>
            <a:r>
              <a:rPr lang="de-DE" sz="1200" dirty="0">
                <a:solidFill>
                  <a:srgbClr val="006600"/>
                </a:solidFill>
              </a:rPr>
              <a:t>    Erneuerbaren bis 2040 aus vorrangig regionalen</a:t>
            </a:r>
            <a:br>
              <a:rPr lang="de-DE" sz="1200" dirty="0">
                <a:solidFill>
                  <a:srgbClr val="006600"/>
                </a:solidFill>
              </a:rPr>
            </a:br>
            <a:r>
              <a:rPr lang="de-DE" sz="1200" dirty="0">
                <a:solidFill>
                  <a:srgbClr val="006600"/>
                </a:solidFill>
              </a:rPr>
              <a:t>    Quellen mit ausreichenden Energiespeichern</a:t>
            </a:r>
          </a:p>
        </p:txBody>
      </p:sp>
      <p:sp>
        <p:nvSpPr>
          <p:cNvPr id="111" name="Textfeld 110">
            <a:extLst>
              <a:ext uri="{FF2B5EF4-FFF2-40B4-BE49-F238E27FC236}">
                <a16:creationId xmlns:a16="http://schemas.microsoft.com/office/drawing/2014/main" id="{3ADAC083-E736-4575-A6F0-2D3CFAF7F3D8}"/>
              </a:ext>
            </a:extLst>
          </p:cNvPr>
          <p:cNvSpPr txBox="1"/>
          <p:nvPr/>
        </p:nvSpPr>
        <p:spPr>
          <a:xfrm>
            <a:off x="-48276" y="5991310"/>
            <a:ext cx="9954276" cy="646331"/>
          </a:xfrm>
          <a:prstGeom prst="rect">
            <a:avLst/>
          </a:prstGeom>
          <a:noFill/>
        </p:spPr>
        <p:txBody>
          <a:bodyPr wrap="square" rtlCol="0">
            <a:spAutoFit/>
          </a:bodyPr>
          <a:lstStyle/>
          <a:p>
            <a:pPr algn="ctr"/>
            <a:r>
              <a:rPr lang="de-DE" sz="1800" dirty="0">
                <a:solidFill>
                  <a:srgbClr val="00B050"/>
                </a:solidFill>
              </a:rPr>
              <a:t>Klimaschutz nutzt allen Menschen: Muss von der Gesellschaft als gemeinschaftliche Aufgabe begriffen werden.</a:t>
            </a:r>
          </a:p>
        </p:txBody>
      </p:sp>
      <p:pic>
        <p:nvPicPr>
          <p:cNvPr id="2" name="Grafik 1" descr="Ein Bild, das Schild, Zeichnung, Teller enthält.&#10;&#10;Automatisch generierte Beschreibung">
            <a:extLst>
              <a:ext uri="{FF2B5EF4-FFF2-40B4-BE49-F238E27FC236}">
                <a16:creationId xmlns:a16="http://schemas.microsoft.com/office/drawing/2014/main" id="{EF959EEF-6A3E-091B-09F7-2787D665FDB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0703" y="3988352"/>
            <a:ext cx="1234839" cy="1234839"/>
          </a:xfrm>
          <a:prstGeom prst="rect">
            <a:avLst/>
          </a:prstGeom>
        </p:spPr>
      </p:pic>
      <p:pic>
        <p:nvPicPr>
          <p:cNvPr id="4" name="Grafik 3" descr="Ein Bild, das Bett, Zeichnung enthält.&#10;&#10;Automatisch generierte Beschreibung">
            <a:extLst>
              <a:ext uri="{FF2B5EF4-FFF2-40B4-BE49-F238E27FC236}">
                <a16:creationId xmlns:a16="http://schemas.microsoft.com/office/drawing/2014/main" id="{7946A438-6587-8304-8160-C6606A38B6CD}"/>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20543"/>
          <a:stretch/>
        </p:blipFill>
        <p:spPr>
          <a:xfrm>
            <a:off x="686767" y="3950373"/>
            <a:ext cx="1515289" cy="1204000"/>
          </a:xfrm>
          <a:prstGeom prst="rect">
            <a:avLst/>
          </a:prstGeom>
        </p:spPr>
      </p:pic>
      <p:pic>
        <p:nvPicPr>
          <p:cNvPr id="5" name="Grafik 4" descr="Ein Bild, das Baum, Obst, Blume enthält.&#10;&#10;Automatisch generierte Beschreibung">
            <a:extLst>
              <a:ext uri="{FF2B5EF4-FFF2-40B4-BE49-F238E27FC236}">
                <a16:creationId xmlns:a16="http://schemas.microsoft.com/office/drawing/2014/main" id="{7F9FAF71-2319-E537-AE18-0BB2CC5C98B3}"/>
              </a:ext>
            </a:extLst>
          </p:cNvPr>
          <p:cNvPicPr>
            <a:picLocks noChangeAspect="1"/>
          </p:cNvPicPr>
          <p:nvPr/>
        </p:nvPicPr>
        <p:blipFill rotWithShape="1">
          <a:blip r:embed="rId6" cstate="hqprint">
            <a:clrChange>
              <a:clrFrom>
                <a:srgbClr val="B6AEAC"/>
              </a:clrFrom>
              <a:clrTo>
                <a:srgbClr val="B6AEAC">
                  <a:alpha val="0"/>
                </a:srgbClr>
              </a:clrTo>
            </a:clrChange>
            <a:extLst>
              <a:ext uri="{28A0092B-C50C-407E-A947-70E740481C1C}">
                <a14:useLocalDpi xmlns:a14="http://schemas.microsoft.com/office/drawing/2010/main" val="0"/>
              </a:ext>
            </a:extLst>
          </a:blip>
          <a:srcRect l="28636" r="15660"/>
          <a:stretch/>
        </p:blipFill>
        <p:spPr>
          <a:xfrm>
            <a:off x="4340677" y="3966488"/>
            <a:ext cx="1176370" cy="1187885"/>
          </a:xfrm>
          <a:prstGeom prst="rect">
            <a:avLst/>
          </a:prstGeom>
        </p:spPr>
      </p:pic>
    </p:spTree>
    <p:extLst>
      <p:ext uri="{BB962C8B-B14F-4D97-AF65-F5344CB8AC3E}">
        <p14:creationId xmlns:p14="http://schemas.microsoft.com/office/powerpoint/2010/main" val="72801686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1000" fill="hold"/>
                                        <p:tgtEl>
                                          <p:spTgt spid="38"/>
                                        </p:tgtEl>
                                        <p:attrNameLst>
                                          <p:attrName>ppt_x</p:attrName>
                                        </p:attrNameLst>
                                      </p:cBhvr>
                                      <p:tavLst>
                                        <p:tav tm="0">
                                          <p:val>
                                            <p:strVal val="0-#ppt_w/2"/>
                                          </p:val>
                                        </p:tav>
                                        <p:tav tm="100000">
                                          <p:val>
                                            <p:strVal val="#ppt_x"/>
                                          </p:val>
                                        </p:tav>
                                      </p:tavLst>
                                    </p:anim>
                                    <p:anim calcmode="lin" valueType="num">
                                      <p:cBhvr additive="base">
                                        <p:cTn id="14"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1000" fill="hold"/>
                                        <p:tgtEl>
                                          <p:spTgt spid="113"/>
                                        </p:tgtEl>
                                        <p:attrNameLst>
                                          <p:attrName>ppt_x</p:attrName>
                                        </p:attrNameLst>
                                      </p:cBhvr>
                                      <p:tavLst>
                                        <p:tav tm="0">
                                          <p:val>
                                            <p:strVal val="1+#ppt_w/2"/>
                                          </p:val>
                                        </p:tav>
                                        <p:tav tm="100000">
                                          <p:val>
                                            <p:strVal val="#ppt_x"/>
                                          </p:val>
                                        </p:tav>
                                      </p:tavLst>
                                    </p:anim>
                                    <p:anim calcmode="lin" valueType="num">
                                      <p:cBhvr additive="base">
                                        <p:cTn id="26"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grpId="1" nodeType="clickEffect">
                                  <p:stCondLst>
                                    <p:cond delay="0"/>
                                  </p:stCondLst>
                                  <p:childTnLst>
                                    <p:animEffect transition="out" filter="wipe(down)">
                                      <p:cBhvr>
                                        <p:cTn id="30" dur="180" accel="50000">
                                          <p:stCondLst>
                                            <p:cond delay="1820"/>
                                          </p:stCondLst>
                                        </p:cTn>
                                        <p:tgtEl>
                                          <p:spTgt spid="40"/>
                                        </p:tgtEl>
                                      </p:cBhvr>
                                    </p:animEffect>
                                    <p:anim calcmode="lin" valueType="num">
                                      <p:cBhvr>
                                        <p:cTn id="31" dur="1822" tmFilter="0,0; 0.14,0.31; 0.43,0.73; 0.71,0.91; 1.0,1.0">
                                          <p:stCondLst>
                                            <p:cond delay="0"/>
                                          </p:stCondLst>
                                        </p:cTn>
                                        <p:tgtEl>
                                          <p:spTgt spid="40"/>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40"/>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40"/>
                                        </p:tgtEl>
                                        <p:attrNameLst>
                                          <p:attrName>ppt_y</p:attrName>
                                        </p:attrNameLst>
                                      </p:cBhvr>
                                      <p:tavLst>
                                        <p:tav tm="0">
                                          <p:val>
                                            <p:strVal val="ppt_y"/>
                                          </p:val>
                                        </p:tav>
                                        <p:tav tm="100000">
                                          <p:val>
                                            <p:strVal val="ppt_y+ppt_h"/>
                                          </p:val>
                                        </p:tav>
                                      </p:tavLst>
                                    </p:anim>
                                    <p:animScale>
                                      <p:cBhvr>
                                        <p:cTn id="38" dur="26">
                                          <p:stCondLst>
                                            <p:cond delay="620"/>
                                          </p:stCondLst>
                                        </p:cTn>
                                        <p:tgtEl>
                                          <p:spTgt spid="40"/>
                                        </p:tgtEl>
                                      </p:cBhvr>
                                      <p:to x="100000" y="60000"/>
                                    </p:animScale>
                                    <p:animScale>
                                      <p:cBhvr>
                                        <p:cTn id="39" dur="166" decel="50000">
                                          <p:stCondLst>
                                            <p:cond delay="646"/>
                                          </p:stCondLst>
                                        </p:cTn>
                                        <p:tgtEl>
                                          <p:spTgt spid="40"/>
                                        </p:tgtEl>
                                      </p:cBhvr>
                                      <p:to x="100000" y="100000"/>
                                    </p:animScale>
                                    <p:animScale>
                                      <p:cBhvr>
                                        <p:cTn id="40" dur="26">
                                          <p:stCondLst>
                                            <p:cond delay="1312"/>
                                          </p:stCondLst>
                                        </p:cTn>
                                        <p:tgtEl>
                                          <p:spTgt spid="40"/>
                                        </p:tgtEl>
                                      </p:cBhvr>
                                      <p:to x="100000" y="80000"/>
                                    </p:animScale>
                                    <p:animScale>
                                      <p:cBhvr>
                                        <p:cTn id="41" dur="166" decel="50000">
                                          <p:stCondLst>
                                            <p:cond delay="1338"/>
                                          </p:stCondLst>
                                        </p:cTn>
                                        <p:tgtEl>
                                          <p:spTgt spid="40"/>
                                        </p:tgtEl>
                                      </p:cBhvr>
                                      <p:to x="100000" y="100000"/>
                                    </p:animScale>
                                    <p:animScale>
                                      <p:cBhvr>
                                        <p:cTn id="42" dur="26">
                                          <p:stCondLst>
                                            <p:cond delay="1642"/>
                                          </p:stCondLst>
                                        </p:cTn>
                                        <p:tgtEl>
                                          <p:spTgt spid="40"/>
                                        </p:tgtEl>
                                      </p:cBhvr>
                                      <p:to x="100000" y="90000"/>
                                    </p:animScale>
                                    <p:animScale>
                                      <p:cBhvr>
                                        <p:cTn id="43" dur="166" decel="50000">
                                          <p:stCondLst>
                                            <p:cond delay="1668"/>
                                          </p:stCondLst>
                                        </p:cTn>
                                        <p:tgtEl>
                                          <p:spTgt spid="40"/>
                                        </p:tgtEl>
                                      </p:cBhvr>
                                      <p:to x="100000" y="100000"/>
                                    </p:animScale>
                                    <p:animScale>
                                      <p:cBhvr>
                                        <p:cTn id="44" dur="26">
                                          <p:stCondLst>
                                            <p:cond delay="1808"/>
                                          </p:stCondLst>
                                        </p:cTn>
                                        <p:tgtEl>
                                          <p:spTgt spid="40"/>
                                        </p:tgtEl>
                                      </p:cBhvr>
                                      <p:to x="100000" y="95000"/>
                                    </p:animScale>
                                    <p:animScale>
                                      <p:cBhvr>
                                        <p:cTn id="45" dur="166" decel="50000">
                                          <p:stCondLst>
                                            <p:cond delay="1834"/>
                                          </p:stCondLst>
                                        </p:cTn>
                                        <p:tgtEl>
                                          <p:spTgt spid="40"/>
                                        </p:tgtEl>
                                      </p:cBhvr>
                                      <p:to x="100000" y="100000"/>
                                    </p:animScale>
                                    <p:set>
                                      <p:cBhvr>
                                        <p:cTn id="46" dur="1" fill="hold">
                                          <p:stCondLst>
                                            <p:cond delay="1999"/>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000" fill="hold"/>
                                        <p:tgtEl>
                                          <p:spTgt spid="35"/>
                                        </p:tgtEl>
                                        <p:attrNameLst>
                                          <p:attrName>ppt_x</p:attrName>
                                        </p:attrNameLst>
                                      </p:cBhvr>
                                      <p:tavLst>
                                        <p:tav tm="0">
                                          <p:val>
                                            <p:strVal val="0-#ppt_w/2"/>
                                          </p:val>
                                        </p:tav>
                                        <p:tav tm="100000">
                                          <p:val>
                                            <p:strVal val="#ppt_x"/>
                                          </p:val>
                                        </p:tav>
                                      </p:tavLst>
                                    </p:anim>
                                    <p:anim calcmode="lin" valueType="num">
                                      <p:cBhvr additive="base">
                                        <p:cTn id="52"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xit" presetSubtype="0" fill="hold" grpId="1" nodeType="clickEffect">
                                  <p:stCondLst>
                                    <p:cond delay="0"/>
                                  </p:stCondLst>
                                  <p:childTnLst>
                                    <p:animEffect transition="out" filter="wipe(down)">
                                      <p:cBhvr>
                                        <p:cTn id="56" dur="180" accel="50000">
                                          <p:stCondLst>
                                            <p:cond delay="1820"/>
                                          </p:stCondLst>
                                        </p:cTn>
                                        <p:tgtEl>
                                          <p:spTgt spid="38"/>
                                        </p:tgtEl>
                                      </p:cBhvr>
                                    </p:animEffect>
                                    <p:anim calcmode="lin" valueType="num">
                                      <p:cBhvr>
                                        <p:cTn id="57" dur="1822" tmFilter="0,0; 0.14,0.31; 0.43,0.73; 0.71,0.91; 1.0,1.0">
                                          <p:stCondLst>
                                            <p:cond delay="0"/>
                                          </p:stCondLst>
                                        </p:cTn>
                                        <p:tgtEl>
                                          <p:spTgt spid="38"/>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38"/>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3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38"/>
                                        </p:tgtEl>
                                        <p:attrNameLst>
                                          <p:attrName>ppt_y</p:attrName>
                                        </p:attrNameLst>
                                      </p:cBhvr>
                                      <p:tavLst>
                                        <p:tav tm="0">
                                          <p:val>
                                            <p:strVal val="ppt_y"/>
                                          </p:val>
                                        </p:tav>
                                        <p:tav tm="100000">
                                          <p:val>
                                            <p:strVal val="ppt_y+ppt_h"/>
                                          </p:val>
                                        </p:tav>
                                      </p:tavLst>
                                    </p:anim>
                                    <p:animScale>
                                      <p:cBhvr>
                                        <p:cTn id="64" dur="26">
                                          <p:stCondLst>
                                            <p:cond delay="620"/>
                                          </p:stCondLst>
                                        </p:cTn>
                                        <p:tgtEl>
                                          <p:spTgt spid="38"/>
                                        </p:tgtEl>
                                      </p:cBhvr>
                                      <p:to x="100000" y="60000"/>
                                    </p:animScale>
                                    <p:animScale>
                                      <p:cBhvr>
                                        <p:cTn id="65" dur="166" decel="50000">
                                          <p:stCondLst>
                                            <p:cond delay="646"/>
                                          </p:stCondLst>
                                        </p:cTn>
                                        <p:tgtEl>
                                          <p:spTgt spid="38"/>
                                        </p:tgtEl>
                                      </p:cBhvr>
                                      <p:to x="100000" y="100000"/>
                                    </p:animScale>
                                    <p:animScale>
                                      <p:cBhvr>
                                        <p:cTn id="66" dur="26">
                                          <p:stCondLst>
                                            <p:cond delay="1312"/>
                                          </p:stCondLst>
                                        </p:cTn>
                                        <p:tgtEl>
                                          <p:spTgt spid="38"/>
                                        </p:tgtEl>
                                      </p:cBhvr>
                                      <p:to x="100000" y="80000"/>
                                    </p:animScale>
                                    <p:animScale>
                                      <p:cBhvr>
                                        <p:cTn id="67" dur="166" decel="50000">
                                          <p:stCondLst>
                                            <p:cond delay="1338"/>
                                          </p:stCondLst>
                                        </p:cTn>
                                        <p:tgtEl>
                                          <p:spTgt spid="38"/>
                                        </p:tgtEl>
                                      </p:cBhvr>
                                      <p:to x="100000" y="100000"/>
                                    </p:animScale>
                                    <p:animScale>
                                      <p:cBhvr>
                                        <p:cTn id="68" dur="26">
                                          <p:stCondLst>
                                            <p:cond delay="1642"/>
                                          </p:stCondLst>
                                        </p:cTn>
                                        <p:tgtEl>
                                          <p:spTgt spid="38"/>
                                        </p:tgtEl>
                                      </p:cBhvr>
                                      <p:to x="100000" y="90000"/>
                                    </p:animScale>
                                    <p:animScale>
                                      <p:cBhvr>
                                        <p:cTn id="69" dur="166" decel="50000">
                                          <p:stCondLst>
                                            <p:cond delay="1668"/>
                                          </p:stCondLst>
                                        </p:cTn>
                                        <p:tgtEl>
                                          <p:spTgt spid="38"/>
                                        </p:tgtEl>
                                      </p:cBhvr>
                                      <p:to x="100000" y="100000"/>
                                    </p:animScale>
                                    <p:animScale>
                                      <p:cBhvr>
                                        <p:cTn id="70" dur="26">
                                          <p:stCondLst>
                                            <p:cond delay="1808"/>
                                          </p:stCondLst>
                                        </p:cTn>
                                        <p:tgtEl>
                                          <p:spTgt spid="38"/>
                                        </p:tgtEl>
                                      </p:cBhvr>
                                      <p:to x="100000" y="95000"/>
                                    </p:animScale>
                                    <p:animScale>
                                      <p:cBhvr>
                                        <p:cTn id="71" dur="166" decel="50000">
                                          <p:stCondLst>
                                            <p:cond delay="1834"/>
                                          </p:stCondLst>
                                        </p:cTn>
                                        <p:tgtEl>
                                          <p:spTgt spid="38"/>
                                        </p:tgtEl>
                                      </p:cBhvr>
                                      <p:to x="100000" y="100000"/>
                                    </p:animScale>
                                    <p:set>
                                      <p:cBhvr>
                                        <p:cTn id="72" dur="1" fill="hold">
                                          <p:stCondLst>
                                            <p:cond delay="1999"/>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110"/>
                                        </p:tgtEl>
                                        <p:attrNameLst>
                                          <p:attrName>style.visibility</p:attrName>
                                        </p:attrNameLst>
                                      </p:cBhvr>
                                      <p:to>
                                        <p:strVal val="visible"/>
                                      </p:to>
                                    </p:set>
                                    <p:anim calcmode="lin" valueType="num">
                                      <p:cBhvr additive="base">
                                        <p:cTn id="77" dur="1000" fill="hold"/>
                                        <p:tgtEl>
                                          <p:spTgt spid="110"/>
                                        </p:tgtEl>
                                        <p:attrNameLst>
                                          <p:attrName>ppt_x</p:attrName>
                                        </p:attrNameLst>
                                      </p:cBhvr>
                                      <p:tavLst>
                                        <p:tav tm="0">
                                          <p:val>
                                            <p:strVal val="1+#ppt_w/2"/>
                                          </p:val>
                                        </p:tav>
                                        <p:tav tm="100000">
                                          <p:val>
                                            <p:strVal val="#ppt_x"/>
                                          </p:val>
                                        </p:tav>
                                      </p:tavLst>
                                    </p:anim>
                                    <p:anim calcmode="lin" valueType="num">
                                      <p:cBhvr additive="base">
                                        <p:cTn id="7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additive="base">
                                        <p:cTn id="87" dur="1000" fill="hold"/>
                                        <p:tgtEl>
                                          <p:spTgt spid="42"/>
                                        </p:tgtEl>
                                        <p:attrNameLst>
                                          <p:attrName>ppt_x</p:attrName>
                                        </p:attrNameLst>
                                      </p:cBhvr>
                                      <p:tavLst>
                                        <p:tav tm="0">
                                          <p:val>
                                            <p:strVal val="1+#ppt_w/2"/>
                                          </p:val>
                                        </p:tav>
                                        <p:tav tm="100000">
                                          <p:val>
                                            <p:strVal val="#ppt_x"/>
                                          </p:val>
                                        </p:tav>
                                      </p:tavLst>
                                    </p:anim>
                                    <p:anim calcmode="lin" valueType="num">
                                      <p:cBhvr additive="base">
                                        <p:cTn id="88"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 calcmode="lin" valueType="num">
                                      <p:cBhvr additive="base">
                                        <p:cTn id="93" dur="1000" fill="hold"/>
                                        <p:tgtEl>
                                          <p:spTgt spid="111"/>
                                        </p:tgtEl>
                                        <p:attrNameLst>
                                          <p:attrName>ppt_x</p:attrName>
                                        </p:attrNameLst>
                                      </p:cBhvr>
                                      <p:tavLst>
                                        <p:tav tm="0">
                                          <p:val>
                                            <p:strVal val="#ppt_x"/>
                                          </p:val>
                                        </p:tav>
                                        <p:tav tm="100000">
                                          <p:val>
                                            <p:strVal val="#ppt_x"/>
                                          </p:val>
                                        </p:tav>
                                      </p:tavLst>
                                    </p:anim>
                                    <p:anim calcmode="lin" valueType="num">
                                      <p:cBhvr additive="base">
                                        <p:cTn id="94" dur="1000" fill="hold"/>
                                        <p:tgtEl>
                                          <p:spTgt spid="1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0" grpId="0"/>
      <p:bldP spid="113" grpId="0"/>
      <p:bldP spid="7" grpId="0"/>
      <p:bldP spid="7" grpId="1"/>
      <p:bldP spid="38" grpId="0"/>
      <p:bldP spid="38" grpId="1"/>
      <p:bldP spid="40" grpId="0"/>
      <p:bldP spid="40" grpId="1"/>
      <p:bldP spid="42" grpId="0"/>
      <p:bldP spid="1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Ziele für nachhaltige Entwicklung (SDG)</a:t>
            </a:r>
          </a:p>
        </p:txBody>
      </p:sp>
      <p:pic>
        <p:nvPicPr>
          <p:cNvPr id="5" name="Grafik 4">
            <a:extLst>
              <a:ext uri="{FF2B5EF4-FFF2-40B4-BE49-F238E27FC236}">
                <a16:creationId xmlns:a16="http://schemas.microsoft.com/office/drawing/2014/main" id="{933B15B8-D5A4-4F74-B189-1F3FA203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2" y="964751"/>
            <a:ext cx="8339655" cy="4928497"/>
          </a:xfrm>
          <a:prstGeom prst="rect">
            <a:avLst/>
          </a:prstGeom>
        </p:spPr>
      </p:pic>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ISE e.V. bekennt sich zu den UN-Zielen für nachhaltigen Entwicklung (SDG)!</a:t>
            </a:r>
          </a:p>
        </p:txBody>
      </p:sp>
    </p:spTree>
    <p:extLst>
      <p:ext uri="{BB962C8B-B14F-4D97-AF65-F5344CB8AC3E}">
        <p14:creationId xmlns:p14="http://schemas.microsoft.com/office/powerpoint/2010/main" val="14320427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52741859-5C77-497D-A7E3-0761310508DB}"/>
              </a:ext>
            </a:extLst>
          </p:cNvPr>
          <p:cNvSpPr>
            <a:spLocks noChangeArrowheads="1"/>
          </p:cNvSpPr>
          <p:nvPr/>
        </p:nvSpPr>
        <p:spPr bwMode="auto">
          <a:xfrm>
            <a:off x="1328738" y="9525"/>
            <a:ext cx="7464425" cy="307975"/>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Es ist 5 vor 12!</a:t>
            </a:r>
          </a:p>
        </p:txBody>
      </p:sp>
      <p:pic>
        <p:nvPicPr>
          <p:cNvPr id="6" name="Grafik 5" descr="Ein Bild, das draußen, Boden, Himmel, Gebäude enthält.&#10;&#10;Automatisch generierte Beschreibung">
            <a:extLst>
              <a:ext uri="{FF2B5EF4-FFF2-40B4-BE49-F238E27FC236}">
                <a16:creationId xmlns:a16="http://schemas.microsoft.com/office/drawing/2014/main" id="{740E4D97-25E8-44FE-AC7C-E83C6D38D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32" y="829057"/>
            <a:ext cx="8016536" cy="5344357"/>
          </a:xfrm>
          <a:prstGeom prst="rect">
            <a:avLst/>
          </a:prstGeom>
        </p:spPr>
      </p:pic>
      <p:sp>
        <p:nvSpPr>
          <p:cNvPr id="5" name="Text Box 5">
            <a:extLst>
              <a:ext uri="{FF2B5EF4-FFF2-40B4-BE49-F238E27FC236}">
                <a16:creationId xmlns:a16="http://schemas.microsoft.com/office/drawing/2014/main" id="{AD3F5C5D-9F54-4641-B511-7335592EA60E}"/>
              </a:ext>
            </a:extLst>
          </p:cNvPr>
          <p:cNvSpPr txBox="1">
            <a:spLocks noChangeArrowheads="1"/>
          </p:cNvSpPr>
          <p:nvPr/>
        </p:nvSpPr>
        <p:spPr bwMode="auto">
          <a:xfrm>
            <a:off x="584200" y="6184660"/>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Junge Leute von FFF in Landau schützen symbolisch unseren Planeten Erde!</a:t>
            </a:r>
            <a:endParaRPr lang="de-DE" altLang="de-DE" sz="1800" i="1" dirty="0">
              <a:solidFill>
                <a:srgbClr val="00B050"/>
              </a:solidFill>
            </a:endParaRPr>
          </a:p>
        </p:txBody>
      </p:sp>
    </p:spTree>
    <p:extLst>
      <p:ext uri="{BB962C8B-B14F-4D97-AF65-F5344CB8AC3E}">
        <p14:creationId xmlns:p14="http://schemas.microsoft.com/office/powerpoint/2010/main" val="77805406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52606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ISE e.V.- Klimaschutzziele für D und RLP (1)</a:t>
            </a:r>
            <a:br>
              <a:rPr lang="de-DE" altLang="de-DE" sz="2000" dirty="0">
                <a:solidFill>
                  <a:schemeClr val="bg1"/>
                </a:solidFill>
              </a:rPr>
            </a:br>
            <a:r>
              <a:rPr lang="de-DE" altLang="de-DE" sz="2000" dirty="0">
                <a:solidFill>
                  <a:schemeClr val="bg1"/>
                </a:solidFill>
              </a:rPr>
              <a:t>Sektoren </a:t>
            </a:r>
            <a:r>
              <a:rPr lang="de-DE" sz="2000" dirty="0">
                <a:solidFill>
                  <a:schemeClr val="bg1"/>
                </a:solidFill>
              </a:rPr>
              <a:t>Industrie, Verkehr, Haushalte und GDH</a:t>
            </a:r>
            <a:endParaRPr lang="de-DE" altLang="de-DE" sz="2000" dirty="0">
              <a:solidFill>
                <a:schemeClr val="bg1"/>
              </a:solidFill>
            </a:endParaRP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790701"/>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Ableitungen und Berechnungen des ISE e.V.-Klimaschutz/Energiewende-Konzepts</a:t>
            </a:r>
            <a:br>
              <a:rPr lang="de-DE" altLang="de-DE" sz="1800" dirty="0">
                <a:solidFill>
                  <a:srgbClr val="00B050"/>
                </a:solidFill>
              </a:rPr>
            </a:br>
            <a:r>
              <a:rPr lang="de-DE" altLang="de-DE" sz="1800" dirty="0">
                <a:solidFill>
                  <a:srgbClr val="00B050"/>
                </a:solidFill>
              </a:rPr>
              <a:t>basieren auf diesen Zielvorgaben!</a:t>
            </a:r>
          </a:p>
        </p:txBody>
      </p:sp>
      <p:sp>
        <p:nvSpPr>
          <p:cNvPr id="10" name="Text Box 5">
            <a:extLst>
              <a:ext uri="{FF2B5EF4-FFF2-40B4-BE49-F238E27FC236}">
                <a16:creationId xmlns:a16="http://schemas.microsoft.com/office/drawing/2014/main" id="{BE4A64D8-30F1-4C54-ABAF-624E1073C0A1}"/>
              </a:ext>
            </a:extLst>
          </p:cNvPr>
          <p:cNvSpPr txBox="1">
            <a:spLocks noChangeArrowheads="1"/>
          </p:cNvSpPr>
          <p:nvPr/>
        </p:nvSpPr>
        <p:spPr bwMode="auto">
          <a:xfrm>
            <a:off x="383177" y="809519"/>
            <a:ext cx="9178834"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pPr>
            <a:r>
              <a:rPr lang="de-DE" altLang="de-DE" sz="1800" u="sng" dirty="0">
                <a:solidFill>
                  <a:srgbClr val="563BFB"/>
                </a:solidFill>
              </a:rPr>
              <a:t>Klimaneutralität bis 2040</a:t>
            </a:r>
            <a:r>
              <a:rPr lang="de-DE" altLang="de-DE" sz="1800" dirty="0">
                <a:solidFill>
                  <a:srgbClr val="563BFB"/>
                </a:solidFill>
              </a:rPr>
              <a:t>! </a:t>
            </a:r>
            <a:r>
              <a:rPr lang="de-DE" altLang="de-DE" sz="1800" u="sng" dirty="0">
                <a:solidFill>
                  <a:srgbClr val="563BFB"/>
                </a:solidFill>
              </a:rPr>
              <a:t>Keine Überschreitung des Treibhausgas-Budgets</a:t>
            </a:r>
            <a:r>
              <a:rPr lang="de-DE" altLang="de-DE" sz="1800" dirty="0">
                <a:solidFill>
                  <a:srgbClr val="563BFB"/>
                </a:solidFill>
              </a:rPr>
              <a:t>!</a:t>
            </a:r>
          </a:p>
        </p:txBody>
      </p:sp>
      <p:sp>
        <p:nvSpPr>
          <p:cNvPr id="5" name="Text Box 5">
            <a:extLst>
              <a:ext uri="{FF2B5EF4-FFF2-40B4-BE49-F238E27FC236}">
                <a16:creationId xmlns:a16="http://schemas.microsoft.com/office/drawing/2014/main" id="{4D362833-AF6B-4ADA-AFDF-7E146788D046}"/>
              </a:ext>
            </a:extLst>
          </p:cNvPr>
          <p:cNvSpPr txBox="1">
            <a:spLocks noChangeArrowheads="1"/>
          </p:cNvSpPr>
          <p:nvPr/>
        </p:nvSpPr>
        <p:spPr bwMode="auto">
          <a:xfrm>
            <a:off x="383177" y="124204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sz="1800" dirty="0">
                <a:solidFill>
                  <a:srgbClr val="3333FF"/>
                </a:solidFill>
              </a:rPr>
              <a:t>bis 2040 muss der Energiebedarf für die 4 Sektoren Industrie, Verkehr, Haushalte, Gewerbe/Dienstleistungen/Handel um mindestens </a:t>
            </a:r>
            <a:r>
              <a:rPr lang="de-DE" sz="1800" u="sng" dirty="0">
                <a:solidFill>
                  <a:srgbClr val="3333FF"/>
                </a:solidFill>
              </a:rPr>
              <a:t>1,5%/a reduziert </a:t>
            </a:r>
            <a:r>
              <a:rPr lang="de-DE" sz="1800" dirty="0">
                <a:solidFill>
                  <a:srgbClr val="3333FF"/>
                </a:solidFill>
              </a:rPr>
              <a:t>werden, gemäß</a:t>
            </a:r>
            <a:br>
              <a:rPr lang="de-DE" sz="1800" dirty="0">
                <a:solidFill>
                  <a:srgbClr val="3333FF"/>
                </a:solidFill>
              </a:rPr>
            </a:br>
            <a:r>
              <a:rPr lang="de-DE" sz="1800" dirty="0">
                <a:solidFill>
                  <a:srgbClr val="3333FF"/>
                </a:solidFill>
              </a:rPr>
              <a:t>EU-Energieeffizienz-Richtlinie</a:t>
            </a:r>
            <a:r>
              <a:rPr lang="de-DE" sz="1800" dirty="0">
                <a:solidFill>
                  <a:srgbClr val="FF0000"/>
                </a:solidFill>
              </a:rPr>
              <a:t>.</a:t>
            </a:r>
            <a:endParaRPr lang="de-DE" altLang="de-DE" sz="1800" dirty="0">
              <a:solidFill>
                <a:srgbClr val="563BFB"/>
              </a:solidFill>
            </a:endParaRPr>
          </a:p>
        </p:txBody>
      </p:sp>
      <p:sp>
        <p:nvSpPr>
          <p:cNvPr id="6" name="Text Box 5">
            <a:extLst>
              <a:ext uri="{FF2B5EF4-FFF2-40B4-BE49-F238E27FC236}">
                <a16:creationId xmlns:a16="http://schemas.microsoft.com/office/drawing/2014/main" id="{271F78C3-D1AB-4AED-AD1F-BFB8F9FA6663}"/>
              </a:ext>
            </a:extLst>
          </p:cNvPr>
          <p:cNvSpPr txBox="1">
            <a:spLocks noChangeArrowheads="1"/>
          </p:cNvSpPr>
          <p:nvPr/>
        </p:nvSpPr>
        <p:spPr bwMode="auto">
          <a:xfrm>
            <a:off x="383177" y="222856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sz="1800" dirty="0">
                <a:solidFill>
                  <a:srgbClr val="3333FF"/>
                </a:solidFill>
              </a:rPr>
              <a:t>bis 2040 muss der gesamte Energiebedarf für die 4 Sektoren Industrie, Verkehr, Haushalte, Gewerbe/Dienstleistungen/Handel mindestens bilanziell </a:t>
            </a:r>
            <a:r>
              <a:rPr lang="de-DE" sz="1800" u="sng" dirty="0">
                <a:solidFill>
                  <a:srgbClr val="3333FF"/>
                </a:solidFill>
              </a:rPr>
              <a:t>zu 100% von Erneuerbaren, vorrangig aus regionalen Quellen</a:t>
            </a:r>
            <a:r>
              <a:rPr lang="de-DE" sz="1800" dirty="0">
                <a:solidFill>
                  <a:srgbClr val="3333FF"/>
                </a:solidFill>
              </a:rPr>
              <a:t> kommen.</a:t>
            </a:r>
            <a:endParaRPr lang="de-DE" altLang="de-DE" sz="1800" dirty="0">
              <a:solidFill>
                <a:srgbClr val="563BFB"/>
              </a:solidFill>
            </a:endParaRPr>
          </a:p>
        </p:txBody>
      </p:sp>
      <p:sp>
        <p:nvSpPr>
          <p:cNvPr id="7" name="Text Box 5">
            <a:extLst>
              <a:ext uri="{FF2B5EF4-FFF2-40B4-BE49-F238E27FC236}">
                <a16:creationId xmlns:a16="http://schemas.microsoft.com/office/drawing/2014/main" id="{1489A7AC-740A-4FEB-A7D9-800FD285480F}"/>
              </a:ext>
            </a:extLst>
          </p:cNvPr>
          <p:cNvSpPr txBox="1">
            <a:spLocks noChangeArrowheads="1"/>
          </p:cNvSpPr>
          <p:nvPr/>
        </p:nvSpPr>
        <p:spPr bwMode="auto">
          <a:xfrm>
            <a:off x="383177" y="4201603"/>
            <a:ext cx="9440092" cy="147732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Der Transformationsprozess muss so gestaltet werden, dass Industrie, Handwerk und Dienstleistungsgewerbe gestärkt hervorgehen, denn dadurch werden einerseits Arbeitsplätze erhalten und andererseits neue geschaffen! Die wegfallenden Arbeitsplätze in der Fossil-Industrie werden durch neue Arbeitsplätze im EE-Bereich mehr als kompensiert!</a:t>
            </a:r>
            <a:endParaRPr lang="de-DE" altLang="de-DE" sz="1800" dirty="0">
              <a:solidFill>
                <a:srgbClr val="563BFB"/>
              </a:solidFill>
            </a:endParaRPr>
          </a:p>
        </p:txBody>
      </p:sp>
      <p:sp>
        <p:nvSpPr>
          <p:cNvPr id="8" name="Text Box 5">
            <a:extLst>
              <a:ext uri="{FF2B5EF4-FFF2-40B4-BE49-F238E27FC236}">
                <a16:creationId xmlns:a16="http://schemas.microsoft.com/office/drawing/2014/main" id="{6E290996-53FC-4B7D-A710-24646286F8B9}"/>
              </a:ext>
            </a:extLst>
          </p:cNvPr>
          <p:cNvSpPr txBox="1">
            <a:spLocks noChangeArrowheads="1"/>
          </p:cNvSpPr>
          <p:nvPr/>
        </p:nvSpPr>
        <p:spPr bwMode="auto">
          <a:xfrm>
            <a:off x="383177" y="321508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Die Maßnahmen zur Zielerreichung müssen im </a:t>
            </a:r>
            <a:r>
              <a:rPr lang="de-DE" altLang="de-DE" sz="1800" u="sng" dirty="0">
                <a:solidFill>
                  <a:srgbClr val="3333FF"/>
                </a:solidFill>
              </a:rPr>
              <a:t>Einklang mit dem Naturschutz </a:t>
            </a:r>
            <a:r>
              <a:rPr lang="de-DE" altLang="de-DE" sz="1800" dirty="0">
                <a:solidFill>
                  <a:srgbClr val="3333FF"/>
                </a:solidFill>
              </a:rPr>
              <a:t>stehen und </a:t>
            </a:r>
            <a:r>
              <a:rPr lang="de-DE" altLang="de-DE" sz="1800" u="sng" dirty="0">
                <a:solidFill>
                  <a:srgbClr val="3333FF"/>
                </a:solidFill>
              </a:rPr>
              <a:t>sozial gerecht sowohl bei der Kostenträgerschaft als auch bei der Partizipation für Investitionen entwickelt</a:t>
            </a:r>
            <a:r>
              <a:rPr lang="de-DE" altLang="de-DE" sz="1800" dirty="0">
                <a:solidFill>
                  <a:srgbClr val="3333FF"/>
                </a:solidFill>
              </a:rPr>
              <a:t> werden.</a:t>
            </a:r>
            <a:endParaRPr lang="de-DE" altLang="de-DE" sz="1800" dirty="0">
              <a:solidFill>
                <a:srgbClr val="563BFB"/>
              </a:solidFill>
            </a:endParaRPr>
          </a:p>
        </p:txBody>
      </p:sp>
      <p:sp>
        <p:nvSpPr>
          <p:cNvPr id="11" name="Textfeld 10">
            <a:extLst>
              <a:ext uri="{FF2B5EF4-FFF2-40B4-BE49-F238E27FC236}">
                <a16:creationId xmlns:a16="http://schemas.microsoft.com/office/drawing/2014/main" id="{961F40A1-F40A-4267-BC9D-7E2E762C1411}"/>
              </a:ext>
            </a:extLst>
          </p:cNvPr>
          <p:cNvSpPr txBox="1"/>
          <p:nvPr/>
        </p:nvSpPr>
        <p:spPr>
          <a:xfrm>
            <a:off x="9823269" y="989372"/>
            <a:ext cx="2689573" cy="2677656"/>
          </a:xfrm>
          <a:prstGeom prst="rect">
            <a:avLst/>
          </a:prstGeom>
          <a:noFill/>
        </p:spPr>
        <p:txBody>
          <a:bodyPr wrap="square">
            <a:spAutoFit/>
          </a:bodyPr>
          <a:lstStyle/>
          <a:p>
            <a:r>
              <a:rPr lang="de-DE" sz="1400" b="0" i="0" u="none" strike="noStrike" baseline="0" dirty="0">
                <a:solidFill>
                  <a:srgbClr val="221E1F"/>
                </a:solidFill>
                <a:latin typeface="Calibri" panose="020F0502020204030204" pitchFamily="34" charset="0"/>
              </a:rPr>
              <a:t>Dies hat auch das Bundesverfassungsgericht in seiner Entscheidung vom 24. März 2021 mit der Forderung an den Gesetzgeber unterstrichen, entsprechend weitere Maßnahmen für Emissionsverringerungen vorzusehen und damit die Grundrechte insbesondere auch jüngerer und zukünftiger Generationen zu schützen. </a:t>
            </a:r>
            <a:endParaRPr lang="de-DE" sz="1400" dirty="0"/>
          </a:p>
        </p:txBody>
      </p:sp>
    </p:spTree>
    <p:extLst>
      <p:ext uri="{BB962C8B-B14F-4D97-AF65-F5344CB8AC3E}">
        <p14:creationId xmlns:p14="http://schemas.microsoft.com/office/powerpoint/2010/main" val="42862277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0565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ISE e.V.- Klimaschutzziele für D und RLP (2)</a:t>
            </a:r>
            <a:br>
              <a:rPr lang="de-DE" altLang="de-DE" sz="2000" dirty="0">
                <a:solidFill>
                  <a:schemeClr val="bg1"/>
                </a:solidFill>
              </a:rPr>
            </a:br>
            <a:r>
              <a:rPr lang="de-DE" altLang="de-DE" sz="2000" dirty="0">
                <a:solidFill>
                  <a:schemeClr val="bg1"/>
                </a:solidFill>
              </a:rPr>
              <a:t>Grundstoffindustrie und Landwirtschaft</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790701"/>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Ableitungen und Berechnungen des ISE e.V.-Klimaschutz/Energiewende-Konzepts basieren auf diesen Zielvorgaben!</a:t>
            </a:r>
          </a:p>
        </p:txBody>
      </p:sp>
      <p:sp>
        <p:nvSpPr>
          <p:cNvPr id="10" name="Text Box 5">
            <a:extLst>
              <a:ext uri="{FF2B5EF4-FFF2-40B4-BE49-F238E27FC236}">
                <a16:creationId xmlns:a16="http://schemas.microsoft.com/office/drawing/2014/main" id="{BE4A64D8-30F1-4C54-ABAF-624E1073C0A1}"/>
              </a:ext>
            </a:extLst>
          </p:cNvPr>
          <p:cNvSpPr txBox="1">
            <a:spLocks noChangeArrowheads="1"/>
          </p:cNvSpPr>
          <p:nvPr/>
        </p:nvSpPr>
        <p:spPr bwMode="auto">
          <a:xfrm>
            <a:off x="383177" y="956358"/>
            <a:ext cx="9178834"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Klimaneutralität der Grundstoff-Industrie und Landwirtschaft </a:t>
            </a:r>
            <a:r>
              <a:rPr lang="de-DE" altLang="de-DE" sz="1800" dirty="0">
                <a:solidFill>
                  <a:srgbClr val="563BFB"/>
                </a:solidFill>
              </a:rPr>
              <a:t>bis 2040 !</a:t>
            </a:r>
          </a:p>
        </p:txBody>
      </p:sp>
      <p:sp>
        <p:nvSpPr>
          <p:cNvPr id="2" name="Text Box 5">
            <a:extLst>
              <a:ext uri="{FF2B5EF4-FFF2-40B4-BE49-F238E27FC236}">
                <a16:creationId xmlns:a16="http://schemas.microsoft.com/office/drawing/2014/main" id="{2F13AEB4-B11B-D5C1-5398-F066A2B2C15A}"/>
              </a:ext>
            </a:extLst>
          </p:cNvPr>
          <p:cNvSpPr txBox="1">
            <a:spLocks noChangeArrowheads="1"/>
          </p:cNvSpPr>
          <p:nvPr/>
        </p:nvSpPr>
        <p:spPr bwMode="auto">
          <a:xfrm>
            <a:off x="383177" y="3429000"/>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Die Maßnahmen zur Zielerreichung müssen im Einklang mit dem Naturschutz stehen und sozial gerecht sowohl bei der Kostenträgerschaft als auch bei der Partizipation für Investitionen gestaltet werden.</a:t>
            </a:r>
            <a:endParaRPr lang="de-DE" altLang="de-DE" sz="1800" dirty="0">
              <a:solidFill>
                <a:srgbClr val="563BFB"/>
              </a:solidFill>
            </a:endParaRPr>
          </a:p>
        </p:txBody>
      </p:sp>
      <p:sp>
        <p:nvSpPr>
          <p:cNvPr id="3" name="Text Box 5">
            <a:extLst>
              <a:ext uri="{FF2B5EF4-FFF2-40B4-BE49-F238E27FC236}">
                <a16:creationId xmlns:a16="http://schemas.microsoft.com/office/drawing/2014/main" id="{3D46ED12-3548-2BB1-8B17-85827728D4D8}"/>
              </a:ext>
            </a:extLst>
          </p:cNvPr>
          <p:cNvSpPr txBox="1">
            <a:spLocks noChangeArrowheads="1"/>
          </p:cNvSpPr>
          <p:nvPr/>
        </p:nvSpPr>
        <p:spPr bwMode="auto">
          <a:xfrm>
            <a:off x="383177" y="1503573"/>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sz="1800" dirty="0">
                <a:solidFill>
                  <a:srgbClr val="3333FF"/>
                </a:solidFill>
              </a:rPr>
              <a:t>bis 2040 muss der gesamte Energiebedarf zur Transformation der Grundstoff-Industrie (Chemie, Stahl, Zement, etc.) einschließlich des nichtenergetischen Verbrauchs von Erneuerbaren, vorrangig aus regionalen Quellen kommen.</a:t>
            </a:r>
          </a:p>
        </p:txBody>
      </p:sp>
      <p:sp>
        <p:nvSpPr>
          <p:cNvPr id="4" name="Text Box 5">
            <a:extLst>
              <a:ext uri="{FF2B5EF4-FFF2-40B4-BE49-F238E27FC236}">
                <a16:creationId xmlns:a16="http://schemas.microsoft.com/office/drawing/2014/main" id="{6BF2C104-155E-7E54-1D9C-5B7D7F304AEA}"/>
              </a:ext>
            </a:extLst>
          </p:cNvPr>
          <p:cNvSpPr txBox="1">
            <a:spLocks noChangeArrowheads="1"/>
          </p:cNvSpPr>
          <p:nvPr/>
        </p:nvSpPr>
        <p:spPr bwMode="auto">
          <a:xfrm>
            <a:off x="383177" y="2604786"/>
            <a:ext cx="9178834" cy="64633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bis 2040 muss Klimaneutralität bei der Landwirtschaft und Ernährung erreicht sein (negative Emission)</a:t>
            </a:r>
            <a:endParaRPr lang="de-DE" altLang="de-DE" sz="1800" dirty="0">
              <a:solidFill>
                <a:srgbClr val="563BFB"/>
              </a:solidFill>
            </a:endParaRPr>
          </a:p>
        </p:txBody>
      </p:sp>
    </p:spTree>
    <p:extLst>
      <p:ext uri="{BB962C8B-B14F-4D97-AF65-F5344CB8AC3E}">
        <p14:creationId xmlns:p14="http://schemas.microsoft.com/office/powerpoint/2010/main" val="40232395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1+#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941" y="791503"/>
            <a:ext cx="3545059" cy="3465434"/>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91502"/>
            <a:ext cx="4051496" cy="3960497"/>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3253"/>
            <a:ext cx="4515729" cy="3394323"/>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2068" y="791502"/>
            <a:ext cx="2908300" cy="4356100"/>
          </a:xfrm>
          <a:prstGeom prst="rect">
            <a:avLst/>
          </a:prstGeom>
        </p:spPr>
      </p:pic>
      <p:sp>
        <p:nvSpPr>
          <p:cNvPr id="7" name="Textfeld 6"/>
          <p:cNvSpPr txBox="1"/>
          <p:nvPr/>
        </p:nvSpPr>
        <p:spPr>
          <a:xfrm>
            <a:off x="894470" y="11914"/>
            <a:ext cx="8623496" cy="400110"/>
          </a:xfrm>
          <a:prstGeom prst="rect">
            <a:avLst/>
          </a:prstGeom>
          <a:noFill/>
        </p:spPr>
        <p:txBody>
          <a:bodyPr wrap="square" rtlCol="0">
            <a:spAutoFit/>
          </a:bodyPr>
          <a:lstStyle/>
          <a:p>
            <a:r>
              <a:rPr lang="de-DE" sz="2000" dirty="0">
                <a:solidFill>
                  <a:schemeClr val="bg1"/>
                </a:solidFill>
              </a:rPr>
              <a:t>Unwetter mit Starkregen in Rheinland-Pfalz </a:t>
            </a:r>
            <a:r>
              <a:rPr lang="de-DE" sz="1200" dirty="0">
                <a:solidFill>
                  <a:schemeClr val="bg1"/>
                </a:solidFill>
              </a:rPr>
              <a:t>(Bilder 2017-2020)</a:t>
            </a:r>
            <a:endParaRPr lang="de-DE" dirty="0">
              <a:solidFill>
                <a:schemeClr val="bg1"/>
              </a:solidFill>
            </a:endParaRPr>
          </a:p>
        </p:txBody>
      </p:sp>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6635" y="3499183"/>
            <a:ext cx="5259365" cy="2958393"/>
          </a:xfrm>
          <a:prstGeom prst="rect">
            <a:avLst/>
          </a:prstGeom>
        </p:spPr>
      </p:pic>
    </p:spTree>
    <p:extLst>
      <p:ext uri="{BB962C8B-B14F-4D97-AF65-F5344CB8AC3E}">
        <p14:creationId xmlns:p14="http://schemas.microsoft.com/office/powerpoint/2010/main" val="18683786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ppt_x"/>
                                          </p:val>
                                        </p:tav>
                                        <p:tav tm="100000">
                                          <p:val>
                                            <p:strVal val="#ppt_x"/>
                                          </p:val>
                                        </p:tav>
                                      </p:tavLst>
                                    </p:anim>
                                    <p:anim calcmode="lin" valueType="num">
                                      <p:cBhvr additive="base">
                                        <p:cTn id="2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225061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Klima-Reparatur (1)</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33352C97-8CED-6B5B-B17B-515E61212281}"/>
              </a:ext>
            </a:extLst>
          </p:cNvPr>
          <p:cNvSpPr txBox="1">
            <a:spLocks noChangeArrowheads="1"/>
          </p:cNvSpPr>
          <p:nvPr/>
        </p:nvSpPr>
        <p:spPr bwMode="auto">
          <a:xfrm>
            <a:off x="6425715" y="5680197"/>
            <a:ext cx="342820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Quellen</a:t>
            </a:r>
            <a:r>
              <a:rPr lang="de-DE" altLang="de-DE" sz="1200" dirty="0"/>
              <a:t>: Schellnhuber &amp; Köllner 2022, ISE e.V.</a:t>
            </a:r>
            <a:endParaRPr lang="en-US" altLang="de-DE" sz="1200" dirty="0">
              <a:latin typeface="+mn-lt"/>
            </a:endParaRPr>
          </a:p>
        </p:txBody>
      </p:sp>
      <p:sp>
        <p:nvSpPr>
          <p:cNvPr id="20" name="Textfeld 19">
            <a:extLst>
              <a:ext uri="{FF2B5EF4-FFF2-40B4-BE49-F238E27FC236}">
                <a16:creationId xmlns:a16="http://schemas.microsoft.com/office/drawing/2014/main" id="{5E02D98A-6C2E-2BEA-4451-6AB92E7846AF}"/>
              </a:ext>
            </a:extLst>
          </p:cNvPr>
          <p:cNvSpPr txBox="1"/>
          <p:nvPr/>
        </p:nvSpPr>
        <p:spPr>
          <a:xfrm>
            <a:off x="999384" y="5599799"/>
            <a:ext cx="4167679" cy="461665"/>
          </a:xfrm>
          <a:prstGeom prst="rect">
            <a:avLst/>
          </a:prstGeom>
          <a:noFill/>
        </p:spPr>
        <p:txBody>
          <a:bodyPr wrap="none" rtlCol="0">
            <a:spAutoFit/>
          </a:bodyPr>
          <a:lstStyle/>
          <a:p>
            <a:r>
              <a:rPr lang="de-DE" sz="1200" dirty="0">
                <a:hlinkClick r:id="rId5"/>
              </a:rPr>
              <a:t>Prof. Hans Joachim Schellnhuber, Bauhaus Erde gGmbH</a:t>
            </a:r>
            <a:br>
              <a:rPr lang="de-DE" sz="1200" dirty="0">
                <a:hlinkClick r:id="rId5"/>
              </a:rPr>
            </a:br>
            <a:r>
              <a:rPr lang="de-DE" sz="1200" i="1" dirty="0">
                <a:hlinkClick r:id="rId5"/>
              </a:rPr>
              <a:t>Der Klimawandel und die Große Transformation</a:t>
            </a:r>
            <a:endParaRPr lang="de-DE" sz="1200" i="1" dirty="0"/>
          </a:p>
        </p:txBody>
      </p:sp>
      <p:pic>
        <p:nvPicPr>
          <p:cNvPr id="12" name="Grafik 11">
            <a:extLst>
              <a:ext uri="{FF2B5EF4-FFF2-40B4-BE49-F238E27FC236}">
                <a16:creationId xmlns:a16="http://schemas.microsoft.com/office/drawing/2014/main" id="{49168D87-E038-54DE-ED88-F931FC371B36}"/>
              </a:ext>
            </a:extLst>
          </p:cNvPr>
          <p:cNvPicPr>
            <a:picLocks noChangeAspect="1"/>
          </p:cNvPicPr>
          <p:nvPr/>
        </p:nvPicPr>
        <p:blipFill rotWithShape="1">
          <a:blip r:embed="rId6"/>
          <a:srcRect t="24631" r="23799" b="16594"/>
          <a:stretch/>
        </p:blipFill>
        <p:spPr>
          <a:xfrm>
            <a:off x="41275" y="1066119"/>
            <a:ext cx="9470229" cy="4200404"/>
          </a:xfrm>
          <a:prstGeom prst="rect">
            <a:avLst/>
          </a:prstGeom>
        </p:spPr>
      </p:pic>
      <p:sp>
        <p:nvSpPr>
          <p:cNvPr id="13" name="Freihandform: Form 12">
            <a:extLst>
              <a:ext uri="{FF2B5EF4-FFF2-40B4-BE49-F238E27FC236}">
                <a16:creationId xmlns:a16="http://schemas.microsoft.com/office/drawing/2014/main" id="{382B167E-B4C9-88A8-D243-7D4766B83518}"/>
              </a:ext>
            </a:extLst>
          </p:cNvPr>
          <p:cNvSpPr/>
          <p:nvPr/>
        </p:nvSpPr>
        <p:spPr bwMode="auto">
          <a:xfrm>
            <a:off x="1181100" y="3609166"/>
            <a:ext cx="3117850" cy="1250950"/>
          </a:xfrm>
          <a:custGeom>
            <a:avLst/>
            <a:gdLst>
              <a:gd name="connsiteX0" fmla="*/ 0 w 3111500"/>
              <a:gd name="connsiteY0" fmla="*/ 1257300 h 1257300"/>
              <a:gd name="connsiteX1" fmla="*/ 711200 w 3111500"/>
              <a:gd name="connsiteY1" fmla="*/ 857250 h 1257300"/>
              <a:gd name="connsiteX2" fmla="*/ 1365250 w 3111500"/>
              <a:gd name="connsiteY2" fmla="*/ 660400 h 1257300"/>
              <a:gd name="connsiteX3" fmla="*/ 2000250 w 3111500"/>
              <a:gd name="connsiteY3" fmla="*/ 723900 h 1257300"/>
              <a:gd name="connsiteX4" fmla="*/ 2501900 w 3111500"/>
              <a:gd name="connsiteY4" fmla="*/ 596900 h 1257300"/>
              <a:gd name="connsiteX5" fmla="*/ 2876550 w 3111500"/>
              <a:gd name="connsiteY5" fmla="*/ 387350 h 1257300"/>
              <a:gd name="connsiteX6" fmla="*/ 3111500 w 3111500"/>
              <a:gd name="connsiteY6" fmla="*/ 0 h 1257300"/>
              <a:gd name="connsiteX0" fmla="*/ 0 w 3111500"/>
              <a:gd name="connsiteY0" fmla="*/ 1257300 h 1257300"/>
              <a:gd name="connsiteX1" fmla="*/ 711200 w 3111500"/>
              <a:gd name="connsiteY1" fmla="*/ 857250 h 1257300"/>
              <a:gd name="connsiteX2" fmla="*/ 1390650 w 3111500"/>
              <a:gd name="connsiteY2" fmla="*/ 679450 h 1257300"/>
              <a:gd name="connsiteX3" fmla="*/ 2000250 w 3111500"/>
              <a:gd name="connsiteY3" fmla="*/ 723900 h 1257300"/>
              <a:gd name="connsiteX4" fmla="*/ 2501900 w 3111500"/>
              <a:gd name="connsiteY4" fmla="*/ 596900 h 1257300"/>
              <a:gd name="connsiteX5" fmla="*/ 2876550 w 3111500"/>
              <a:gd name="connsiteY5" fmla="*/ 387350 h 1257300"/>
              <a:gd name="connsiteX6" fmla="*/ 3111500 w 3111500"/>
              <a:gd name="connsiteY6" fmla="*/ 0 h 1257300"/>
              <a:gd name="connsiteX0" fmla="*/ 0 w 3111500"/>
              <a:gd name="connsiteY0" fmla="*/ 1257300 h 1257300"/>
              <a:gd name="connsiteX1" fmla="*/ 711200 w 3111500"/>
              <a:gd name="connsiteY1" fmla="*/ 857250 h 1257300"/>
              <a:gd name="connsiteX2" fmla="*/ 1390650 w 3111500"/>
              <a:gd name="connsiteY2" fmla="*/ 679450 h 1257300"/>
              <a:gd name="connsiteX3" fmla="*/ 2000250 w 3111500"/>
              <a:gd name="connsiteY3" fmla="*/ 685800 h 1257300"/>
              <a:gd name="connsiteX4" fmla="*/ 2501900 w 3111500"/>
              <a:gd name="connsiteY4" fmla="*/ 596900 h 1257300"/>
              <a:gd name="connsiteX5" fmla="*/ 2876550 w 3111500"/>
              <a:gd name="connsiteY5" fmla="*/ 387350 h 1257300"/>
              <a:gd name="connsiteX6" fmla="*/ 3111500 w 3111500"/>
              <a:gd name="connsiteY6" fmla="*/ 0 h 1257300"/>
              <a:gd name="connsiteX0" fmla="*/ 0 w 3111500"/>
              <a:gd name="connsiteY0" fmla="*/ 1257300 h 1257300"/>
              <a:gd name="connsiteX1" fmla="*/ 711200 w 3111500"/>
              <a:gd name="connsiteY1" fmla="*/ 857250 h 1257300"/>
              <a:gd name="connsiteX2" fmla="*/ 1390650 w 3111500"/>
              <a:gd name="connsiteY2" fmla="*/ 679450 h 1257300"/>
              <a:gd name="connsiteX3" fmla="*/ 2000250 w 3111500"/>
              <a:gd name="connsiteY3" fmla="*/ 685800 h 1257300"/>
              <a:gd name="connsiteX4" fmla="*/ 2495550 w 3111500"/>
              <a:gd name="connsiteY4" fmla="*/ 571500 h 1257300"/>
              <a:gd name="connsiteX5" fmla="*/ 2876550 w 3111500"/>
              <a:gd name="connsiteY5" fmla="*/ 387350 h 1257300"/>
              <a:gd name="connsiteX6" fmla="*/ 3111500 w 3111500"/>
              <a:gd name="connsiteY6" fmla="*/ 0 h 1257300"/>
              <a:gd name="connsiteX0" fmla="*/ 0 w 3111500"/>
              <a:gd name="connsiteY0" fmla="*/ 1257300 h 1257300"/>
              <a:gd name="connsiteX1" fmla="*/ 711200 w 3111500"/>
              <a:gd name="connsiteY1" fmla="*/ 857250 h 1257300"/>
              <a:gd name="connsiteX2" fmla="*/ 1390650 w 3111500"/>
              <a:gd name="connsiteY2" fmla="*/ 679450 h 1257300"/>
              <a:gd name="connsiteX3" fmla="*/ 2000250 w 3111500"/>
              <a:gd name="connsiteY3" fmla="*/ 685800 h 1257300"/>
              <a:gd name="connsiteX4" fmla="*/ 2495550 w 3111500"/>
              <a:gd name="connsiteY4" fmla="*/ 571500 h 1257300"/>
              <a:gd name="connsiteX5" fmla="*/ 2971800 w 3111500"/>
              <a:gd name="connsiteY5" fmla="*/ 254000 h 1257300"/>
              <a:gd name="connsiteX6" fmla="*/ 3111500 w 3111500"/>
              <a:gd name="connsiteY6" fmla="*/ 0 h 1257300"/>
              <a:gd name="connsiteX0" fmla="*/ 0 w 3117850"/>
              <a:gd name="connsiteY0" fmla="*/ 1241425 h 1241425"/>
              <a:gd name="connsiteX1" fmla="*/ 711200 w 3117850"/>
              <a:gd name="connsiteY1" fmla="*/ 841375 h 1241425"/>
              <a:gd name="connsiteX2" fmla="*/ 1390650 w 3117850"/>
              <a:gd name="connsiteY2" fmla="*/ 663575 h 1241425"/>
              <a:gd name="connsiteX3" fmla="*/ 2000250 w 3117850"/>
              <a:gd name="connsiteY3" fmla="*/ 669925 h 1241425"/>
              <a:gd name="connsiteX4" fmla="*/ 2495550 w 3117850"/>
              <a:gd name="connsiteY4" fmla="*/ 555625 h 1241425"/>
              <a:gd name="connsiteX5" fmla="*/ 2971800 w 3117850"/>
              <a:gd name="connsiteY5" fmla="*/ 238125 h 1241425"/>
              <a:gd name="connsiteX6" fmla="*/ 3117850 w 3117850"/>
              <a:gd name="connsiteY6" fmla="*/ 0 h 1241425"/>
              <a:gd name="connsiteX0" fmla="*/ 0 w 3117850"/>
              <a:gd name="connsiteY0" fmla="*/ 1241425 h 1241425"/>
              <a:gd name="connsiteX1" fmla="*/ 711200 w 3117850"/>
              <a:gd name="connsiteY1" fmla="*/ 841375 h 1241425"/>
              <a:gd name="connsiteX2" fmla="*/ 1390650 w 3117850"/>
              <a:gd name="connsiteY2" fmla="*/ 663575 h 1241425"/>
              <a:gd name="connsiteX3" fmla="*/ 2000250 w 3117850"/>
              <a:gd name="connsiteY3" fmla="*/ 669925 h 1241425"/>
              <a:gd name="connsiteX4" fmla="*/ 2495550 w 3117850"/>
              <a:gd name="connsiteY4" fmla="*/ 555625 h 1241425"/>
              <a:gd name="connsiteX5" fmla="*/ 2962275 w 3117850"/>
              <a:gd name="connsiteY5" fmla="*/ 219075 h 1241425"/>
              <a:gd name="connsiteX6" fmla="*/ 3117850 w 3117850"/>
              <a:gd name="connsiteY6" fmla="*/ 0 h 1241425"/>
              <a:gd name="connsiteX0" fmla="*/ 0 w 3117850"/>
              <a:gd name="connsiteY0" fmla="*/ 1241425 h 1241425"/>
              <a:gd name="connsiteX1" fmla="*/ 711200 w 3117850"/>
              <a:gd name="connsiteY1" fmla="*/ 841375 h 1241425"/>
              <a:gd name="connsiteX2" fmla="*/ 1390650 w 3117850"/>
              <a:gd name="connsiteY2" fmla="*/ 663575 h 1241425"/>
              <a:gd name="connsiteX3" fmla="*/ 2000250 w 3117850"/>
              <a:gd name="connsiteY3" fmla="*/ 669925 h 1241425"/>
              <a:gd name="connsiteX4" fmla="*/ 2495550 w 3117850"/>
              <a:gd name="connsiteY4" fmla="*/ 555625 h 1241425"/>
              <a:gd name="connsiteX5" fmla="*/ 2962275 w 3117850"/>
              <a:gd name="connsiteY5" fmla="*/ 219075 h 1241425"/>
              <a:gd name="connsiteX6" fmla="*/ 3117850 w 3117850"/>
              <a:gd name="connsiteY6" fmla="*/ 0 h 1241425"/>
              <a:gd name="connsiteX0" fmla="*/ 0 w 3130550"/>
              <a:gd name="connsiteY0" fmla="*/ 1238250 h 1238250"/>
              <a:gd name="connsiteX1" fmla="*/ 711200 w 3130550"/>
              <a:gd name="connsiteY1" fmla="*/ 838200 h 1238250"/>
              <a:gd name="connsiteX2" fmla="*/ 1390650 w 3130550"/>
              <a:gd name="connsiteY2" fmla="*/ 660400 h 1238250"/>
              <a:gd name="connsiteX3" fmla="*/ 2000250 w 3130550"/>
              <a:gd name="connsiteY3" fmla="*/ 666750 h 1238250"/>
              <a:gd name="connsiteX4" fmla="*/ 2495550 w 3130550"/>
              <a:gd name="connsiteY4" fmla="*/ 552450 h 1238250"/>
              <a:gd name="connsiteX5" fmla="*/ 2962275 w 3130550"/>
              <a:gd name="connsiteY5" fmla="*/ 215900 h 1238250"/>
              <a:gd name="connsiteX6" fmla="*/ 3130550 w 3130550"/>
              <a:gd name="connsiteY6" fmla="*/ 0 h 1238250"/>
              <a:gd name="connsiteX0" fmla="*/ 0 w 3130550"/>
              <a:gd name="connsiteY0" fmla="*/ 1238250 h 1238250"/>
              <a:gd name="connsiteX1" fmla="*/ 711200 w 3130550"/>
              <a:gd name="connsiteY1" fmla="*/ 838200 h 1238250"/>
              <a:gd name="connsiteX2" fmla="*/ 1390650 w 3130550"/>
              <a:gd name="connsiteY2" fmla="*/ 660400 h 1238250"/>
              <a:gd name="connsiteX3" fmla="*/ 2000250 w 3130550"/>
              <a:gd name="connsiteY3" fmla="*/ 666750 h 1238250"/>
              <a:gd name="connsiteX4" fmla="*/ 2495550 w 3130550"/>
              <a:gd name="connsiteY4" fmla="*/ 552450 h 1238250"/>
              <a:gd name="connsiteX5" fmla="*/ 2943225 w 3130550"/>
              <a:gd name="connsiteY5" fmla="*/ 209550 h 1238250"/>
              <a:gd name="connsiteX6" fmla="*/ 3130550 w 3130550"/>
              <a:gd name="connsiteY6" fmla="*/ 0 h 1238250"/>
              <a:gd name="connsiteX0" fmla="*/ 0 w 3117850"/>
              <a:gd name="connsiteY0" fmla="*/ 1257300 h 1257300"/>
              <a:gd name="connsiteX1" fmla="*/ 711200 w 3117850"/>
              <a:gd name="connsiteY1" fmla="*/ 857250 h 1257300"/>
              <a:gd name="connsiteX2" fmla="*/ 1390650 w 3117850"/>
              <a:gd name="connsiteY2" fmla="*/ 679450 h 1257300"/>
              <a:gd name="connsiteX3" fmla="*/ 2000250 w 3117850"/>
              <a:gd name="connsiteY3" fmla="*/ 685800 h 1257300"/>
              <a:gd name="connsiteX4" fmla="*/ 2495550 w 3117850"/>
              <a:gd name="connsiteY4" fmla="*/ 571500 h 1257300"/>
              <a:gd name="connsiteX5" fmla="*/ 2943225 w 3117850"/>
              <a:gd name="connsiteY5" fmla="*/ 228600 h 1257300"/>
              <a:gd name="connsiteX6" fmla="*/ 3117850 w 3117850"/>
              <a:gd name="connsiteY6" fmla="*/ 0 h 1257300"/>
              <a:gd name="connsiteX0" fmla="*/ 0 w 3117850"/>
              <a:gd name="connsiteY0" fmla="*/ 1257300 h 1257300"/>
              <a:gd name="connsiteX1" fmla="*/ 711200 w 3117850"/>
              <a:gd name="connsiteY1" fmla="*/ 857250 h 1257300"/>
              <a:gd name="connsiteX2" fmla="*/ 1390650 w 3117850"/>
              <a:gd name="connsiteY2" fmla="*/ 679450 h 1257300"/>
              <a:gd name="connsiteX3" fmla="*/ 2000250 w 3117850"/>
              <a:gd name="connsiteY3" fmla="*/ 685800 h 1257300"/>
              <a:gd name="connsiteX4" fmla="*/ 2495550 w 3117850"/>
              <a:gd name="connsiteY4" fmla="*/ 571500 h 1257300"/>
              <a:gd name="connsiteX5" fmla="*/ 2943225 w 3117850"/>
              <a:gd name="connsiteY5" fmla="*/ 228600 h 1257300"/>
              <a:gd name="connsiteX6" fmla="*/ 3117850 w 3117850"/>
              <a:gd name="connsiteY6" fmla="*/ 0 h 1257300"/>
              <a:gd name="connsiteX0" fmla="*/ 0 w 3121025"/>
              <a:gd name="connsiteY0" fmla="*/ 1241425 h 1241425"/>
              <a:gd name="connsiteX1" fmla="*/ 711200 w 3121025"/>
              <a:gd name="connsiteY1" fmla="*/ 841375 h 1241425"/>
              <a:gd name="connsiteX2" fmla="*/ 1390650 w 3121025"/>
              <a:gd name="connsiteY2" fmla="*/ 663575 h 1241425"/>
              <a:gd name="connsiteX3" fmla="*/ 2000250 w 3121025"/>
              <a:gd name="connsiteY3" fmla="*/ 669925 h 1241425"/>
              <a:gd name="connsiteX4" fmla="*/ 2495550 w 3121025"/>
              <a:gd name="connsiteY4" fmla="*/ 555625 h 1241425"/>
              <a:gd name="connsiteX5" fmla="*/ 2943225 w 3121025"/>
              <a:gd name="connsiteY5" fmla="*/ 212725 h 1241425"/>
              <a:gd name="connsiteX6" fmla="*/ 3121025 w 3121025"/>
              <a:gd name="connsiteY6" fmla="*/ 0 h 1241425"/>
              <a:gd name="connsiteX0" fmla="*/ 0 w 3117850"/>
              <a:gd name="connsiteY0" fmla="*/ 1250950 h 1250950"/>
              <a:gd name="connsiteX1" fmla="*/ 711200 w 3117850"/>
              <a:gd name="connsiteY1" fmla="*/ 850900 h 1250950"/>
              <a:gd name="connsiteX2" fmla="*/ 1390650 w 3117850"/>
              <a:gd name="connsiteY2" fmla="*/ 673100 h 1250950"/>
              <a:gd name="connsiteX3" fmla="*/ 2000250 w 3117850"/>
              <a:gd name="connsiteY3" fmla="*/ 679450 h 1250950"/>
              <a:gd name="connsiteX4" fmla="*/ 2495550 w 3117850"/>
              <a:gd name="connsiteY4" fmla="*/ 565150 h 1250950"/>
              <a:gd name="connsiteX5" fmla="*/ 2943225 w 3117850"/>
              <a:gd name="connsiteY5" fmla="*/ 222250 h 1250950"/>
              <a:gd name="connsiteX6" fmla="*/ 3117850 w 3117850"/>
              <a:gd name="connsiteY6" fmla="*/ 0 h 1250950"/>
              <a:gd name="connsiteX0" fmla="*/ 0 w 3117850"/>
              <a:gd name="connsiteY0" fmla="*/ 1250950 h 1250950"/>
              <a:gd name="connsiteX1" fmla="*/ 711200 w 3117850"/>
              <a:gd name="connsiteY1" fmla="*/ 850900 h 1250950"/>
              <a:gd name="connsiteX2" fmla="*/ 1390650 w 3117850"/>
              <a:gd name="connsiteY2" fmla="*/ 673100 h 1250950"/>
              <a:gd name="connsiteX3" fmla="*/ 2000250 w 3117850"/>
              <a:gd name="connsiteY3" fmla="*/ 679450 h 1250950"/>
              <a:gd name="connsiteX4" fmla="*/ 2495550 w 3117850"/>
              <a:gd name="connsiteY4" fmla="*/ 565150 h 1250950"/>
              <a:gd name="connsiteX5" fmla="*/ 2917825 w 3117850"/>
              <a:gd name="connsiteY5" fmla="*/ 203200 h 1250950"/>
              <a:gd name="connsiteX6" fmla="*/ 3117850 w 3117850"/>
              <a:gd name="connsiteY6" fmla="*/ 0 h 1250950"/>
              <a:gd name="connsiteX0" fmla="*/ 0 w 3117850"/>
              <a:gd name="connsiteY0" fmla="*/ 1250950 h 1250950"/>
              <a:gd name="connsiteX1" fmla="*/ 711200 w 3117850"/>
              <a:gd name="connsiteY1" fmla="*/ 850900 h 1250950"/>
              <a:gd name="connsiteX2" fmla="*/ 1390650 w 3117850"/>
              <a:gd name="connsiteY2" fmla="*/ 673100 h 1250950"/>
              <a:gd name="connsiteX3" fmla="*/ 2000250 w 3117850"/>
              <a:gd name="connsiteY3" fmla="*/ 679450 h 1250950"/>
              <a:gd name="connsiteX4" fmla="*/ 2495550 w 3117850"/>
              <a:gd name="connsiteY4" fmla="*/ 565150 h 1250950"/>
              <a:gd name="connsiteX5" fmla="*/ 2917825 w 3117850"/>
              <a:gd name="connsiteY5" fmla="*/ 203200 h 1250950"/>
              <a:gd name="connsiteX6" fmla="*/ 3117850 w 3117850"/>
              <a:gd name="connsiteY6" fmla="*/ 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850" h="1250950">
                <a:moveTo>
                  <a:pt x="0" y="1250950"/>
                </a:moveTo>
                <a:cubicBezTo>
                  <a:pt x="241829" y="1100666"/>
                  <a:pt x="479425" y="947208"/>
                  <a:pt x="711200" y="850900"/>
                </a:cubicBezTo>
                <a:cubicBezTo>
                  <a:pt x="942975" y="754592"/>
                  <a:pt x="1175808" y="701675"/>
                  <a:pt x="1390650" y="673100"/>
                </a:cubicBezTo>
                <a:cubicBezTo>
                  <a:pt x="1605492" y="644525"/>
                  <a:pt x="1816100" y="697442"/>
                  <a:pt x="2000250" y="679450"/>
                </a:cubicBezTo>
                <a:cubicBezTo>
                  <a:pt x="2184400" y="661458"/>
                  <a:pt x="2342621" y="644525"/>
                  <a:pt x="2495550" y="565150"/>
                </a:cubicBezTo>
                <a:cubicBezTo>
                  <a:pt x="2648479" y="485775"/>
                  <a:pt x="2816225" y="302683"/>
                  <a:pt x="2917825" y="203200"/>
                </a:cubicBezTo>
                <a:cubicBezTo>
                  <a:pt x="3006725" y="97367"/>
                  <a:pt x="3003550" y="131233"/>
                  <a:pt x="3117850" y="0"/>
                </a:cubicBezTo>
              </a:path>
            </a:pathLst>
          </a:custGeom>
          <a:noFill/>
          <a:ln w="28575" cap="flat" cmpd="sng" algn="ctr">
            <a:solidFill>
              <a:srgbClr val="0066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1" name="Gerader Verbinder 20">
            <a:extLst>
              <a:ext uri="{FF2B5EF4-FFF2-40B4-BE49-F238E27FC236}">
                <a16:creationId xmlns:a16="http://schemas.microsoft.com/office/drawing/2014/main" id="{C1286BD7-7733-7DC8-0CD9-5A0EE885D180}"/>
              </a:ext>
            </a:extLst>
          </p:cNvPr>
          <p:cNvCxnSpPr>
            <a:endCxn id="13" idx="6"/>
          </p:cNvCxnSpPr>
          <p:nvPr/>
        </p:nvCxnSpPr>
        <p:spPr bwMode="auto">
          <a:xfrm flipV="1">
            <a:off x="4292600" y="3609166"/>
            <a:ext cx="6350" cy="125094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uppieren 2">
            <a:extLst>
              <a:ext uri="{FF2B5EF4-FFF2-40B4-BE49-F238E27FC236}">
                <a16:creationId xmlns:a16="http://schemas.microsoft.com/office/drawing/2014/main" id="{9C143CD1-A0ED-ED94-0AC6-C23E67A33F1D}"/>
              </a:ext>
            </a:extLst>
          </p:cNvPr>
          <p:cNvGrpSpPr/>
          <p:nvPr/>
        </p:nvGrpSpPr>
        <p:grpSpPr>
          <a:xfrm>
            <a:off x="6083302" y="1651000"/>
            <a:ext cx="2717798" cy="3209115"/>
            <a:chOff x="6083302" y="1651000"/>
            <a:chExt cx="2717798" cy="3209115"/>
          </a:xfrm>
        </p:grpSpPr>
        <p:cxnSp>
          <p:nvCxnSpPr>
            <p:cNvPr id="24" name="Gerader Verbinder 23">
              <a:extLst>
                <a:ext uri="{FF2B5EF4-FFF2-40B4-BE49-F238E27FC236}">
                  <a16:creationId xmlns:a16="http://schemas.microsoft.com/office/drawing/2014/main" id="{85141AB1-CF03-3149-5814-8B3FCD7570B6}"/>
                </a:ext>
              </a:extLst>
            </p:cNvPr>
            <p:cNvCxnSpPr/>
            <p:nvPr/>
          </p:nvCxnSpPr>
          <p:spPr bwMode="auto">
            <a:xfrm flipV="1">
              <a:off x="6169025" y="2841442"/>
              <a:ext cx="0" cy="201867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284" name="Gruppieren 11283">
              <a:extLst>
                <a:ext uri="{FF2B5EF4-FFF2-40B4-BE49-F238E27FC236}">
                  <a16:creationId xmlns:a16="http://schemas.microsoft.com/office/drawing/2014/main" id="{A32B7AC1-E996-079B-C38F-48D173F12768}"/>
                </a:ext>
              </a:extLst>
            </p:cNvPr>
            <p:cNvGrpSpPr/>
            <p:nvPr/>
          </p:nvGrpSpPr>
          <p:grpSpPr>
            <a:xfrm>
              <a:off x="6083302" y="1651000"/>
              <a:ext cx="2717798" cy="2197100"/>
              <a:chOff x="6083302" y="1651000"/>
              <a:chExt cx="2717798" cy="2197100"/>
            </a:xfrm>
          </p:grpSpPr>
          <p:sp>
            <p:nvSpPr>
              <p:cNvPr id="11264" name="Freihandform: Form 11263">
                <a:extLst>
                  <a:ext uri="{FF2B5EF4-FFF2-40B4-BE49-F238E27FC236}">
                    <a16:creationId xmlns:a16="http://schemas.microsoft.com/office/drawing/2014/main" id="{0078C9F7-3B30-5A1A-64D5-08B7FCBF5506}"/>
                  </a:ext>
                </a:extLst>
              </p:cNvPr>
              <p:cNvSpPr/>
              <p:nvPr/>
            </p:nvSpPr>
            <p:spPr bwMode="auto">
              <a:xfrm>
                <a:off x="6156480" y="2841442"/>
                <a:ext cx="2644620" cy="1006658"/>
              </a:xfrm>
              <a:custGeom>
                <a:avLst/>
                <a:gdLst>
                  <a:gd name="connsiteX0" fmla="*/ 0 w 4540250"/>
                  <a:gd name="connsiteY0" fmla="*/ 752274 h 999924"/>
                  <a:gd name="connsiteX1" fmla="*/ 1873250 w 4540250"/>
                  <a:gd name="connsiteY1" fmla="*/ 2974 h 999924"/>
                  <a:gd name="connsiteX2" fmla="*/ 4540250 w 4540250"/>
                  <a:gd name="connsiteY2" fmla="*/ 999924 h 999924"/>
                  <a:gd name="connsiteX0" fmla="*/ 0 w 4540250"/>
                  <a:gd name="connsiteY0" fmla="*/ 802206 h 1049856"/>
                  <a:gd name="connsiteX1" fmla="*/ 954157 w 4540250"/>
                  <a:gd name="connsiteY1" fmla="*/ 207153 h 1049856"/>
                  <a:gd name="connsiteX2" fmla="*/ 1873250 w 4540250"/>
                  <a:gd name="connsiteY2" fmla="*/ 52906 h 1049856"/>
                  <a:gd name="connsiteX3" fmla="*/ 4540250 w 4540250"/>
                  <a:gd name="connsiteY3" fmla="*/ 1049856 h 1049856"/>
                  <a:gd name="connsiteX0" fmla="*/ 0 w 4540250"/>
                  <a:gd name="connsiteY0" fmla="*/ 788095 h 1035745"/>
                  <a:gd name="connsiteX1" fmla="*/ 986176 w 4540250"/>
                  <a:gd name="connsiteY1" fmla="*/ 299952 h 1035745"/>
                  <a:gd name="connsiteX2" fmla="*/ 1873250 w 4540250"/>
                  <a:gd name="connsiteY2" fmla="*/ 38795 h 1035745"/>
                  <a:gd name="connsiteX3" fmla="*/ 4540250 w 4540250"/>
                  <a:gd name="connsiteY3" fmla="*/ 1035745 h 1035745"/>
                  <a:gd name="connsiteX0" fmla="*/ 0 w 4540250"/>
                  <a:gd name="connsiteY0" fmla="*/ 749300 h 996950"/>
                  <a:gd name="connsiteX1" fmla="*/ 986176 w 4540250"/>
                  <a:gd name="connsiteY1" fmla="*/ 261157 h 996950"/>
                  <a:gd name="connsiteX2" fmla="*/ 1873250 w 4540250"/>
                  <a:gd name="connsiteY2" fmla="*/ 0 h 996950"/>
                  <a:gd name="connsiteX3" fmla="*/ 4540250 w 4540250"/>
                  <a:gd name="connsiteY3" fmla="*/ 996950 h 996950"/>
                  <a:gd name="connsiteX0" fmla="*/ 0 w 3554074"/>
                  <a:gd name="connsiteY0" fmla="*/ 261157 h 996950"/>
                  <a:gd name="connsiteX1" fmla="*/ 887074 w 3554074"/>
                  <a:gd name="connsiteY1" fmla="*/ 0 h 996950"/>
                  <a:gd name="connsiteX2" fmla="*/ 3554074 w 3554074"/>
                  <a:gd name="connsiteY2" fmla="*/ 996950 h 996950"/>
                  <a:gd name="connsiteX0" fmla="*/ 0 w 2667000"/>
                  <a:gd name="connsiteY0" fmla="*/ 0 h 996950"/>
                  <a:gd name="connsiteX1" fmla="*/ 2667000 w 2667000"/>
                  <a:gd name="connsiteY1" fmla="*/ 996950 h 996950"/>
                  <a:gd name="connsiteX0" fmla="*/ 0 w 2667000"/>
                  <a:gd name="connsiteY0" fmla="*/ 10 h 996960"/>
                  <a:gd name="connsiteX1" fmla="*/ 2667000 w 2667000"/>
                  <a:gd name="connsiteY1" fmla="*/ 996960 h 996960"/>
                </a:gdLst>
                <a:ahLst/>
                <a:cxnLst>
                  <a:cxn ang="0">
                    <a:pos x="connsiteX0" y="connsiteY0"/>
                  </a:cxn>
                  <a:cxn ang="0">
                    <a:pos x="connsiteX1" y="connsiteY1"/>
                  </a:cxn>
                </a:cxnLst>
                <a:rect l="l" t="t" r="r" b="b"/>
                <a:pathLst>
                  <a:path w="2667000" h="996960">
                    <a:moveTo>
                      <a:pt x="0" y="10"/>
                    </a:moveTo>
                    <a:cubicBezTo>
                      <a:pt x="871975" y="-2736"/>
                      <a:pt x="1711854" y="519122"/>
                      <a:pt x="2667000" y="996960"/>
                    </a:cubicBezTo>
                  </a:path>
                </a:pathLst>
              </a:custGeom>
              <a:noFill/>
              <a:ln w="28575"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79" name="Freihandform: Form 11278">
                <a:extLst>
                  <a:ext uri="{FF2B5EF4-FFF2-40B4-BE49-F238E27FC236}">
                    <a16:creationId xmlns:a16="http://schemas.microsoft.com/office/drawing/2014/main" id="{1CEE644F-DCAF-C5DF-1542-BAC16294D1A2}"/>
                  </a:ext>
                </a:extLst>
              </p:cNvPr>
              <p:cNvSpPr/>
              <p:nvPr/>
            </p:nvSpPr>
            <p:spPr bwMode="auto">
              <a:xfrm>
                <a:off x="6153150" y="1651000"/>
                <a:ext cx="2228850" cy="1968500"/>
              </a:xfrm>
              <a:custGeom>
                <a:avLst/>
                <a:gdLst>
                  <a:gd name="connsiteX0" fmla="*/ 0 w 2228850"/>
                  <a:gd name="connsiteY0" fmla="*/ 603250 h 1968500"/>
                  <a:gd name="connsiteX1" fmla="*/ 2222500 w 2228850"/>
                  <a:gd name="connsiteY1" fmla="*/ 0 h 1968500"/>
                  <a:gd name="connsiteX2" fmla="*/ 2228850 w 2228850"/>
                  <a:gd name="connsiteY2" fmla="*/ 1968500 h 1968500"/>
                  <a:gd name="connsiteX3" fmla="*/ 19050 w 2228850"/>
                  <a:gd name="connsiteY3" fmla="*/ 1168400 h 1968500"/>
                  <a:gd name="connsiteX4" fmla="*/ 0 w 2228850"/>
                  <a:gd name="connsiteY4" fmla="*/ 603250 h 1968500"/>
                  <a:gd name="connsiteX0" fmla="*/ 0 w 2228850"/>
                  <a:gd name="connsiteY0" fmla="*/ 603250 h 1968500"/>
                  <a:gd name="connsiteX1" fmla="*/ 577850 w 2228850"/>
                  <a:gd name="connsiteY1" fmla="*/ 444500 h 1968500"/>
                  <a:gd name="connsiteX2" fmla="*/ 2222500 w 2228850"/>
                  <a:gd name="connsiteY2" fmla="*/ 0 h 1968500"/>
                  <a:gd name="connsiteX3" fmla="*/ 2228850 w 2228850"/>
                  <a:gd name="connsiteY3" fmla="*/ 1968500 h 1968500"/>
                  <a:gd name="connsiteX4" fmla="*/ 19050 w 2228850"/>
                  <a:gd name="connsiteY4" fmla="*/ 1168400 h 1968500"/>
                  <a:gd name="connsiteX5" fmla="*/ 0 w 2228850"/>
                  <a:gd name="connsiteY5" fmla="*/ 603250 h 1968500"/>
                  <a:gd name="connsiteX0" fmla="*/ 0 w 2228850"/>
                  <a:gd name="connsiteY0" fmla="*/ 603250 h 1968500"/>
                  <a:gd name="connsiteX1" fmla="*/ 552450 w 2228850"/>
                  <a:gd name="connsiteY1" fmla="*/ 381000 h 1968500"/>
                  <a:gd name="connsiteX2" fmla="*/ 2222500 w 2228850"/>
                  <a:gd name="connsiteY2" fmla="*/ 0 h 1968500"/>
                  <a:gd name="connsiteX3" fmla="*/ 2228850 w 2228850"/>
                  <a:gd name="connsiteY3" fmla="*/ 1968500 h 1968500"/>
                  <a:gd name="connsiteX4" fmla="*/ 19050 w 2228850"/>
                  <a:gd name="connsiteY4" fmla="*/ 1168400 h 1968500"/>
                  <a:gd name="connsiteX5" fmla="*/ 0 w 2228850"/>
                  <a:gd name="connsiteY5" fmla="*/ 603250 h 1968500"/>
                  <a:gd name="connsiteX0" fmla="*/ 0 w 2228850"/>
                  <a:gd name="connsiteY0" fmla="*/ 603250 h 1968500"/>
                  <a:gd name="connsiteX1" fmla="*/ 552450 w 2228850"/>
                  <a:gd name="connsiteY1" fmla="*/ 381000 h 1968500"/>
                  <a:gd name="connsiteX2" fmla="*/ 1549400 w 2228850"/>
                  <a:gd name="connsiteY2" fmla="*/ 152400 h 1968500"/>
                  <a:gd name="connsiteX3" fmla="*/ 2222500 w 2228850"/>
                  <a:gd name="connsiteY3" fmla="*/ 0 h 1968500"/>
                  <a:gd name="connsiteX4" fmla="*/ 2228850 w 2228850"/>
                  <a:gd name="connsiteY4" fmla="*/ 1968500 h 1968500"/>
                  <a:gd name="connsiteX5" fmla="*/ 19050 w 2228850"/>
                  <a:gd name="connsiteY5" fmla="*/ 1168400 h 1968500"/>
                  <a:gd name="connsiteX6" fmla="*/ 0 w 2228850"/>
                  <a:gd name="connsiteY6"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9050 w 2228850"/>
                  <a:gd name="connsiteY5" fmla="*/ 1168400 h 1968500"/>
                  <a:gd name="connsiteX6" fmla="*/ 0 w 2228850"/>
                  <a:gd name="connsiteY6"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95450 w 2228850"/>
                  <a:gd name="connsiteY5" fmla="*/ 1765300 h 1968500"/>
                  <a:gd name="connsiteX6" fmla="*/ 19050 w 2228850"/>
                  <a:gd name="connsiteY6" fmla="*/ 1168400 h 1968500"/>
                  <a:gd name="connsiteX7" fmla="*/ 0 w 2228850"/>
                  <a:gd name="connsiteY7"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0050 w 2228850"/>
                  <a:gd name="connsiteY5" fmla="*/ 1689100 h 1968500"/>
                  <a:gd name="connsiteX6" fmla="*/ 19050 w 2228850"/>
                  <a:gd name="connsiteY6" fmla="*/ 1168400 h 1968500"/>
                  <a:gd name="connsiteX7" fmla="*/ 0 w 2228850"/>
                  <a:gd name="connsiteY7"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6400 w 2228850"/>
                  <a:gd name="connsiteY5" fmla="*/ 1619250 h 1968500"/>
                  <a:gd name="connsiteX6" fmla="*/ 19050 w 2228850"/>
                  <a:gd name="connsiteY6" fmla="*/ 1168400 h 1968500"/>
                  <a:gd name="connsiteX7" fmla="*/ 0 w 2228850"/>
                  <a:gd name="connsiteY7"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6400 w 2228850"/>
                  <a:gd name="connsiteY5" fmla="*/ 1619250 h 1968500"/>
                  <a:gd name="connsiteX6" fmla="*/ 590550 w 2228850"/>
                  <a:gd name="connsiteY6" fmla="*/ 1308100 h 1968500"/>
                  <a:gd name="connsiteX7" fmla="*/ 19050 w 2228850"/>
                  <a:gd name="connsiteY7" fmla="*/ 1168400 h 1968500"/>
                  <a:gd name="connsiteX8" fmla="*/ 0 w 2228850"/>
                  <a:gd name="connsiteY8"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6400 w 2228850"/>
                  <a:gd name="connsiteY5" fmla="*/ 1619250 h 1968500"/>
                  <a:gd name="connsiteX6" fmla="*/ 603250 w 2228850"/>
                  <a:gd name="connsiteY6" fmla="*/ 1212850 h 1968500"/>
                  <a:gd name="connsiteX7" fmla="*/ 19050 w 2228850"/>
                  <a:gd name="connsiteY7" fmla="*/ 1168400 h 1968500"/>
                  <a:gd name="connsiteX8" fmla="*/ 0 w 2228850"/>
                  <a:gd name="connsiteY8"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6400 w 2228850"/>
                  <a:gd name="connsiteY5" fmla="*/ 1619250 h 1968500"/>
                  <a:gd name="connsiteX6" fmla="*/ 603250 w 2228850"/>
                  <a:gd name="connsiteY6" fmla="*/ 1257300 h 1968500"/>
                  <a:gd name="connsiteX7" fmla="*/ 19050 w 2228850"/>
                  <a:gd name="connsiteY7" fmla="*/ 1168400 h 1968500"/>
                  <a:gd name="connsiteX8" fmla="*/ 0 w 2228850"/>
                  <a:gd name="connsiteY8"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57350 w 2228850"/>
                  <a:gd name="connsiteY5" fmla="*/ 1670050 h 1968500"/>
                  <a:gd name="connsiteX6" fmla="*/ 603250 w 2228850"/>
                  <a:gd name="connsiteY6" fmla="*/ 1257300 h 1968500"/>
                  <a:gd name="connsiteX7" fmla="*/ 19050 w 2228850"/>
                  <a:gd name="connsiteY7" fmla="*/ 1168400 h 1968500"/>
                  <a:gd name="connsiteX8" fmla="*/ 0 w 2228850"/>
                  <a:gd name="connsiteY8"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57350 w 2228850"/>
                  <a:gd name="connsiteY5" fmla="*/ 1670050 h 1968500"/>
                  <a:gd name="connsiteX6" fmla="*/ 1130300 w 2228850"/>
                  <a:gd name="connsiteY6" fmla="*/ 1447800 h 1968500"/>
                  <a:gd name="connsiteX7" fmla="*/ 603250 w 2228850"/>
                  <a:gd name="connsiteY7" fmla="*/ 1257300 h 1968500"/>
                  <a:gd name="connsiteX8" fmla="*/ 19050 w 2228850"/>
                  <a:gd name="connsiteY8" fmla="*/ 1168400 h 1968500"/>
                  <a:gd name="connsiteX9" fmla="*/ 0 w 2228850"/>
                  <a:gd name="connsiteY9"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57350 w 2228850"/>
                  <a:gd name="connsiteY5" fmla="*/ 1670050 h 1968500"/>
                  <a:gd name="connsiteX6" fmla="*/ 1149350 w 2228850"/>
                  <a:gd name="connsiteY6" fmla="*/ 1327150 h 1968500"/>
                  <a:gd name="connsiteX7" fmla="*/ 603250 w 2228850"/>
                  <a:gd name="connsiteY7" fmla="*/ 1257300 h 1968500"/>
                  <a:gd name="connsiteX8" fmla="*/ 19050 w 2228850"/>
                  <a:gd name="connsiteY8" fmla="*/ 1168400 h 1968500"/>
                  <a:gd name="connsiteX9" fmla="*/ 0 w 2228850"/>
                  <a:gd name="connsiteY9"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57350 w 2228850"/>
                  <a:gd name="connsiteY5" fmla="*/ 1670050 h 1968500"/>
                  <a:gd name="connsiteX6" fmla="*/ 1130300 w 2228850"/>
                  <a:gd name="connsiteY6" fmla="*/ 1441450 h 1968500"/>
                  <a:gd name="connsiteX7" fmla="*/ 603250 w 2228850"/>
                  <a:gd name="connsiteY7" fmla="*/ 1257300 h 1968500"/>
                  <a:gd name="connsiteX8" fmla="*/ 19050 w 2228850"/>
                  <a:gd name="connsiteY8" fmla="*/ 1168400 h 1968500"/>
                  <a:gd name="connsiteX9" fmla="*/ 0 w 2228850"/>
                  <a:gd name="connsiteY9" fmla="*/ 60325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850" h="1968500">
                    <a:moveTo>
                      <a:pt x="0" y="603250"/>
                    </a:moveTo>
                    <a:lnTo>
                      <a:pt x="552450" y="381000"/>
                    </a:lnTo>
                    <a:lnTo>
                      <a:pt x="1536700" y="120650"/>
                    </a:lnTo>
                    <a:lnTo>
                      <a:pt x="2222500" y="0"/>
                    </a:lnTo>
                    <a:cubicBezTo>
                      <a:pt x="2224617" y="656167"/>
                      <a:pt x="2226733" y="1312333"/>
                      <a:pt x="2228850" y="1968500"/>
                    </a:cubicBezTo>
                    <a:lnTo>
                      <a:pt x="1657350" y="1670050"/>
                    </a:lnTo>
                    <a:lnTo>
                      <a:pt x="1130300" y="1441450"/>
                    </a:lnTo>
                    <a:lnTo>
                      <a:pt x="603250" y="1257300"/>
                    </a:lnTo>
                    <a:lnTo>
                      <a:pt x="19050" y="1168400"/>
                    </a:lnTo>
                    <a:lnTo>
                      <a:pt x="0" y="603250"/>
                    </a:lnTo>
                    <a:close/>
                  </a:path>
                </a:pathLst>
              </a:custGeom>
              <a:solidFill>
                <a:srgbClr val="00CC66">
                  <a:alpha val="3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1" name="Pfeil: nach unten 11280">
                <a:extLst>
                  <a:ext uri="{FF2B5EF4-FFF2-40B4-BE49-F238E27FC236}">
                    <a16:creationId xmlns:a16="http://schemas.microsoft.com/office/drawing/2014/main" id="{58B13AF1-370D-7605-BFD9-1F6EADBBA2BE}"/>
                  </a:ext>
                </a:extLst>
              </p:cNvPr>
              <p:cNvSpPr/>
              <p:nvPr/>
            </p:nvSpPr>
            <p:spPr bwMode="auto">
              <a:xfrm>
                <a:off x="8289535" y="1651001"/>
                <a:ext cx="171446" cy="1962150"/>
              </a:xfrm>
              <a:prstGeom prst="downArrow">
                <a:avLst/>
              </a:prstGeom>
              <a:solidFill>
                <a:srgbClr val="00CC66"/>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2" name="Pfeil: nach unten 11281">
                <a:extLst>
                  <a:ext uri="{FF2B5EF4-FFF2-40B4-BE49-F238E27FC236}">
                    <a16:creationId xmlns:a16="http://schemas.microsoft.com/office/drawing/2014/main" id="{B4EA034B-8127-BC61-D70A-70951B40E74C}"/>
                  </a:ext>
                </a:extLst>
              </p:cNvPr>
              <p:cNvSpPr/>
              <p:nvPr/>
            </p:nvSpPr>
            <p:spPr bwMode="auto">
              <a:xfrm>
                <a:off x="6083302" y="2281964"/>
                <a:ext cx="171446" cy="544412"/>
              </a:xfrm>
              <a:prstGeom prst="downArrow">
                <a:avLst/>
              </a:prstGeom>
              <a:solidFill>
                <a:srgbClr val="00CC66"/>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3" name="Textfeld 11282">
                <a:extLst>
                  <a:ext uri="{FF2B5EF4-FFF2-40B4-BE49-F238E27FC236}">
                    <a16:creationId xmlns:a16="http://schemas.microsoft.com/office/drawing/2014/main" id="{CC25EC1E-AE22-2B30-D440-C58E9A40F0AA}"/>
                  </a:ext>
                </a:extLst>
              </p:cNvPr>
              <p:cNvSpPr txBox="1"/>
              <p:nvPr/>
            </p:nvSpPr>
            <p:spPr>
              <a:xfrm>
                <a:off x="6853241" y="2090470"/>
                <a:ext cx="1111202" cy="523220"/>
              </a:xfrm>
              <a:prstGeom prst="rect">
                <a:avLst/>
              </a:prstGeom>
              <a:noFill/>
            </p:spPr>
            <p:txBody>
              <a:bodyPr wrap="none" rtlCol="0">
                <a:spAutoFit/>
              </a:bodyPr>
              <a:lstStyle/>
              <a:p>
                <a:pPr algn="ctr"/>
                <a:r>
                  <a:rPr lang="de-DE" sz="1400" dirty="0">
                    <a:solidFill>
                      <a:srgbClr val="00B050"/>
                    </a:solidFill>
                  </a:rPr>
                  <a:t>negative</a:t>
                </a:r>
                <a:br>
                  <a:rPr lang="de-DE" sz="1400" dirty="0">
                    <a:solidFill>
                      <a:srgbClr val="00B050"/>
                    </a:solidFill>
                  </a:rPr>
                </a:br>
                <a:r>
                  <a:rPr lang="de-DE" sz="1400" dirty="0">
                    <a:solidFill>
                      <a:srgbClr val="00B050"/>
                    </a:solidFill>
                  </a:rPr>
                  <a:t>Emissionen</a:t>
                </a:r>
              </a:p>
            </p:txBody>
          </p:sp>
        </p:grpSp>
      </p:grpSp>
      <p:grpSp>
        <p:nvGrpSpPr>
          <p:cNvPr id="11286" name="Gruppieren 11285">
            <a:extLst>
              <a:ext uri="{FF2B5EF4-FFF2-40B4-BE49-F238E27FC236}">
                <a16:creationId xmlns:a16="http://schemas.microsoft.com/office/drawing/2014/main" id="{B526C153-94F5-62CF-051E-91E2815E3F39}"/>
              </a:ext>
            </a:extLst>
          </p:cNvPr>
          <p:cNvGrpSpPr/>
          <p:nvPr/>
        </p:nvGrpSpPr>
        <p:grpSpPr>
          <a:xfrm>
            <a:off x="3752341" y="1558779"/>
            <a:ext cx="5033732" cy="2063086"/>
            <a:chOff x="3752341" y="1558779"/>
            <a:chExt cx="5033732" cy="2063086"/>
          </a:xfrm>
        </p:grpSpPr>
        <p:sp>
          <p:nvSpPr>
            <p:cNvPr id="14" name="Freihandform: Form 13">
              <a:extLst>
                <a:ext uri="{FF2B5EF4-FFF2-40B4-BE49-F238E27FC236}">
                  <a16:creationId xmlns:a16="http://schemas.microsoft.com/office/drawing/2014/main" id="{72E2388D-FE19-B622-8F84-30452560623D}"/>
                </a:ext>
              </a:extLst>
            </p:cNvPr>
            <p:cNvSpPr/>
            <p:nvPr/>
          </p:nvSpPr>
          <p:spPr bwMode="auto">
            <a:xfrm>
              <a:off x="4305301" y="1558779"/>
              <a:ext cx="4480772" cy="2063086"/>
            </a:xfrm>
            <a:custGeom>
              <a:avLst/>
              <a:gdLst>
                <a:gd name="connsiteX0" fmla="*/ 0 w 4444499"/>
                <a:gd name="connsiteY0" fmla="*/ 2050926 h 2050926"/>
                <a:gd name="connsiteX1" fmla="*/ 1873250 w 4444499"/>
                <a:gd name="connsiteY1" fmla="*/ 672976 h 2050926"/>
                <a:gd name="connsiteX2" fmla="*/ 3956050 w 4444499"/>
                <a:gd name="connsiteY2" fmla="*/ 120526 h 2050926"/>
                <a:gd name="connsiteX3" fmla="*/ 4406900 w 4444499"/>
                <a:gd name="connsiteY3" fmla="*/ 6226 h 2050926"/>
                <a:gd name="connsiteX4" fmla="*/ 4387850 w 4444499"/>
                <a:gd name="connsiteY4" fmla="*/ 25276 h 2050926"/>
                <a:gd name="connsiteX0" fmla="*/ 0 w 4462325"/>
                <a:gd name="connsiteY0" fmla="*/ 2053267 h 2053267"/>
                <a:gd name="connsiteX1" fmla="*/ 1873250 w 4462325"/>
                <a:gd name="connsiteY1" fmla="*/ 675317 h 2053267"/>
                <a:gd name="connsiteX2" fmla="*/ 3956050 w 4462325"/>
                <a:gd name="connsiteY2" fmla="*/ 122867 h 2053267"/>
                <a:gd name="connsiteX3" fmla="*/ 4406900 w 4462325"/>
                <a:gd name="connsiteY3" fmla="*/ 8567 h 2053267"/>
                <a:gd name="connsiteX4" fmla="*/ 4429125 w 4462325"/>
                <a:gd name="connsiteY4" fmla="*/ 18092 h 2053267"/>
                <a:gd name="connsiteX0" fmla="*/ 0 w 4536600"/>
                <a:gd name="connsiteY0" fmla="*/ 2047658 h 2047658"/>
                <a:gd name="connsiteX1" fmla="*/ 1873250 w 4536600"/>
                <a:gd name="connsiteY1" fmla="*/ 669708 h 2047658"/>
                <a:gd name="connsiteX2" fmla="*/ 3956050 w 4536600"/>
                <a:gd name="connsiteY2" fmla="*/ 117258 h 2047658"/>
                <a:gd name="connsiteX3" fmla="*/ 4406900 w 4536600"/>
                <a:gd name="connsiteY3" fmla="*/ 2958 h 2047658"/>
                <a:gd name="connsiteX4" fmla="*/ 4524375 w 4536600"/>
                <a:gd name="connsiteY4" fmla="*/ 56933 h 2047658"/>
                <a:gd name="connsiteX0" fmla="*/ 0 w 4478493"/>
                <a:gd name="connsiteY0" fmla="*/ 2055677 h 2055677"/>
                <a:gd name="connsiteX1" fmla="*/ 1873250 w 4478493"/>
                <a:gd name="connsiteY1" fmla="*/ 677727 h 2055677"/>
                <a:gd name="connsiteX2" fmla="*/ 3956050 w 4478493"/>
                <a:gd name="connsiteY2" fmla="*/ 125277 h 2055677"/>
                <a:gd name="connsiteX3" fmla="*/ 4406900 w 4478493"/>
                <a:gd name="connsiteY3" fmla="*/ 10977 h 2055677"/>
                <a:gd name="connsiteX4" fmla="*/ 4454525 w 4478493"/>
                <a:gd name="connsiteY4" fmla="*/ 14152 h 2055677"/>
                <a:gd name="connsiteX0" fmla="*/ 0 w 4602202"/>
                <a:gd name="connsiteY0" fmla="*/ 2075771 h 2075771"/>
                <a:gd name="connsiteX1" fmla="*/ 1873250 w 4602202"/>
                <a:gd name="connsiteY1" fmla="*/ 697821 h 2075771"/>
                <a:gd name="connsiteX2" fmla="*/ 3956050 w 4602202"/>
                <a:gd name="connsiteY2" fmla="*/ 145371 h 2075771"/>
                <a:gd name="connsiteX3" fmla="*/ 4406900 w 4602202"/>
                <a:gd name="connsiteY3" fmla="*/ 31071 h 2075771"/>
                <a:gd name="connsiteX4" fmla="*/ 4594225 w 4602202"/>
                <a:gd name="connsiteY4" fmla="*/ 5671 h 2075771"/>
                <a:gd name="connsiteX0" fmla="*/ 0 w 4480772"/>
                <a:gd name="connsiteY0" fmla="*/ 2063086 h 2063086"/>
                <a:gd name="connsiteX1" fmla="*/ 1873250 w 4480772"/>
                <a:gd name="connsiteY1" fmla="*/ 685136 h 2063086"/>
                <a:gd name="connsiteX2" fmla="*/ 3956050 w 4480772"/>
                <a:gd name="connsiteY2" fmla="*/ 132686 h 2063086"/>
                <a:gd name="connsiteX3" fmla="*/ 4406900 w 4480772"/>
                <a:gd name="connsiteY3" fmla="*/ 18386 h 2063086"/>
                <a:gd name="connsiteX4" fmla="*/ 4457700 w 4480772"/>
                <a:gd name="connsiteY4" fmla="*/ 8861 h 2063086"/>
                <a:gd name="connsiteX0" fmla="*/ 0 w 4480772"/>
                <a:gd name="connsiteY0" fmla="*/ 2063086 h 2063086"/>
                <a:gd name="connsiteX1" fmla="*/ 1873250 w 4480772"/>
                <a:gd name="connsiteY1" fmla="*/ 685136 h 2063086"/>
                <a:gd name="connsiteX2" fmla="*/ 3956050 w 4480772"/>
                <a:gd name="connsiteY2" fmla="*/ 113636 h 2063086"/>
                <a:gd name="connsiteX3" fmla="*/ 4406900 w 4480772"/>
                <a:gd name="connsiteY3" fmla="*/ 18386 h 2063086"/>
                <a:gd name="connsiteX4" fmla="*/ 4457700 w 4480772"/>
                <a:gd name="connsiteY4" fmla="*/ 8861 h 206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0772" h="2063086">
                  <a:moveTo>
                    <a:pt x="0" y="2063086"/>
                  </a:moveTo>
                  <a:cubicBezTo>
                    <a:pt x="606954" y="1534977"/>
                    <a:pt x="1213908" y="1010044"/>
                    <a:pt x="1873250" y="685136"/>
                  </a:cubicBezTo>
                  <a:cubicBezTo>
                    <a:pt x="2532592" y="360228"/>
                    <a:pt x="3956050" y="113636"/>
                    <a:pt x="3956050" y="113636"/>
                  </a:cubicBezTo>
                  <a:lnTo>
                    <a:pt x="4406900" y="18386"/>
                  </a:lnTo>
                  <a:cubicBezTo>
                    <a:pt x="4478867" y="2511"/>
                    <a:pt x="4503208" y="-8602"/>
                    <a:pt x="4457700" y="8861"/>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5" name="Textfeld 11284">
              <a:extLst>
                <a:ext uri="{FF2B5EF4-FFF2-40B4-BE49-F238E27FC236}">
                  <a16:creationId xmlns:a16="http://schemas.microsoft.com/office/drawing/2014/main" id="{3C70E13C-E8B7-D53B-4406-902FDBC0E015}"/>
                </a:ext>
              </a:extLst>
            </p:cNvPr>
            <p:cNvSpPr txBox="1"/>
            <p:nvPr/>
          </p:nvSpPr>
          <p:spPr>
            <a:xfrm>
              <a:off x="3752341" y="2400281"/>
              <a:ext cx="1669047" cy="307777"/>
            </a:xfrm>
            <a:prstGeom prst="rect">
              <a:avLst/>
            </a:prstGeom>
            <a:noFill/>
          </p:spPr>
          <p:txBody>
            <a:bodyPr wrap="none" rtlCol="0">
              <a:spAutoFit/>
            </a:bodyPr>
            <a:lstStyle/>
            <a:p>
              <a:pPr algn="ctr"/>
              <a:r>
                <a:rPr lang="de-DE" sz="1400" dirty="0">
                  <a:solidFill>
                    <a:srgbClr val="FF0000"/>
                  </a:solidFill>
                </a:rPr>
                <a:t>Business </a:t>
              </a:r>
              <a:r>
                <a:rPr lang="de-DE" sz="1400" dirty="0" err="1">
                  <a:solidFill>
                    <a:srgbClr val="FF0000"/>
                  </a:solidFill>
                </a:rPr>
                <a:t>as</a:t>
              </a:r>
              <a:r>
                <a:rPr lang="de-DE" sz="1400" dirty="0">
                  <a:solidFill>
                    <a:srgbClr val="FF0000"/>
                  </a:solidFill>
                </a:rPr>
                <a:t> </a:t>
              </a:r>
              <a:r>
                <a:rPr lang="de-DE" sz="1400" dirty="0" err="1">
                  <a:solidFill>
                    <a:srgbClr val="FF0000"/>
                  </a:solidFill>
                </a:rPr>
                <a:t>usual</a:t>
              </a:r>
              <a:endParaRPr lang="de-DE" sz="1400" dirty="0">
                <a:solidFill>
                  <a:srgbClr val="FF0000"/>
                </a:solidFill>
              </a:endParaRPr>
            </a:p>
          </p:txBody>
        </p:sp>
      </p:grpSp>
      <p:grpSp>
        <p:nvGrpSpPr>
          <p:cNvPr id="11288" name="Gruppieren 11287">
            <a:extLst>
              <a:ext uri="{FF2B5EF4-FFF2-40B4-BE49-F238E27FC236}">
                <a16:creationId xmlns:a16="http://schemas.microsoft.com/office/drawing/2014/main" id="{38584B43-5B29-D7BA-A6F9-5124168413E3}"/>
              </a:ext>
            </a:extLst>
          </p:cNvPr>
          <p:cNvGrpSpPr/>
          <p:nvPr/>
        </p:nvGrpSpPr>
        <p:grpSpPr>
          <a:xfrm>
            <a:off x="4279900" y="2685356"/>
            <a:ext cx="4508500" cy="1169908"/>
            <a:chOff x="4279900" y="2685356"/>
            <a:chExt cx="4508500" cy="1169908"/>
          </a:xfrm>
        </p:grpSpPr>
        <p:sp>
          <p:nvSpPr>
            <p:cNvPr id="11267" name="Freihandform: Form 11266">
              <a:extLst>
                <a:ext uri="{FF2B5EF4-FFF2-40B4-BE49-F238E27FC236}">
                  <a16:creationId xmlns:a16="http://schemas.microsoft.com/office/drawing/2014/main" id="{5DCB967E-6244-7F5E-DD40-3E5C0516AEC0}"/>
                </a:ext>
              </a:extLst>
            </p:cNvPr>
            <p:cNvSpPr/>
            <p:nvPr/>
          </p:nvSpPr>
          <p:spPr bwMode="auto">
            <a:xfrm>
              <a:off x="4279900" y="2685356"/>
              <a:ext cx="4508500" cy="921444"/>
            </a:xfrm>
            <a:custGeom>
              <a:avLst/>
              <a:gdLst>
                <a:gd name="connsiteX0" fmla="*/ 0 w 4508500"/>
                <a:gd name="connsiteY0" fmla="*/ 921444 h 921444"/>
                <a:gd name="connsiteX1" fmla="*/ 1905000 w 4508500"/>
                <a:gd name="connsiteY1" fmla="*/ 134044 h 921444"/>
                <a:gd name="connsiteX2" fmla="*/ 4508500 w 4508500"/>
                <a:gd name="connsiteY2" fmla="*/ 7044 h 921444"/>
              </a:gdLst>
              <a:ahLst/>
              <a:cxnLst>
                <a:cxn ang="0">
                  <a:pos x="connsiteX0" y="connsiteY0"/>
                </a:cxn>
                <a:cxn ang="0">
                  <a:pos x="connsiteX1" y="connsiteY1"/>
                </a:cxn>
                <a:cxn ang="0">
                  <a:pos x="connsiteX2" y="connsiteY2"/>
                </a:cxn>
              </a:cxnLst>
              <a:rect l="l" t="t" r="r" b="b"/>
              <a:pathLst>
                <a:path w="4508500" h="921444">
                  <a:moveTo>
                    <a:pt x="0" y="921444"/>
                  </a:moveTo>
                  <a:cubicBezTo>
                    <a:pt x="576791" y="603944"/>
                    <a:pt x="1153583" y="286444"/>
                    <a:pt x="1905000" y="134044"/>
                  </a:cubicBezTo>
                  <a:cubicBezTo>
                    <a:pt x="2656417" y="-18356"/>
                    <a:pt x="3582458" y="-5656"/>
                    <a:pt x="4508500" y="7044"/>
                  </a:cubicBezTo>
                </a:path>
              </a:pathLst>
            </a:cu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7" name="Textfeld 11286">
              <a:extLst>
                <a:ext uri="{FF2B5EF4-FFF2-40B4-BE49-F238E27FC236}">
                  <a16:creationId xmlns:a16="http://schemas.microsoft.com/office/drawing/2014/main" id="{C147E1E7-7B9E-58E2-D0A5-E35B17525521}"/>
                </a:ext>
              </a:extLst>
            </p:cNvPr>
            <p:cNvSpPr txBox="1"/>
            <p:nvPr/>
          </p:nvSpPr>
          <p:spPr>
            <a:xfrm>
              <a:off x="4859548" y="3332044"/>
              <a:ext cx="1258678" cy="523220"/>
            </a:xfrm>
            <a:prstGeom prst="rect">
              <a:avLst/>
            </a:prstGeom>
            <a:solidFill>
              <a:schemeClr val="bg1"/>
            </a:solidFill>
          </p:spPr>
          <p:txBody>
            <a:bodyPr wrap="none" rtlCol="0">
              <a:spAutoFit/>
            </a:bodyPr>
            <a:lstStyle/>
            <a:p>
              <a:pPr algn="ctr"/>
              <a:r>
                <a:rPr lang="de-DE" sz="1400" dirty="0">
                  <a:solidFill>
                    <a:srgbClr val="FFC000"/>
                  </a:solidFill>
                </a:rPr>
                <a:t>mit geplanten</a:t>
              </a:r>
              <a:br>
                <a:rPr lang="de-DE" sz="1400" dirty="0">
                  <a:solidFill>
                    <a:srgbClr val="FFC000"/>
                  </a:solidFill>
                </a:rPr>
              </a:br>
              <a:r>
                <a:rPr lang="de-DE" sz="1400" dirty="0">
                  <a:solidFill>
                    <a:srgbClr val="FFC000"/>
                  </a:solidFill>
                </a:rPr>
                <a:t>Maßnahmen</a:t>
              </a:r>
            </a:p>
          </p:txBody>
        </p:sp>
      </p:gr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1355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Wir müssen langfristig </a:t>
            </a:r>
            <a:r>
              <a:rPr lang="de-DE" sz="1800" b="1" dirty="0">
                <a:solidFill>
                  <a:srgbClr val="00B050"/>
                </a:solidFill>
              </a:rPr>
              <a:t>CO</a:t>
            </a:r>
            <a:r>
              <a:rPr lang="de-DE" sz="1800" b="1" baseline="-25000" dirty="0">
                <a:solidFill>
                  <a:srgbClr val="00B050"/>
                </a:solidFill>
              </a:rPr>
              <a:t>2</a:t>
            </a:r>
            <a:r>
              <a:rPr lang="de-DE" sz="1800" b="1" dirty="0">
                <a:solidFill>
                  <a:srgbClr val="00B050"/>
                </a:solidFill>
              </a:rPr>
              <a:t> aus der Atmosphäre entnehmen!</a:t>
            </a:r>
            <a:endParaRPr lang="de-DE" altLang="de-DE" sz="1800" b="1" dirty="0">
              <a:solidFill>
                <a:srgbClr val="00B050"/>
              </a:solidFill>
            </a:endParaRPr>
          </a:p>
        </p:txBody>
      </p:sp>
    </p:spTree>
    <p:extLst>
      <p:ext uri="{BB962C8B-B14F-4D97-AF65-F5344CB8AC3E}">
        <p14:creationId xmlns:p14="http://schemas.microsoft.com/office/powerpoint/2010/main" val="27233983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286"/>
                                        </p:tgtEl>
                                        <p:attrNameLst>
                                          <p:attrName>style.visibility</p:attrName>
                                        </p:attrNameLst>
                                      </p:cBhvr>
                                      <p:to>
                                        <p:strVal val="visible"/>
                                      </p:to>
                                    </p:set>
                                    <p:anim calcmode="lin" valueType="num">
                                      <p:cBhvr additive="base">
                                        <p:cTn id="13" dur="1000" fill="hold"/>
                                        <p:tgtEl>
                                          <p:spTgt spid="11286"/>
                                        </p:tgtEl>
                                        <p:attrNameLst>
                                          <p:attrName>ppt_x</p:attrName>
                                        </p:attrNameLst>
                                      </p:cBhvr>
                                      <p:tavLst>
                                        <p:tav tm="0">
                                          <p:val>
                                            <p:strVal val="1+#ppt_w/2"/>
                                          </p:val>
                                        </p:tav>
                                        <p:tav tm="100000">
                                          <p:val>
                                            <p:strVal val="#ppt_x"/>
                                          </p:val>
                                        </p:tav>
                                      </p:tavLst>
                                    </p:anim>
                                    <p:anim calcmode="lin" valueType="num">
                                      <p:cBhvr additive="base">
                                        <p:cTn id="14" dur="1000" fill="hold"/>
                                        <p:tgtEl>
                                          <p:spTgt spid="1128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288"/>
                                        </p:tgtEl>
                                        <p:attrNameLst>
                                          <p:attrName>style.visibility</p:attrName>
                                        </p:attrNameLst>
                                      </p:cBhvr>
                                      <p:to>
                                        <p:strVal val="visible"/>
                                      </p:to>
                                    </p:set>
                                    <p:anim calcmode="lin" valueType="num">
                                      <p:cBhvr additive="base">
                                        <p:cTn id="19" dur="1000" fill="hold"/>
                                        <p:tgtEl>
                                          <p:spTgt spid="11288"/>
                                        </p:tgtEl>
                                        <p:attrNameLst>
                                          <p:attrName>ppt_x</p:attrName>
                                        </p:attrNameLst>
                                      </p:cBhvr>
                                      <p:tavLst>
                                        <p:tav tm="0">
                                          <p:val>
                                            <p:strVal val="1+#ppt_w/2"/>
                                          </p:val>
                                        </p:tav>
                                        <p:tav tm="100000">
                                          <p:val>
                                            <p:strVal val="#ppt_x"/>
                                          </p:val>
                                        </p:tav>
                                      </p:tavLst>
                                    </p:anim>
                                    <p:anim calcmode="lin" valueType="num">
                                      <p:cBhvr additive="base">
                                        <p:cTn id="20" dur="1000" fill="hold"/>
                                        <p:tgtEl>
                                          <p:spTgt spid="1128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51985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Klima-Reparatur (2)</a:t>
            </a:r>
          </a:p>
          <a:p>
            <a:r>
              <a:rPr lang="de-DE" altLang="de-DE" sz="2000" dirty="0">
                <a:solidFill>
                  <a:schemeClr val="bg1"/>
                </a:solidFill>
              </a:rPr>
              <a:t>„CO</a:t>
            </a:r>
            <a:r>
              <a:rPr lang="de-DE" altLang="de-DE" sz="2000" baseline="-25000" dirty="0">
                <a:solidFill>
                  <a:schemeClr val="bg1"/>
                </a:solidFill>
              </a:rPr>
              <a:t>2</a:t>
            </a:r>
            <a:r>
              <a:rPr lang="de-DE" altLang="de-DE" sz="2000" dirty="0">
                <a:solidFill>
                  <a:schemeClr val="bg1"/>
                </a:solidFill>
              </a:rPr>
              <a:t>-Entfernung ist das ‚Netto‘ in Netto Null“</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33352C97-8CED-6B5B-B17B-515E61212281}"/>
              </a:ext>
            </a:extLst>
          </p:cNvPr>
          <p:cNvSpPr txBox="1">
            <a:spLocks noChangeArrowheads="1"/>
          </p:cNvSpPr>
          <p:nvPr/>
        </p:nvSpPr>
        <p:spPr bwMode="auto">
          <a:xfrm>
            <a:off x="549503" y="5414619"/>
            <a:ext cx="5293513"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200" b="1" dirty="0"/>
              <a:t>Geladen Podcast</a:t>
            </a:r>
            <a:br>
              <a:rPr lang="de-DE" sz="1200" b="1" dirty="0"/>
            </a:br>
            <a:r>
              <a:rPr lang="de-DE" sz="1200" dirty="0">
                <a:hlinkClick r:id="rId5"/>
              </a:rPr>
              <a:t>CO2-Entfernung aus der Atmosphäre - Dr. Benedict Probst &amp; Marian Krüger</a:t>
            </a:r>
            <a:endParaRPr lang="de-DE" sz="1200" dirty="0"/>
          </a:p>
        </p:txBody>
      </p:sp>
      <p:pic>
        <p:nvPicPr>
          <p:cNvPr id="6" name="Grafik 5">
            <a:extLst>
              <a:ext uri="{FF2B5EF4-FFF2-40B4-BE49-F238E27FC236}">
                <a16:creationId xmlns:a16="http://schemas.microsoft.com/office/drawing/2014/main" id="{A4BD5F52-8CB4-0365-2970-845D7122496A}"/>
              </a:ext>
            </a:extLst>
          </p:cNvPr>
          <p:cNvPicPr>
            <a:picLocks noChangeAspect="1"/>
          </p:cNvPicPr>
          <p:nvPr/>
        </p:nvPicPr>
        <p:blipFill rotWithShape="1">
          <a:blip r:embed="rId6"/>
          <a:srcRect l="33972" t="31577" r="50133" b="10522"/>
          <a:stretch/>
        </p:blipFill>
        <p:spPr>
          <a:xfrm>
            <a:off x="106003" y="1272647"/>
            <a:ext cx="5237530" cy="3577315"/>
          </a:xfrm>
          <a:prstGeom prst="rect">
            <a:avLst/>
          </a:prstGeom>
        </p:spPr>
      </p:pic>
      <p:sp>
        <p:nvSpPr>
          <p:cNvPr id="7" name="Text Box 14">
            <a:extLst>
              <a:ext uri="{FF2B5EF4-FFF2-40B4-BE49-F238E27FC236}">
                <a16:creationId xmlns:a16="http://schemas.microsoft.com/office/drawing/2014/main" id="{F09D4B6B-2E78-5010-CF13-6EFADA92E3A9}"/>
              </a:ext>
            </a:extLst>
          </p:cNvPr>
          <p:cNvSpPr txBox="1">
            <a:spLocks noChangeArrowheads="1"/>
          </p:cNvSpPr>
          <p:nvPr/>
        </p:nvSpPr>
        <p:spPr bwMode="auto">
          <a:xfrm>
            <a:off x="7665515" y="5419470"/>
            <a:ext cx="189314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Carbon Gap (2023)</a:t>
            </a:r>
          </a:p>
        </p:txBody>
      </p:sp>
      <p:sp>
        <p:nvSpPr>
          <p:cNvPr id="9" name="Textfeld 8">
            <a:extLst>
              <a:ext uri="{FF2B5EF4-FFF2-40B4-BE49-F238E27FC236}">
                <a16:creationId xmlns:a16="http://schemas.microsoft.com/office/drawing/2014/main" id="{6B42FDA3-0A3B-EA1B-8088-D92B09739B9F}"/>
              </a:ext>
            </a:extLst>
          </p:cNvPr>
          <p:cNvSpPr txBox="1"/>
          <p:nvPr/>
        </p:nvSpPr>
        <p:spPr>
          <a:xfrm>
            <a:off x="5343533" y="1597022"/>
            <a:ext cx="3393878" cy="338554"/>
          </a:xfrm>
          <a:prstGeom prst="rect">
            <a:avLst/>
          </a:prstGeom>
          <a:noFill/>
        </p:spPr>
        <p:txBody>
          <a:bodyPr wrap="none" rtlCol="0">
            <a:spAutoFit/>
          </a:bodyPr>
          <a:lstStyle/>
          <a:p>
            <a:r>
              <a:rPr lang="de-DE" sz="1600" dirty="0">
                <a:solidFill>
                  <a:srgbClr val="3333FF"/>
                </a:solidFill>
              </a:rPr>
              <a:t>Die drei Rollen der CO</a:t>
            </a:r>
            <a:r>
              <a:rPr lang="de-DE" sz="1600" baseline="-25000" dirty="0">
                <a:solidFill>
                  <a:srgbClr val="3333FF"/>
                </a:solidFill>
              </a:rPr>
              <a:t>2</a:t>
            </a:r>
            <a:r>
              <a:rPr lang="de-DE" sz="1600" dirty="0">
                <a:solidFill>
                  <a:srgbClr val="3333FF"/>
                </a:solidFill>
              </a:rPr>
              <a:t>-Entfernung</a:t>
            </a:r>
          </a:p>
        </p:txBody>
      </p:sp>
      <p:sp>
        <p:nvSpPr>
          <p:cNvPr id="13" name="Textfeld 12">
            <a:extLst>
              <a:ext uri="{FF2B5EF4-FFF2-40B4-BE49-F238E27FC236}">
                <a16:creationId xmlns:a16="http://schemas.microsoft.com/office/drawing/2014/main" id="{62A3C3B8-F3D1-DBC2-BAC0-E85CA57C750A}"/>
              </a:ext>
            </a:extLst>
          </p:cNvPr>
          <p:cNvSpPr txBox="1"/>
          <p:nvPr/>
        </p:nvSpPr>
        <p:spPr>
          <a:xfrm>
            <a:off x="961219" y="1594571"/>
            <a:ext cx="1192955" cy="246221"/>
          </a:xfrm>
          <a:prstGeom prst="rect">
            <a:avLst/>
          </a:prstGeom>
          <a:solidFill>
            <a:schemeClr val="bg1"/>
          </a:solidFill>
        </p:spPr>
        <p:txBody>
          <a:bodyPr wrap="none" rtlCol="0">
            <a:spAutoFit/>
          </a:bodyPr>
          <a:lstStyle/>
          <a:p>
            <a:r>
              <a:rPr lang="de-DE" sz="1000" dirty="0"/>
              <a:t>Netto-Emissionen</a:t>
            </a:r>
          </a:p>
        </p:txBody>
      </p:sp>
      <p:sp>
        <p:nvSpPr>
          <p:cNvPr id="14" name="Textfeld 13">
            <a:extLst>
              <a:ext uri="{FF2B5EF4-FFF2-40B4-BE49-F238E27FC236}">
                <a16:creationId xmlns:a16="http://schemas.microsoft.com/office/drawing/2014/main" id="{7B6739E0-8295-3A0F-0C91-6D74368C4E88}"/>
              </a:ext>
            </a:extLst>
          </p:cNvPr>
          <p:cNvSpPr txBox="1"/>
          <p:nvPr/>
        </p:nvSpPr>
        <p:spPr>
          <a:xfrm>
            <a:off x="2429827" y="2905805"/>
            <a:ext cx="753732" cy="246221"/>
          </a:xfrm>
          <a:prstGeom prst="rect">
            <a:avLst/>
          </a:prstGeom>
          <a:solidFill>
            <a:schemeClr val="tx1"/>
          </a:solidFill>
        </p:spPr>
        <p:txBody>
          <a:bodyPr wrap="none" rtlCol="0">
            <a:spAutoFit/>
          </a:bodyPr>
          <a:lstStyle/>
          <a:p>
            <a:r>
              <a:rPr lang="de-DE" sz="1000" dirty="0">
                <a:solidFill>
                  <a:schemeClr val="bg1"/>
                </a:solidFill>
              </a:rPr>
              <a:t>Netto-Null</a:t>
            </a:r>
          </a:p>
        </p:txBody>
      </p:sp>
      <p:sp>
        <p:nvSpPr>
          <p:cNvPr id="15" name="Textfeld 14">
            <a:extLst>
              <a:ext uri="{FF2B5EF4-FFF2-40B4-BE49-F238E27FC236}">
                <a16:creationId xmlns:a16="http://schemas.microsoft.com/office/drawing/2014/main" id="{B67B6BD3-61FF-B8AB-6A82-65BE6C6ADF3A}"/>
              </a:ext>
            </a:extLst>
          </p:cNvPr>
          <p:cNvSpPr txBox="1"/>
          <p:nvPr/>
        </p:nvSpPr>
        <p:spPr>
          <a:xfrm>
            <a:off x="1324299" y="4260227"/>
            <a:ext cx="466794" cy="246221"/>
          </a:xfrm>
          <a:prstGeom prst="rect">
            <a:avLst/>
          </a:prstGeom>
          <a:solidFill>
            <a:schemeClr val="bg1"/>
          </a:solidFill>
        </p:spPr>
        <p:txBody>
          <a:bodyPr wrap="none" rtlCol="0">
            <a:spAutoFit/>
          </a:bodyPr>
          <a:lstStyle/>
          <a:p>
            <a:r>
              <a:rPr lang="de-DE" sz="1000" dirty="0"/>
              <a:t>2022</a:t>
            </a:r>
          </a:p>
        </p:txBody>
      </p:sp>
      <p:sp>
        <p:nvSpPr>
          <p:cNvPr id="16" name="Textfeld 15">
            <a:extLst>
              <a:ext uri="{FF2B5EF4-FFF2-40B4-BE49-F238E27FC236}">
                <a16:creationId xmlns:a16="http://schemas.microsoft.com/office/drawing/2014/main" id="{97F17D18-0184-0AD4-38AF-21A90B5B281A}"/>
              </a:ext>
            </a:extLst>
          </p:cNvPr>
          <p:cNvSpPr txBox="1"/>
          <p:nvPr/>
        </p:nvSpPr>
        <p:spPr>
          <a:xfrm>
            <a:off x="2298693" y="4260227"/>
            <a:ext cx="1015999" cy="246221"/>
          </a:xfrm>
          <a:prstGeom prst="rect">
            <a:avLst/>
          </a:prstGeom>
          <a:solidFill>
            <a:schemeClr val="bg1"/>
          </a:solidFill>
        </p:spPr>
        <p:txBody>
          <a:bodyPr wrap="square" rtlCol="0">
            <a:spAutoFit/>
          </a:bodyPr>
          <a:lstStyle/>
          <a:p>
            <a:pPr algn="ctr"/>
            <a:r>
              <a:rPr lang="de-DE" sz="1000" dirty="0"/>
              <a:t>2050</a:t>
            </a:r>
          </a:p>
        </p:txBody>
      </p:sp>
      <p:sp>
        <p:nvSpPr>
          <p:cNvPr id="17" name="Textfeld 16">
            <a:extLst>
              <a:ext uri="{FF2B5EF4-FFF2-40B4-BE49-F238E27FC236}">
                <a16:creationId xmlns:a16="http://schemas.microsoft.com/office/drawing/2014/main" id="{8535A0C7-5DAF-9F25-A934-2D7EB8F69D15}"/>
              </a:ext>
            </a:extLst>
          </p:cNvPr>
          <p:cNvSpPr txBox="1"/>
          <p:nvPr/>
        </p:nvSpPr>
        <p:spPr>
          <a:xfrm>
            <a:off x="3441699" y="3972316"/>
            <a:ext cx="1511301" cy="246221"/>
          </a:xfrm>
          <a:prstGeom prst="rect">
            <a:avLst/>
          </a:prstGeom>
          <a:solidFill>
            <a:schemeClr val="bg1"/>
          </a:solidFill>
        </p:spPr>
        <p:txBody>
          <a:bodyPr wrap="square" rtlCol="0">
            <a:spAutoFit/>
          </a:bodyPr>
          <a:lstStyle/>
          <a:p>
            <a:pPr algn="ctr"/>
            <a:r>
              <a:rPr lang="de-DE" sz="1000" dirty="0">
                <a:solidFill>
                  <a:srgbClr val="3333FF"/>
                </a:solidFill>
              </a:rPr>
              <a:t>CO</a:t>
            </a:r>
            <a:r>
              <a:rPr lang="de-DE" sz="1000" baseline="-25000" dirty="0">
                <a:solidFill>
                  <a:srgbClr val="3333FF"/>
                </a:solidFill>
              </a:rPr>
              <a:t>2</a:t>
            </a:r>
            <a:r>
              <a:rPr lang="de-DE" sz="1000" dirty="0">
                <a:solidFill>
                  <a:srgbClr val="3333FF"/>
                </a:solidFill>
              </a:rPr>
              <a:t>-Entnahme</a:t>
            </a:r>
          </a:p>
        </p:txBody>
      </p:sp>
      <p:sp>
        <p:nvSpPr>
          <p:cNvPr id="18" name="Textfeld 17">
            <a:extLst>
              <a:ext uri="{FF2B5EF4-FFF2-40B4-BE49-F238E27FC236}">
                <a16:creationId xmlns:a16="http://schemas.microsoft.com/office/drawing/2014/main" id="{72C9FECD-C6E3-7087-A03B-D88C2AFC88F9}"/>
              </a:ext>
            </a:extLst>
          </p:cNvPr>
          <p:cNvSpPr txBox="1"/>
          <p:nvPr/>
        </p:nvSpPr>
        <p:spPr>
          <a:xfrm rot="16200000">
            <a:off x="11432" y="2671131"/>
            <a:ext cx="1128834" cy="246221"/>
          </a:xfrm>
          <a:prstGeom prst="rect">
            <a:avLst/>
          </a:prstGeom>
          <a:solidFill>
            <a:schemeClr val="bg1"/>
          </a:solidFill>
        </p:spPr>
        <p:txBody>
          <a:bodyPr wrap="none" rtlCol="0">
            <a:spAutoFit/>
          </a:bodyPr>
          <a:lstStyle/>
          <a:p>
            <a:pPr algn="ctr"/>
            <a:r>
              <a:rPr lang="de-DE" sz="1000" dirty="0"/>
              <a:t>CO</a:t>
            </a:r>
            <a:r>
              <a:rPr lang="de-DE" sz="1000" baseline="-25000" dirty="0"/>
              <a:t>2</a:t>
            </a:r>
            <a:r>
              <a:rPr lang="de-DE" sz="1000" dirty="0"/>
              <a:t>-Emissionen</a:t>
            </a:r>
          </a:p>
        </p:txBody>
      </p:sp>
      <p:sp>
        <p:nvSpPr>
          <p:cNvPr id="24" name="Rechteck 23">
            <a:extLst>
              <a:ext uri="{FF2B5EF4-FFF2-40B4-BE49-F238E27FC236}">
                <a16:creationId xmlns:a16="http://schemas.microsoft.com/office/drawing/2014/main" id="{E27D6496-DB62-6DCC-859F-47717601E8B3}"/>
              </a:ext>
            </a:extLst>
          </p:cNvPr>
          <p:cNvSpPr/>
          <p:nvPr/>
        </p:nvSpPr>
        <p:spPr bwMode="auto">
          <a:xfrm>
            <a:off x="1606550" y="3929412"/>
            <a:ext cx="1835149" cy="237135"/>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5" name="Gruppieren 24">
            <a:extLst>
              <a:ext uri="{FF2B5EF4-FFF2-40B4-BE49-F238E27FC236}">
                <a16:creationId xmlns:a16="http://schemas.microsoft.com/office/drawing/2014/main" id="{F9FF7760-C638-3794-8BB8-DE2433143766}"/>
              </a:ext>
            </a:extLst>
          </p:cNvPr>
          <p:cNvGrpSpPr/>
          <p:nvPr/>
        </p:nvGrpSpPr>
        <p:grpSpPr>
          <a:xfrm>
            <a:off x="1615854" y="2095901"/>
            <a:ext cx="6969272" cy="2070646"/>
            <a:chOff x="1615854" y="2095901"/>
            <a:chExt cx="6969272" cy="2070646"/>
          </a:xfrm>
        </p:grpSpPr>
        <p:sp>
          <p:nvSpPr>
            <p:cNvPr id="10" name="Textfeld 9">
              <a:extLst>
                <a:ext uri="{FF2B5EF4-FFF2-40B4-BE49-F238E27FC236}">
                  <a16:creationId xmlns:a16="http://schemas.microsoft.com/office/drawing/2014/main" id="{7D4B1BE0-C6C8-1044-16A5-B5CD06C6C070}"/>
                </a:ext>
              </a:extLst>
            </p:cNvPr>
            <p:cNvSpPr txBox="1"/>
            <p:nvPr/>
          </p:nvSpPr>
          <p:spPr>
            <a:xfrm>
              <a:off x="5343533" y="2095901"/>
              <a:ext cx="3241593" cy="584775"/>
            </a:xfrm>
            <a:prstGeom prst="rect">
              <a:avLst/>
            </a:prstGeom>
            <a:noFill/>
          </p:spPr>
          <p:txBody>
            <a:bodyPr wrap="none" rtlCol="0">
              <a:spAutoFit/>
            </a:bodyPr>
            <a:lstStyle/>
            <a:p>
              <a:r>
                <a:rPr lang="de-DE" sz="1600" dirty="0">
                  <a:solidFill>
                    <a:srgbClr val="3333FF"/>
                  </a:solidFill>
                </a:rPr>
                <a:t>1. </a:t>
              </a:r>
              <a:r>
                <a:rPr lang="de-DE" sz="1600" b="1" dirty="0">
                  <a:solidFill>
                    <a:srgbClr val="3333FF"/>
                  </a:solidFill>
                </a:rPr>
                <a:t>Netto Emissionen reduzieren</a:t>
              </a:r>
              <a:br>
                <a:rPr lang="de-DE" sz="1600" b="1" dirty="0">
                  <a:solidFill>
                    <a:srgbClr val="3333FF"/>
                  </a:solidFill>
                </a:rPr>
              </a:br>
              <a:r>
                <a:rPr lang="de-DE" sz="1600" b="1" dirty="0">
                  <a:solidFill>
                    <a:srgbClr val="3333FF"/>
                  </a:solidFill>
                </a:rPr>
                <a:t>    </a:t>
              </a:r>
              <a:r>
                <a:rPr lang="de-DE" sz="1600" dirty="0">
                  <a:solidFill>
                    <a:srgbClr val="3333FF"/>
                  </a:solidFill>
                </a:rPr>
                <a:t>auf dem Weg zu Netto Null</a:t>
              </a:r>
            </a:p>
          </p:txBody>
        </p:sp>
        <p:sp>
          <p:nvSpPr>
            <p:cNvPr id="19" name="Ellipse 18">
              <a:extLst>
                <a:ext uri="{FF2B5EF4-FFF2-40B4-BE49-F238E27FC236}">
                  <a16:creationId xmlns:a16="http://schemas.microsoft.com/office/drawing/2014/main" id="{392D0AD8-A968-7DC5-0252-4544BE99F9EB}"/>
                </a:ext>
              </a:extLst>
            </p:cNvPr>
            <p:cNvSpPr/>
            <p:nvPr/>
          </p:nvSpPr>
          <p:spPr bwMode="auto">
            <a:xfrm>
              <a:off x="1615854" y="3929412"/>
              <a:ext cx="237135" cy="237135"/>
            </a:xfrm>
            <a:prstGeom prst="ellipse">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000" b="1" i="0" u="none" strike="noStrike" cap="none" normalizeH="0" baseline="0" dirty="0">
                  <a:ln>
                    <a:noFill/>
                  </a:ln>
                  <a:solidFill>
                    <a:schemeClr val="bg1"/>
                  </a:solidFill>
                  <a:effectLst/>
                  <a:latin typeface="Arial" charset="0"/>
                </a:rPr>
                <a:t>1</a:t>
              </a:r>
            </a:p>
          </p:txBody>
        </p:sp>
      </p:grpSp>
      <p:grpSp>
        <p:nvGrpSpPr>
          <p:cNvPr id="26" name="Gruppieren 25">
            <a:extLst>
              <a:ext uri="{FF2B5EF4-FFF2-40B4-BE49-F238E27FC236}">
                <a16:creationId xmlns:a16="http://schemas.microsoft.com/office/drawing/2014/main" id="{16CCFD9F-8BAD-ADFB-352E-0B450E7F34CB}"/>
              </a:ext>
            </a:extLst>
          </p:cNvPr>
          <p:cNvGrpSpPr/>
          <p:nvPr/>
        </p:nvGrpSpPr>
        <p:grpSpPr>
          <a:xfrm>
            <a:off x="2694348" y="2657973"/>
            <a:ext cx="7211652" cy="1508574"/>
            <a:chOff x="2694348" y="2657973"/>
            <a:chExt cx="7211652" cy="1508574"/>
          </a:xfrm>
        </p:grpSpPr>
        <p:sp>
          <p:nvSpPr>
            <p:cNvPr id="11" name="Textfeld 10">
              <a:extLst>
                <a:ext uri="{FF2B5EF4-FFF2-40B4-BE49-F238E27FC236}">
                  <a16:creationId xmlns:a16="http://schemas.microsoft.com/office/drawing/2014/main" id="{8930244B-4E90-4678-3058-477969749D24}"/>
                </a:ext>
              </a:extLst>
            </p:cNvPr>
            <p:cNvSpPr txBox="1"/>
            <p:nvPr/>
          </p:nvSpPr>
          <p:spPr>
            <a:xfrm>
              <a:off x="5343533" y="2657973"/>
              <a:ext cx="4562467" cy="584775"/>
            </a:xfrm>
            <a:prstGeom prst="rect">
              <a:avLst/>
            </a:prstGeom>
            <a:noFill/>
          </p:spPr>
          <p:txBody>
            <a:bodyPr wrap="none" rtlCol="0">
              <a:spAutoFit/>
            </a:bodyPr>
            <a:lstStyle/>
            <a:p>
              <a:r>
                <a:rPr lang="de-DE" sz="1600" dirty="0">
                  <a:solidFill>
                    <a:srgbClr val="3333FF"/>
                  </a:solidFill>
                </a:rPr>
                <a:t>2. </a:t>
              </a:r>
              <a:r>
                <a:rPr lang="de-DE" sz="1600" b="1" dirty="0">
                  <a:solidFill>
                    <a:srgbClr val="3333FF"/>
                  </a:solidFill>
                </a:rPr>
                <a:t>Unvermeidbare Emissionen kompensieren</a:t>
              </a:r>
              <a:br>
                <a:rPr lang="de-DE" sz="1600" b="1" dirty="0">
                  <a:solidFill>
                    <a:srgbClr val="3333FF"/>
                  </a:solidFill>
                </a:rPr>
              </a:br>
              <a:r>
                <a:rPr lang="de-DE" sz="1600" b="1" dirty="0">
                  <a:solidFill>
                    <a:srgbClr val="3333FF"/>
                  </a:solidFill>
                </a:rPr>
                <a:t>    </a:t>
              </a:r>
              <a:r>
                <a:rPr lang="de-DE" sz="1600" dirty="0">
                  <a:solidFill>
                    <a:srgbClr val="3333FF"/>
                  </a:solidFill>
                </a:rPr>
                <a:t>um Netto Null zu erreichen</a:t>
              </a:r>
            </a:p>
          </p:txBody>
        </p:sp>
        <p:sp>
          <p:nvSpPr>
            <p:cNvPr id="22" name="Ellipse 21">
              <a:extLst>
                <a:ext uri="{FF2B5EF4-FFF2-40B4-BE49-F238E27FC236}">
                  <a16:creationId xmlns:a16="http://schemas.microsoft.com/office/drawing/2014/main" id="{610B0318-6707-F249-45AC-51D8CAF7CEDA}"/>
                </a:ext>
              </a:extLst>
            </p:cNvPr>
            <p:cNvSpPr/>
            <p:nvPr/>
          </p:nvSpPr>
          <p:spPr bwMode="auto">
            <a:xfrm>
              <a:off x="2694348" y="3929412"/>
              <a:ext cx="237135" cy="237135"/>
            </a:xfrm>
            <a:prstGeom prst="ellipse">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1000" b="1" dirty="0">
                  <a:solidFill>
                    <a:schemeClr val="bg1"/>
                  </a:solidFill>
                  <a:latin typeface="Arial" charset="0"/>
                </a:rPr>
                <a:t>2</a:t>
              </a:r>
              <a:endParaRPr kumimoji="0" lang="de-DE" sz="1000" b="1" i="0" u="none" strike="noStrike" cap="none" normalizeH="0" baseline="0" dirty="0">
                <a:ln>
                  <a:noFill/>
                </a:ln>
                <a:solidFill>
                  <a:schemeClr val="bg1"/>
                </a:solidFill>
                <a:effectLst/>
                <a:latin typeface="Arial" charset="0"/>
              </a:endParaRPr>
            </a:p>
          </p:txBody>
        </p:sp>
      </p:grpSp>
      <p:grpSp>
        <p:nvGrpSpPr>
          <p:cNvPr id="27" name="Gruppieren 26">
            <a:extLst>
              <a:ext uri="{FF2B5EF4-FFF2-40B4-BE49-F238E27FC236}">
                <a16:creationId xmlns:a16="http://schemas.microsoft.com/office/drawing/2014/main" id="{98B23502-90F0-E2FF-EDC1-D3BB6EB3F33A}"/>
              </a:ext>
            </a:extLst>
          </p:cNvPr>
          <p:cNvGrpSpPr/>
          <p:nvPr/>
        </p:nvGrpSpPr>
        <p:grpSpPr>
          <a:xfrm>
            <a:off x="3164374" y="3259723"/>
            <a:ext cx="6127676" cy="906824"/>
            <a:chOff x="3164374" y="3259723"/>
            <a:chExt cx="6127676" cy="906824"/>
          </a:xfrm>
        </p:grpSpPr>
        <p:sp>
          <p:nvSpPr>
            <p:cNvPr id="12" name="Textfeld 11">
              <a:extLst>
                <a:ext uri="{FF2B5EF4-FFF2-40B4-BE49-F238E27FC236}">
                  <a16:creationId xmlns:a16="http://schemas.microsoft.com/office/drawing/2014/main" id="{F1B5E6B1-E67A-26D1-891C-2942FB0F41A6}"/>
                </a:ext>
              </a:extLst>
            </p:cNvPr>
            <p:cNvSpPr txBox="1"/>
            <p:nvPr/>
          </p:nvSpPr>
          <p:spPr>
            <a:xfrm>
              <a:off x="5343533" y="3259723"/>
              <a:ext cx="3948517" cy="584775"/>
            </a:xfrm>
            <a:prstGeom prst="rect">
              <a:avLst/>
            </a:prstGeom>
            <a:noFill/>
          </p:spPr>
          <p:txBody>
            <a:bodyPr wrap="none" rtlCol="0">
              <a:spAutoFit/>
            </a:bodyPr>
            <a:lstStyle/>
            <a:p>
              <a:r>
                <a:rPr lang="de-DE" sz="1600" dirty="0">
                  <a:solidFill>
                    <a:srgbClr val="3333FF"/>
                  </a:solidFill>
                </a:rPr>
                <a:t>3. </a:t>
              </a:r>
              <a:r>
                <a:rPr lang="de-DE" sz="1600" b="1" dirty="0">
                  <a:solidFill>
                    <a:srgbClr val="3333FF"/>
                  </a:solidFill>
                </a:rPr>
                <a:t>Historische Emissionen adressieren</a:t>
              </a:r>
              <a:br>
                <a:rPr lang="de-DE" sz="1600" b="1" dirty="0">
                  <a:solidFill>
                    <a:srgbClr val="3333FF"/>
                  </a:solidFill>
                </a:rPr>
              </a:br>
              <a:r>
                <a:rPr lang="de-DE" sz="1600" b="1" dirty="0">
                  <a:solidFill>
                    <a:srgbClr val="3333FF"/>
                  </a:solidFill>
                </a:rPr>
                <a:t>    </a:t>
              </a:r>
              <a:r>
                <a:rPr lang="de-DE" sz="1600" dirty="0">
                  <a:solidFill>
                    <a:srgbClr val="3333FF"/>
                  </a:solidFill>
                </a:rPr>
                <a:t>durch</a:t>
              </a:r>
              <a:r>
                <a:rPr lang="de-DE" sz="1600" b="1" dirty="0">
                  <a:solidFill>
                    <a:srgbClr val="3333FF"/>
                  </a:solidFill>
                </a:rPr>
                <a:t> </a:t>
              </a:r>
              <a:r>
                <a:rPr lang="de-DE" sz="1600" dirty="0">
                  <a:solidFill>
                    <a:srgbClr val="3333FF"/>
                  </a:solidFill>
                </a:rPr>
                <a:t>Netto-Negative-Emissionen</a:t>
              </a:r>
            </a:p>
          </p:txBody>
        </p:sp>
        <p:sp>
          <p:nvSpPr>
            <p:cNvPr id="23" name="Ellipse 22">
              <a:extLst>
                <a:ext uri="{FF2B5EF4-FFF2-40B4-BE49-F238E27FC236}">
                  <a16:creationId xmlns:a16="http://schemas.microsoft.com/office/drawing/2014/main" id="{541F264C-7FC8-AFA6-7334-F34367D36DD9}"/>
                </a:ext>
              </a:extLst>
            </p:cNvPr>
            <p:cNvSpPr/>
            <p:nvPr/>
          </p:nvSpPr>
          <p:spPr bwMode="auto">
            <a:xfrm>
              <a:off x="3164374" y="3929412"/>
              <a:ext cx="237135" cy="237135"/>
            </a:xfrm>
            <a:prstGeom prst="ellipse">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1000" b="1" dirty="0">
                  <a:solidFill>
                    <a:schemeClr val="bg1"/>
                  </a:solidFill>
                  <a:latin typeface="Arial" charset="0"/>
                </a:rPr>
                <a:t>3</a:t>
              </a:r>
              <a:endParaRPr kumimoji="0" lang="de-DE" sz="1000" b="1" i="0" u="none" strike="noStrike" cap="none" normalizeH="0" baseline="0" dirty="0">
                <a:ln>
                  <a:noFill/>
                </a:ln>
                <a:solidFill>
                  <a:schemeClr val="bg1"/>
                </a:solidFill>
                <a:effectLst/>
                <a:latin typeface="Arial" charset="0"/>
              </a:endParaRPr>
            </a:p>
          </p:txBody>
        </p:sp>
      </p:gr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1355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Wir müssen von Menschen produziertes, historisches CO</a:t>
            </a:r>
            <a:r>
              <a:rPr lang="de-DE" sz="1800" baseline="-25000" dirty="0">
                <a:solidFill>
                  <a:srgbClr val="00B050"/>
                </a:solidFill>
              </a:rPr>
              <a:t>2</a:t>
            </a:r>
            <a:r>
              <a:rPr lang="de-DE" sz="1800" dirty="0">
                <a:solidFill>
                  <a:srgbClr val="00B050"/>
                </a:solidFill>
              </a:rPr>
              <a:t> aus der Atmosphäre holen!</a:t>
            </a:r>
            <a:endParaRPr lang="de-DE" altLang="de-DE" sz="1800" dirty="0">
              <a:solidFill>
                <a:srgbClr val="00B050"/>
              </a:solidFill>
            </a:endParaRPr>
          </a:p>
        </p:txBody>
      </p:sp>
    </p:spTree>
    <p:extLst>
      <p:ext uri="{BB962C8B-B14F-4D97-AF65-F5344CB8AC3E}">
        <p14:creationId xmlns:p14="http://schemas.microsoft.com/office/powerpoint/2010/main" val="286616332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1+#ppt_w/2"/>
                                          </p:val>
                                        </p:tav>
                                        <p:tav tm="100000">
                                          <p:val>
                                            <p:strVal val="#ppt_x"/>
                                          </p:val>
                                        </p:tav>
                                      </p:tavLst>
                                    </p:anim>
                                    <p:anim calcmode="lin" valueType="num">
                                      <p:cBhvr additive="base">
                                        <p:cTn id="1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ppt_x"/>
                                          </p:val>
                                        </p:tav>
                                        <p:tav tm="100000">
                                          <p:val>
                                            <p:strVal val="#ppt_x"/>
                                          </p:val>
                                        </p:tav>
                                      </p:tavLst>
                                    </p:anim>
                                    <p:anim calcmode="lin" valueType="num">
                                      <p:cBhvr additive="base">
                                        <p:cTn id="2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543898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Klima-Reparatur (3)</a:t>
            </a:r>
          </a:p>
          <a:p>
            <a:r>
              <a:rPr lang="de-DE" altLang="de-DE" sz="2000" dirty="0">
                <a:solidFill>
                  <a:schemeClr val="bg1"/>
                </a:solidFill>
              </a:rPr>
              <a:t>„CO</a:t>
            </a:r>
            <a:r>
              <a:rPr lang="de-DE" altLang="de-DE" sz="2000" baseline="-25000" dirty="0">
                <a:solidFill>
                  <a:schemeClr val="bg1"/>
                </a:solidFill>
              </a:rPr>
              <a:t>2</a:t>
            </a:r>
            <a:r>
              <a:rPr lang="de-DE" altLang="de-DE" sz="2000" dirty="0">
                <a:solidFill>
                  <a:schemeClr val="bg1"/>
                </a:solidFill>
              </a:rPr>
              <a:t>-Entfernung umfasst vielfältige Methoden“</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6F942551-C388-D82A-5AC0-8DFD9E024D7A}"/>
              </a:ext>
            </a:extLst>
          </p:cNvPr>
          <p:cNvPicPr>
            <a:picLocks noChangeAspect="1"/>
          </p:cNvPicPr>
          <p:nvPr/>
        </p:nvPicPr>
        <p:blipFill rotWithShape="1">
          <a:blip r:embed="rId5"/>
          <a:srcRect l="41822" t="32050" r="42578" b="12032"/>
          <a:stretch/>
        </p:blipFill>
        <p:spPr>
          <a:xfrm>
            <a:off x="2003402" y="1588856"/>
            <a:ext cx="5825885" cy="3915832"/>
          </a:xfrm>
          <a:prstGeom prst="rect">
            <a:avLst/>
          </a:prstGeom>
        </p:spPr>
      </p:pic>
      <p:sp>
        <p:nvSpPr>
          <p:cNvPr id="2" name="Textfeld 1">
            <a:extLst>
              <a:ext uri="{FF2B5EF4-FFF2-40B4-BE49-F238E27FC236}">
                <a16:creationId xmlns:a16="http://schemas.microsoft.com/office/drawing/2014/main" id="{860A2B1A-CECF-7F71-86C0-70E670646B52}"/>
              </a:ext>
            </a:extLst>
          </p:cNvPr>
          <p:cNvSpPr txBox="1"/>
          <p:nvPr/>
        </p:nvSpPr>
        <p:spPr>
          <a:xfrm>
            <a:off x="729591" y="1921911"/>
            <a:ext cx="1230914" cy="338554"/>
          </a:xfrm>
          <a:prstGeom prst="rect">
            <a:avLst/>
          </a:prstGeom>
          <a:noFill/>
        </p:spPr>
        <p:txBody>
          <a:bodyPr wrap="none" rtlCol="0">
            <a:spAutoFit/>
          </a:bodyPr>
          <a:lstStyle/>
          <a:p>
            <a:pPr algn="r"/>
            <a:r>
              <a:rPr lang="de-DE" sz="1600" dirty="0">
                <a:solidFill>
                  <a:srgbClr val="3333FF"/>
                </a:solidFill>
              </a:rPr>
              <a:t>Aufforstung</a:t>
            </a:r>
          </a:p>
        </p:txBody>
      </p:sp>
      <p:sp>
        <p:nvSpPr>
          <p:cNvPr id="3" name="Textfeld 2">
            <a:extLst>
              <a:ext uri="{FF2B5EF4-FFF2-40B4-BE49-F238E27FC236}">
                <a16:creationId xmlns:a16="http://schemas.microsoft.com/office/drawing/2014/main" id="{C76F673B-A6E9-D172-8CF3-C5DE9E637096}"/>
              </a:ext>
            </a:extLst>
          </p:cNvPr>
          <p:cNvSpPr txBox="1"/>
          <p:nvPr/>
        </p:nvSpPr>
        <p:spPr>
          <a:xfrm>
            <a:off x="410081" y="2821347"/>
            <a:ext cx="1550424" cy="338554"/>
          </a:xfrm>
          <a:prstGeom prst="rect">
            <a:avLst/>
          </a:prstGeom>
          <a:noFill/>
        </p:spPr>
        <p:txBody>
          <a:bodyPr wrap="none" rtlCol="0">
            <a:spAutoFit/>
          </a:bodyPr>
          <a:lstStyle/>
          <a:p>
            <a:pPr algn="r"/>
            <a:r>
              <a:rPr lang="de-DE" sz="1600" dirty="0">
                <a:solidFill>
                  <a:srgbClr val="3333FF"/>
                </a:solidFill>
              </a:rPr>
              <a:t>Baumaterialien</a:t>
            </a:r>
          </a:p>
        </p:txBody>
      </p:sp>
      <p:sp>
        <p:nvSpPr>
          <p:cNvPr id="6" name="Textfeld 5">
            <a:extLst>
              <a:ext uri="{FF2B5EF4-FFF2-40B4-BE49-F238E27FC236}">
                <a16:creationId xmlns:a16="http://schemas.microsoft.com/office/drawing/2014/main" id="{4813E6B3-1596-A20A-7AA6-A0D7FDCDEA44}"/>
              </a:ext>
            </a:extLst>
          </p:cNvPr>
          <p:cNvSpPr txBox="1"/>
          <p:nvPr/>
        </p:nvSpPr>
        <p:spPr>
          <a:xfrm>
            <a:off x="281840" y="3634741"/>
            <a:ext cx="1678665" cy="584775"/>
          </a:xfrm>
          <a:prstGeom prst="rect">
            <a:avLst/>
          </a:prstGeom>
          <a:noFill/>
        </p:spPr>
        <p:txBody>
          <a:bodyPr wrap="none" rtlCol="0">
            <a:spAutoFit/>
          </a:bodyPr>
          <a:lstStyle/>
          <a:p>
            <a:pPr algn="r"/>
            <a:r>
              <a:rPr lang="de-DE" sz="1600" dirty="0">
                <a:solidFill>
                  <a:srgbClr val="3333FF"/>
                </a:solidFill>
              </a:rPr>
              <a:t>Marine</a:t>
            </a:r>
            <a:br>
              <a:rPr lang="de-DE" sz="1600" dirty="0">
                <a:solidFill>
                  <a:srgbClr val="3333FF"/>
                </a:solidFill>
              </a:rPr>
            </a:br>
            <a:r>
              <a:rPr lang="de-DE" sz="1600" dirty="0">
                <a:solidFill>
                  <a:srgbClr val="3333FF"/>
                </a:solidFill>
              </a:rPr>
              <a:t>CO</a:t>
            </a:r>
            <a:r>
              <a:rPr lang="de-DE" sz="1600" baseline="-25000" dirty="0">
                <a:solidFill>
                  <a:srgbClr val="3333FF"/>
                </a:solidFill>
              </a:rPr>
              <a:t>2</a:t>
            </a:r>
            <a:r>
              <a:rPr lang="de-DE" sz="1600" dirty="0">
                <a:solidFill>
                  <a:srgbClr val="3333FF"/>
                </a:solidFill>
              </a:rPr>
              <a:t>-Entfernung</a:t>
            </a:r>
          </a:p>
        </p:txBody>
      </p:sp>
      <p:sp>
        <p:nvSpPr>
          <p:cNvPr id="8" name="Textfeld 7">
            <a:extLst>
              <a:ext uri="{FF2B5EF4-FFF2-40B4-BE49-F238E27FC236}">
                <a16:creationId xmlns:a16="http://schemas.microsoft.com/office/drawing/2014/main" id="{AADCE15C-AEB9-4C3A-02F8-4D07E76DAEFA}"/>
              </a:ext>
            </a:extLst>
          </p:cNvPr>
          <p:cNvSpPr txBox="1"/>
          <p:nvPr/>
        </p:nvSpPr>
        <p:spPr>
          <a:xfrm>
            <a:off x="193675" y="4451112"/>
            <a:ext cx="1766830" cy="830997"/>
          </a:xfrm>
          <a:prstGeom prst="rect">
            <a:avLst/>
          </a:prstGeom>
          <a:noFill/>
        </p:spPr>
        <p:txBody>
          <a:bodyPr wrap="none" rtlCol="0">
            <a:spAutoFit/>
          </a:bodyPr>
          <a:lstStyle/>
          <a:p>
            <a:pPr algn="r"/>
            <a:r>
              <a:rPr lang="de-DE" sz="1600" dirty="0">
                <a:solidFill>
                  <a:srgbClr val="3333FF"/>
                </a:solidFill>
              </a:rPr>
              <a:t>Mineralisierung &amp;</a:t>
            </a:r>
          </a:p>
          <a:p>
            <a:pPr algn="r"/>
            <a:r>
              <a:rPr lang="de-DE" sz="1600" dirty="0">
                <a:solidFill>
                  <a:srgbClr val="3333FF"/>
                </a:solidFill>
              </a:rPr>
              <a:t>Beschleunigte</a:t>
            </a:r>
            <a:br>
              <a:rPr lang="de-DE" sz="1600" dirty="0">
                <a:solidFill>
                  <a:srgbClr val="3333FF"/>
                </a:solidFill>
              </a:rPr>
            </a:br>
            <a:r>
              <a:rPr lang="de-DE" sz="1600" dirty="0">
                <a:solidFill>
                  <a:srgbClr val="3333FF"/>
                </a:solidFill>
              </a:rPr>
              <a:t>Verwitterung</a:t>
            </a:r>
          </a:p>
        </p:txBody>
      </p:sp>
      <p:sp>
        <p:nvSpPr>
          <p:cNvPr id="9" name="Textfeld 8">
            <a:extLst>
              <a:ext uri="{FF2B5EF4-FFF2-40B4-BE49-F238E27FC236}">
                <a16:creationId xmlns:a16="http://schemas.microsoft.com/office/drawing/2014/main" id="{124250A1-0910-B58A-8C7F-59BECC8A9CCD}"/>
              </a:ext>
            </a:extLst>
          </p:cNvPr>
          <p:cNvSpPr txBox="1"/>
          <p:nvPr/>
        </p:nvSpPr>
        <p:spPr>
          <a:xfrm>
            <a:off x="7882512" y="1756557"/>
            <a:ext cx="1678665" cy="584775"/>
          </a:xfrm>
          <a:prstGeom prst="rect">
            <a:avLst/>
          </a:prstGeom>
          <a:noFill/>
        </p:spPr>
        <p:txBody>
          <a:bodyPr wrap="none" rtlCol="0">
            <a:spAutoFit/>
          </a:bodyPr>
          <a:lstStyle/>
          <a:p>
            <a:r>
              <a:rPr lang="de-DE" sz="1600" dirty="0">
                <a:solidFill>
                  <a:srgbClr val="3333FF"/>
                </a:solidFill>
              </a:rPr>
              <a:t>CO</a:t>
            </a:r>
            <a:r>
              <a:rPr lang="de-DE" sz="1600" baseline="-25000" dirty="0">
                <a:solidFill>
                  <a:srgbClr val="3333FF"/>
                </a:solidFill>
              </a:rPr>
              <a:t>2</a:t>
            </a:r>
            <a:r>
              <a:rPr lang="de-DE" sz="1600" dirty="0">
                <a:solidFill>
                  <a:srgbClr val="3333FF"/>
                </a:solidFill>
              </a:rPr>
              <a:t>-Entfernung</a:t>
            </a:r>
            <a:br>
              <a:rPr lang="de-DE" sz="1600" dirty="0">
                <a:solidFill>
                  <a:srgbClr val="3333FF"/>
                </a:solidFill>
              </a:rPr>
            </a:br>
            <a:r>
              <a:rPr lang="de-DE" sz="1600" dirty="0">
                <a:solidFill>
                  <a:srgbClr val="3333FF"/>
                </a:solidFill>
              </a:rPr>
              <a:t>durch </a:t>
            </a:r>
            <a:r>
              <a:rPr lang="de-DE" sz="1600" dirty="0" err="1">
                <a:solidFill>
                  <a:srgbClr val="3333FF"/>
                </a:solidFill>
              </a:rPr>
              <a:t>Biokohle</a:t>
            </a:r>
            <a:endParaRPr lang="de-DE" sz="1600" dirty="0">
              <a:solidFill>
                <a:srgbClr val="3333FF"/>
              </a:solidFill>
            </a:endParaRPr>
          </a:p>
        </p:txBody>
      </p:sp>
      <p:sp>
        <p:nvSpPr>
          <p:cNvPr id="10" name="Textfeld 9">
            <a:extLst>
              <a:ext uri="{FF2B5EF4-FFF2-40B4-BE49-F238E27FC236}">
                <a16:creationId xmlns:a16="http://schemas.microsoft.com/office/drawing/2014/main" id="{F2949AEF-BA4E-C697-2463-1DA8F924B44B}"/>
              </a:ext>
            </a:extLst>
          </p:cNvPr>
          <p:cNvSpPr txBox="1"/>
          <p:nvPr/>
        </p:nvSpPr>
        <p:spPr>
          <a:xfrm>
            <a:off x="7882512" y="2713375"/>
            <a:ext cx="1678665" cy="584775"/>
          </a:xfrm>
          <a:prstGeom prst="rect">
            <a:avLst/>
          </a:prstGeom>
          <a:noFill/>
        </p:spPr>
        <p:txBody>
          <a:bodyPr wrap="none" rtlCol="0">
            <a:spAutoFit/>
          </a:bodyPr>
          <a:lstStyle/>
          <a:p>
            <a:r>
              <a:rPr lang="de-DE" sz="1600" dirty="0">
                <a:solidFill>
                  <a:srgbClr val="3333FF"/>
                </a:solidFill>
              </a:rPr>
              <a:t>CO</a:t>
            </a:r>
            <a:r>
              <a:rPr lang="de-DE" sz="1600" baseline="-25000" dirty="0">
                <a:solidFill>
                  <a:srgbClr val="3333FF"/>
                </a:solidFill>
              </a:rPr>
              <a:t>2</a:t>
            </a:r>
            <a:r>
              <a:rPr lang="de-DE" sz="1600" dirty="0">
                <a:solidFill>
                  <a:srgbClr val="3333FF"/>
                </a:solidFill>
              </a:rPr>
              <a:t>-Entfernung</a:t>
            </a:r>
            <a:br>
              <a:rPr lang="de-DE" sz="1600" dirty="0">
                <a:solidFill>
                  <a:srgbClr val="3333FF"/>
                </a:solidFill>
              </a:rPr>
            </a:br>
            <a:r>
              <a:rPr lang="de-DE" sz="1600" dirty="0">
                <a:solidFill>
                  <a:srgbClr val="3333FF"/>
                </a:solidFill>
              </a:rPr>
              <a:t>durch Biomasse</a:t>
            </a:r>
          </a:p>
        </p:txBody>
      </p:sp>
      <p:sp>
        <p:nvSpPr>
          <p:cNvPr id="11" name="Textfeld 10">
            <a:extLst>
              <a:ext uri="{FF2B5EF4-FFF2-40B4-BE49-F238E27FC236}">
                <a16:creationId xmlns:a16="http://schemas.microsoft.com/office/drawing/2014/main" id="{E77ECEB0-FEC3-C742-0B1A-F220D001B06F}"/>
              </a:ext>
            </a:extLst>
          </p:cNvPr>
          <p:cNvSpPr txBox="1"/>
          <p:nvPr/>
        </p:nvSpPr>
        <p:spPr>
          <a:xfrm>
            <a:off x="7882512" y="3630382"/>
            <a:ext cx="1507144" cy="584775"/>
          </a:xfrm>
          <a:prstGeom prst="rect">
            <a:avLst/>
          </a:prstGeom>
          <a:noFill/>
        </p:spPr>
        <p:txBody>
          <a:bodyPr wrap="none" rtlCol="0">
            <a:spAutoFit/>
          </a:bodyPr>
          <a:lstStyle/>
          <a:p>
            <a:r>
              <a:rPr lang="de-DE" sz="1600" dirty="0">
                <a:solidFill>
                  <a:srgbClr val="3333FF"/>
                </a:solidFill>
              </a:rPr>
              <a:t>Regenerative</a:t>
            </a:r>
            <a:br>
              <a:rPr lang="de-DE" sz="1600" dirty="0">
                <a:solidFill>
                  <a:srgbClr val="3333FF"/>
                </a:solidFill>
              </a:rPr>
            </a:br>
            <a:r>
              <a:rPr lang="de-DE" sz="1600" dirty="0">
                <a:solidFill>
                  <a:srgbClr val="3333FF"/>
                </a:solidFill>
              </a:rPr>
              <a:t>Landwirtschaft</a:t>
            </a:r>
          </a:p>
        </p:txBody>
      </p:sp>
      <p:sp>
        <p:nvSpPr>
          <p:cNvPr id="12" name="Textfeld 11">
            <a:extLst>
              <a:ext uri="{FF2B5EF4-FFF2-40B4-BE49-F238E27FC236}">
                <a16:creationId xmlns:a16="http://schemas.microsoft.com/office/drawing/2014/main" id="{41B3DEF6-A663-0124-5732-0F9A6CFD654D}"/>
              </a:ext>
            </a:extLst>
          </p:cNvPr>
          <p:cNvSpPr txBox="1"/>
          <p:nvPr/>
        </p:nvSpPr>
        <p:spPr>
          <a:xfrm>
            <a:off x="7882512" y="4591010"/>
            <a:ext cx="1848583" cy="584775"/>
          </a:xfrm>
          <a:prstGeom prst="rect">
            <a:avLst/>
          </a:prstGeom>
          <a:noFill/>
        </p:spPr>
        <p:txBody>
          <a:bodyPr wrap="none" rtlCol="0">
            <a:spAutoFit/>
          </a:bodyPr>
          <a:lstStyle/>
          <a:p>
            <a:r>
              <a:rPr lang="de-DE" sz="1600" dirty="0" err="1">
                <a:solidFill>
                  <a:srgbClr val="3333FF"/>
                </a:solidFill>
              </a:rPr>
              <a:t>Direct</a:t>
            </a:r>
            <a:r>
              <a:rPr lang="de-DE" sz="1600" dirty="0">
                <a:solidFill>
                  <a:srgbClr val="3333FF"/>
                </a:solidFill>
              </a:rPr>
              <a:t> Air Capture</a:t>
            </a:r>
            <a:br>
              <a:rPr lang="de-DE" sz="1600" dirty="0">
                <a:solidFill>
                  <a:srgbClr val="3333FF"/>
                </a:solidFill>
              </a:rPr>
            </a:br>
            <a:r>
              <a:rPr lang="de-DE" sz="1600" dirty="0">
                <a:solidFill>
                  <a:srgbClr val="3333FF"/>
                </a:solidFill>
              </a:rPr>
              <a:t>und Speicherung</a:t>
            </a:r>
          </a:p>
        </p:txBody>
      </p:sp>
      <p:sp>
        <p:nvSpPr>
          <p:cNvPr id="13" name="Text Box 14">
            <a:extLst>
              <a:ext uri="{FF2B5EF4-FFF2-40B4-BE49-F238E27FC236}">
                <a16:creationId xmlns:a16="http://schemas.microsoft.com/office/drawing/2014/main" id="{3006A57C-E953-A26D-8113-23C10CF6BC52}"/>
              </a:ext>
            </a:extLst>
          </p:cNvPr>
          <p:cNvSpPr txBox="1">
            <a:spLocks noChangeArrowheads="1"/>
          </p:cNvSpPr>
          <p:nvPr/>
        </p:nvSpPr>
        <p:spPr bwMode="auto">
          <a:xfrm>
            <a:off x="7689510" y="5784398"/>
            <a:ext cx="184986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Carbon Gap (2023)</a:t>
            </a:r>
          </a:p>
        </p:txBody>
      </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1355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Umfassende Maßnahmen zur CO</a:t>
            </a:r>
            <a:r>
              <a:rPr lang="de-DE" sz="1800" baseline="-25000" dirty="0">
                <a:solidFill>
                  <a:srgbClr val="00B050"/>
                </a:solidFill>
              </a:rPr>
              <a:t>2</a:t>
            </a:r>
            <a:r>
              <a:rPr lang="de-DE" sz="1800" dirty="0">
                <a:solidFill>
                  <a:srgbClr val="00B050"/>
                </a:solidFill>
              </a:rPr>
              <a:t>-Reduzierung sind notwendig!</a:t>
            </a:r>
            <a:endParaRPr lang="de-DE" altLang="de-DE" sz="1800" dirty="0">
              <a:solidFill>
                <a:srgbClr val="00B050"/>
              </a:solidFill>
            </a:endParaRPr>
          </a:p>
        </p:txBody>
      </p:sp>
    </p:spTree>
    <p:extLst>
      <p:ext uri="{BB962C8B-B14F-4D97-AF65-F5344CB8AC3E}">
        <p14:creationId xmlns:p14="http://schemas.microsoft.com/office/powerpoint/2010/main" val="16067026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1+#ppt_w/2"/>
                                          </p:val>
                                        </p:tav>
                                        <p:tav tm="100000">
                                          <p:val>
                                            <p:strVal val="#ppt_x"/>
                                          </p:val>
                                        </p:tav>
                                      </p:tavLst>
                                    </p:anim>
                                    <p:anim calcmode="lin" valueType="num">
                                      <p:cBhvr additive="base">
                                        <p:cTn id="3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1+#ppt_w/2"/>
                                          </p:val>
                                        </p:tav>
                                        <p:tav tm="100000">
                                          <p:val>
                                            <p:strVal val="#ppt_x"/>
                                          </p:val>
                                        </p:tav>
                                      </p:tavLst>
                                    </p:anim>
                                    <p:anim calcmode="lin" valueType="num">
                                      <p:cBhvr additive="base">
                                        <p:cTn id="4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000" fill="hold"/>
                                        <p:tgtEl>
                                          <p:spTgt spid="12"/>
                                        </p:tgtEl>
                                        <p:attrNameLst>
                                          <p:attrName>ppt_x</p:attrName>
                                        </p:attrNameLst>
                                      </p:cBhvr>
                                      <p:tavLst>
                                        <p:tav tm="0">
                                          <p:val>
                                            <p:strVal val="1+#ppt_w/2"/>
                                          </p:val>
                                        </p:tav>
                                        <p:tav tm="100000">
                                          <p:val>
                                            <p:strVal val="#ppt_x"/>
                                          </p:val>
                                        </p:tav>
                                      </p:tavLst>
                                    </p:anim>
                                    <p:anim calcmode="lin" valueType="num">
                                      <p:cBhvr additive="base">
                                        <p:cTn id="5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1000" fill="hold"/>
                                        <p:tgtEl>
                                          <p:spTgt spid="4"/>
                                        </p:tgtEl>
                                        <p:attrNameLst>
                                          <p:attrName>ppt_x</p:attrName>
                                        </p:attrNameLst>
                                      </p:cBhvr>
                                      <p:tavLst>
                                        <p:tav tm="0">
                                          <p:val>
                                            <p:strVal val="#ppt_x"/>
                                          </p:val>
                                        </p:tav>
                                        <p:tav tm="100000">
                                          <p:val>
                                            <p:strVal val="#ppt_x"/>
                                          </p:val>
                                        </p:tav>
                                      </p:tavLst>
                                    </p:anim>
                                    <p:anim calcmode="lin" valueType="num">
                                      <p:cBhvr additive="base">
                                        <p:cTn id="5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P spid="9" grpId="0"/>
      <p:bldP spid="10" grpId="0"/>
      <p:bldP spid="11" grpId="0"/>
      <p:bldP spid="1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Weltentwicklungen (1)</a:t>
            </a:r>
            <a:br>
              <a:rPr lang="de-DE" altLang="de-DE" sz="2000" dirty="0">
                <a:solidFill>
                  <a:schemeClr val="bg1"/>
                </a:solidFill>
              </a:rPr>
            </a:br>
            <a:r>
              <a:rPr lang="de-DE" altLang="de-DE" sz="2000" dirty="0">
                <a:solidFill>
                  <a:schemeClr val="bg1"/>
                </a:solidFill>
              </a:rPr>
              <a:t>Entwicklung der Weltbevölkerung</a:t>
            </a:r>
          </a:p>
        </p:txBody>
      </p:sp>
      <p:pic>
        <p:nvPicPr>
          <p:cNvPr id="3" name="Grafik 2">
            <a:extLst>
              <a:ext uri="{FF2B5EF4-FFF2-40B4-BE49-F238E27FC236}">
                <a16:creationId xmlns:a16="http://schemas.microsoft.com/office/drawing/2014/main" id="{8C5FDF37-5F82-49D8-9077-F8749237CB10}"/>
              </a:ext>
            </a:extLst>
          </p:cNvPr>
          <p:cNvPicPr>
            <a:picLocks noChangeAspect="1"/>
          </p:cNvPicPr>
          <p:nvPr/>
        </p:nvPicPr>
        <p:blipFill rotWithShape="1">
          <a:blip r:embed="rId3">
            <a:extLst>
              <a:ext uri="{28A0092B-C50C-407E-A947-70E740481C1C}">
                <a14:useLocalDpi xmlns:a14="http://schemas.microsoft.com/office/drawing/2010/main" val="0"/>
              </a:ext>
            </a:extLst>
          </a:blip>
          <a:srcRect t="11505"/>
          <a:stretch/>
        </p:blipFill>
        <p:spPr>
          <a:xfrm>
            <a:off x="854373" y="924722"/>
            <a:ext cx="8197254" cy="5008555"/>
          </a:xfrm>
          <a:prstGeom prst="rect">
            <a:avLst/>
          </a:prstGeom>
        </p:spPr>
      </p:pic>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Hauptgründe der Klimakrise: Bevölkerungsexplosion und . . . </a:t>
            </a:r>
          </a:p>
        </p:txBody>
      </p:sp>
    </p:spTree>
    <p:extLst>
      <p:ext uri="{BB962C8B-B14F-4D97-AF65-F5344CB8AC3E}">
        <p14:creationId xmlns:p14="http://schemas.microsoft.com/office/powerpoint/2010/main" val="8983236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Weltentwicklungen (2)</a:t>
            </a:r>
            <a:br>
              <a:rPr lang="de-DE" altLang="de-DE" sz="2000" dirty="0">
                <a:solidFill>
                  <a:schemeClr val="bg1"/>
                </a:solidFill>
              </a:rPr>
            </a:br>
            <a:r>
              <a:rPr lang="de-DE" altLang="de-DE" sz="2000" dirty="0">
                <a:solidFill>
                  <a:schemeClr val="bg1"/>
                </a:solidFill>
              </a:rPr>
              <a:t>Entwicklung des weltweiten Bruttoinlandproduktes (BIP)</a:t>
            </a:r>
          </a:p>
        </p:txBody>
      </p:sp>
      <p:pic>
        <p:nvPicPr>
          <p:cNvPr id="4" name="Grafik 3">
            <a:extLst>
              <a:ext uri="{FF2B5EF4-FFF2-40B4-BE49-F238E27FC236}">
                <a16:creationId xmlns:a16="http://schemas.microsoft.com/office/drawing/2014/main" id="{E59F084D-A4B2-49B8-9E93-A527BA069473}"/>
              </a:ext>
            </a:extLst>
          </p:cNvPr>
          <p:cNvPicPr>
            <a:picLocks noChangeAspect="1"/>
          </p:cNvPicPr>
          <p:nvPr/>
        </p:nvPicPr>
        <p:blipFill rotWithShape="1">
          <a:blip r:embed="rId3"/>
          <a:srcRect l="9990" t="40145" r="71825" b="21062"/>
          <a:stretch/>
        </p:blipFill>
        <p:spPr>
          <a:xfrm>
            <a:off x="922219" y="945573"/>
            <a:ext cx="7667861" cy="4966854"/>
          </a:xfrm>
          <a:prstGeom prst="rect">
            <a:avLst/>
          </a:prstGeom>
        </p:spPr>
      </p:pic>
      <p:sp>
        <p:nvSpPr>
          <p:cNvPr id="7" name="Text Box 14">
            <a:extLst>
              <a:ext uri="{FF2B5EF4-FFF2-40B4-BE49-F238E27FC236}">
                <a16:creationId xmlns:a16="http://schemas.microsoft.com/office/drawing/2014/main" id="{3007851E-D98D-4318-828B-8E10A05FFCA0}"/>
              </a:ext>
            </a:extLst>
          </p:cNvPr>
          <p:cNvSpPr txBox="1">
            <a:spLocks noChangeArrowheads="1"/>
          </p:cNvSpPr>
          <p:nvPr/>
        </p:nvSpPr>
        <p:spPr bwMode="auto">
          <a:xfrm>
            <a:off x="7509335" y="4752115"/>
            <a:ext cx="151163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Statista, 2021</a:t>
            </a:r>
          </a:p>
        </p:txBody>
      </p:sp>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Hauptgründe der Klimakrise: . . . ungezügelter Wachstumsfetischismus!</a:t>
            </a:r>
          </a:p>
        </p:txBody>
      </p:sp>
    </p:spTree>
    <p:extLst>
      <p:ext uri="{BB962C8B-B14F-4D97-AF65-F5344CB8AC3E}">
        <p14:creationId xmlns:p14="http://schemas.microsoft.com/office/powerpoint/2010/main" val="28440241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56243"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p>
        </p:txBody>
      </p:sp>
      <p:sp>
        <p:nvSpPr>
          <p:cNvPr id="3" name="Textfeld 1">
            <a:extLst>
              <a:ext uri="{FF2B5EF4-FFF2-40B4-BE49-F238E27FC236}">
                <a16:creationId xmlns:a16="http://schemas.microsoft.com/office/drawing/2014/main" id="{B73FD9BF-307B-47FD-A6D2-B0D2FB6ABC33}"/>
              </a:ext>
            </a:extLst>
          </p:cNvPr>
          <p:cNvSpPr txBox="1">
            <a:spLocks noChangeArrowheads="1"/>
          </p:cNvSpPr>
          <p:nvPr/>
        </p:nvSpPr>
        <p:spPr bwMode="auto">
          <a:xfrm>
            <a:off x="730250" y="929515"/>
            <a:ext cx="90090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Bedrohung der natürlichen Lebensgrundlagen für Menschen, Tiere und Pflanzen, durch den vom Menschen verursachten Klimawandel ist eine der größten Herausforderungen für die Gesellschaft in der Gegenwart und der nahen Zukunft.</a:t>
            </a:r>
            <a:br>
              <a:rPr lang="de-DE" altLang="de-DE" sz="1600" dirty="0">
                <a:solidFill>
                  <a:srgbClr val="3333FF"/>
                </a:solidFill>
              </a:rPr>
            </a:br>
            <a:r>
              <a:rPr lang="de-DE" altLang="de-DE" sz="1600" dirty="0">
                <a:solidFill>
                  <a:srgbClr val="3333FF"/>
                </a:solidFill>
              </a:rPr>
              <a:t>Auf dem Spiel steht die Überlebensgrundlage vieler Arten!</a:t>
            </a:r>
          </a:p>
        </p:txBody>
      </p:sp>
      <p:sp>
        <p:nvSpPr>
          <p:cNvPr id="4" name="Textfeld 1">
            <a:extLst>
              <a:ext uri="{FF2B5EF4-FFF2-40B4-BE49-F238E27FC236}">
                <a16:creationId xmlns:a16="http://schemas.microsoft.com/office/drawing/2014/main" id="{65168866-011E-4C8B-B938-F07A7DAA5017}"/>
              </a:ext>
            </a:extLst>
          </p:cNvPr>
          <p:cNvSpPr txBox="1">
            <a:spLocks noChangeArrowheads="1"/>
          </p:cNvSpPr>
          <p:nvPr/>
        </p:nvSpPr>
        <p:spPr bwMode="auto">
          <a:xfrm>
            <a:off x="730250" y="4917985"/>
            <a:ext cx="90090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solidFill>
                  <a:srgbClr val="3333FF"/>
                </a:solidFill>
              </a:rPr>
              <a:t>Wir alle</a:t>
            </a:r>
            <a:r>
              <a:rPr lang="de-DE" altLang="de-DE" sz="1600" dirty="0">
                <a:solidFill>
                  <a:srgbClr val="3333FF"/>
                </a:solidFill>
              </a:rPr>
              <a:t>, von der UN über die EU, dem Bund, den Bundesländern, den Kommunen, der Wirtschaft, bis hin zu den Bürgerinnen und Bürgern, sind verantwortlich für die Maßnahmenfindung und -umsetzung zum Klimaschutz und für die Energiewende, um die Bedrohung so gering wie möglich zu halten.</a:t>
            </a:r>
          </a:p>
        </p:txBody>
      </p:sp>
      <p:sp>
        <p:nvSpPr>
          <p:cNvPr id="7" name="Textfeld 1">
            <a:extLst>
              <a:ext uri="{FF2B5EF4-FFF2-40B4-BE49-F238E27FC236}">
                <a16:creationId xmlns:a16="http://schemas.microsoft.com/office/drawing/2014/main" id="{00312ADC-FDE8-496C-BD22-BFFA7E192CC8}"/>
              </a:ext>
            </a:extLst>
          </p:cNvPr>
          <p:cNvSpPr txBox="1">
            <a:spLocks noChangeArrowheads="1"/>
          </p:cNvSpPr>
          <p:nvPr/>
        </p:nvSpPr>
        <p:spPr bwMode="auto">
          <a:xfrm>
            <a:off x="730250" y="2722297"/>
            <a:ext cx="9009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Medien berichten ständig von Schäden in der ganzen Welt, die durch die Klimakrise ausgelöst werden. Aber auch in unseren Regionen erleben wir hautnah, wie sich Wetterextreme häufen und großen Schaden anrichten. </a:t>
            </a:r>
          </a:p>
        </p:txBody>
      </p:sp>
      <p:sp>
        <p:nvSpPr>
          <p:cNvPr id="8" name="Textfeld 1">
            <a:extLst>
              <a:ext uri="{FF2B5EF4-FFF2-40B4-BE49-F238E27FC236}">
                <a16:creationId xmlns:a16="http://schemas.microsoft.com/office/drawing/2014/main" id="{E4B8DDC8-85F2-4CD8-BC78-20FA57105FED}"/>
              </a:ext>
            </a:extLst>
          </p:cNvPr>
          <p:cNvSpPr txBox="1">
            <a:spLocks noChangeArrowheads="1"/>
          </p:cNvSpPr>
          <p:nvPr/>
        </p:nvSpPr>
        <p:spPr bwMode="auto">
          <a:xfrm>
            <a:off x="730250" y="4268163"/>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Seit der Gründung des „Club </a:t>
            </a:r>
            <a:r>
              <a:rPr lang="de-DE" altLang="de-DE" sz="1600" dirty="0" err="1">
                <a:solidFill>
                  <a:srgbClr val="3333FF"/>
                </a:solidFill>
              </a:rPr>
              <a:t>of</a:t>
            </a:r>
            <a:r>
              <a:rPr lang="de-DE" altLang="de-DE" sz="1600" dirty="0">
                <a:solidFill>
                  <a:srgbClr val="3333FF"/>
                </a:solidFill>
              </a:rPr>
              <a:t> Rome“ im Jahre 1968 zeigen uns Wissenschaftler „Die Grenzen des Wachstums“ auf und fordern den Schutz des Ökosystems!</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6041972"/>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Packen wir es endlich an!!!</a:t>
            </a:r>
          </a:p>
        </p:txBody>
      </p:sp>
      <p:sp>
        <p:nvSpPr>
          <p:cNvPr id="10" name="Textfeld 1">
            <a:extLst>
              <a:ext uri="{FF2B5EF4-FFF2-40B4-BE49-F238E27FC236}">
                <a16:creationId xmlns:a16="http://schemas.microsoft.com/office/drawing/2014/main" id="{89D18E9A-DCC4-4E02-BEE6-F00A842D3BE0}"/>
              </a:ext>
            </a:extLst>
          </p:cNvPr>
          <p:cNvSpPr txBox="1">
            <a:spLocks noChangeArrowheads="1"/>
          </p:cNvSpPr>
          <p:nvPr/>
        </p:nvSpPr>
        <p:spPr bwMode="auto">
          <a:xfrm>
            <a:off x="730250" y="3618341"/>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Wissenschaft kennt schon seit dem 19.Jahrhundert die Zusammenhänge von Treibhausgas in der Erdatmosphäre und mittlerer Temperatur auf der Erdoberfläche!</a:t>
            </a:r>
          </a:p>
        </p:txBody>
      </p:sp>
      <p:sp>
        <p:nvSpPr>
          <p:cNvPr id="12" name="Textfeld 1">
            <a:extLst>
              <a:ext uri="{FF2B5EF4-FFF2-40B4-BE49-F238E27FC236}">
                <a16:creationId xmlns:a16="http://schemas.microsoft.com/office/drawing/2014/main" id="{79D643CB-89CA-437B-BDD4-5BD7C2EE1757}"/>
              </a:ext>
            </a:extLst>
          </p:cNvPr>
          <p:cNvSpPr txBox="1">
            <a:spLocks noChangeArrowheads="1"/>
          </p:cNvSpPr>
          <p:nvPr/>
        </p:nvSpPr>
        <p:spPr bwMode="auto">
          <a:xfrm>
            <a:off x="730250" y="2072475"/>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Hauptursachen der Klimakrise liegen bei der Bevölkerungsexplosion und dem ungezügelten Wachstumsfetischismus!</a:t>
            </a:r>
          </a:p>
        </p:txBody>
      </p:sp>
    </p:spTree>
    <p:extLst>
      <p:ext uri="{BB962C8B-B14F-4D97-AF65-F5344CB8AC3E}">
        <p14:creationId xmlns:p14="http://schemas.microsoft.com/office/powerpoint/2010/main" val="25889444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ppt_x"/>
                                          </p:val>
                                        </p:tav>
                                        <p:tav tm="100000">
                                          <p:val>
                                            <p:strVal val="#ppt_x"/>
                                          </p:val>
                                        </p:tav>
                                      </p:tavLst>
                                    </p:anim>
                                    <p:anim calcmode="lin" valueType="num">
                                      <p:cBhvr additive="base">
                                        <p:cTn id="3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469538"/>
            <a:ext cx="5586310" cy="1754326"/>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Kern-Team</a:t>
            </a:r>
            <a:br>
              <a:rPr lang="de-DE" sz="1800" dirty="0">
                <a:solidFill>
                  <a:srgbClr val="3333FF"/>
                </a:solidFill>
              </a:rPr>
            </a:br>
            <a:r>
              <a:rPr lang="de-DE" sz="1800" u="sng" dirty="0">
                <a:solidFill>
                  <a:srgbClr val="3333FF"/>
                </a:solidFill>
              </a:rPr>
              <a:t>Wolfgang Thiel</a:t>
            </a:r>
            <a:br>
              <a:rPr lang="de-DE" sz="1800" dirty="0">
                <a:solidFill>
                  <a:srgbClr val="3333FF"/>
                </a:solidFill>
              </a:rPr>
            </a:br>
            <a:r>
              <a:rPr lang="de-DE" altLang="de-DE" sz="1800" dirty="0">
                <a:solidFill>
                  <a:srgbClr val="3333FF"/>
                </a:solidFill>
              </a:rPr>
              <a:t>Wolfgang Fedderken</a:t>
            </a: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endParaRPr lang="de-DE" altLang="de-DE" sz="1800" dirty="0">
              <a:solidFill>
                <a:srgbClr val="3333FF"/>
              </a:solidFill>
            </a:endParaRPr>
          </a:p>
        </p:txBody>
      </p:sp>
    </p:spTree>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62818" y="7381"/>
            <a:ext cx="8623496" cy="400110"/>
          </a:xfrm>
          <a:prstGeom prst="rect">
            <a:avLst/>
          </a:prstGeom>
          <a:noFill/>
        </p:spPr>
        <p:txBody>
          <a:bodyPr wrap="square" rtlCol="0">
            <a:spAutoFit/>
          </a:bodyPr>
          <a:lstStyle/>
          <a:p>
            <a:r>
              <a:rPr lang="de-DE" sz="2000" dirty="0">
                <a:solidFill>
                  <a:schemeClr val="bg1"/>
                </a:solidFill>
              </a:rPr>
              <a:t>Dürreperioden, Waldbrände, Borkenkäfer in Rheinland-Pfalz</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1034"/>
            <a:ext cx="3544231" cy="2658173"/>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22977"/>
            <a:ext cx="4736984" cy="3268519"/>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04" y="794971"/>
            <a:ext cx="6393590" cy="3596394"/>
          </a:xfrm>
          <a:prstGeom prst="rect">
            <a:avLst/>
          </a:prstGeom>
        </p:spPr>
      </p:pic>
      <p:pic>
        <p:nvPicPr>
          <p:cNvPr id="4" name="Grafik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40332" y="3673845"/>
            <a:ext cx="5014350" cy="2820572"/>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1769" y="2722978"/>
            <a:ext cx="3544231" cy="1908432"/>
          </a:xfrm>
          <a:prstGeom prst="rect">
            <a:avLst/>
          </a:prstGeom>
        </p:spPr>
      </p:pic>
    </p:spTree>
    <p:extLst>
      <p:ext uri="{BB962C8B-B14F-4D97-AF65-F5344CB8AC3E}">
        <p14:creationId xmlns:p14="http://schemas.microsoft.com/office/powerpoint/2010/main" val="296618939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710"/>
            <a:ext cx="7112000" cy="4000500"/>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041" y="2785403"/>
            <a:ext cx="5521959" cy="3106102"/>
          </a:xfrm>
          <a:prstGeom prst="rect">
            <a:avLst/>
          </a:prstGeom>
        </p:spPr>
      </p:pic>
      <p:sp>
        <p:nvSpPr>
          <p:cNvPr id="4" name="Textfeld 3"/>
          <p:cNvSpPr txBox="1"/>
          <p:nvPr/>
        </p:nvSpPr>
        <p:spPr>
          <a:xfrm>
            <a:off x="784440" y="0"/>
            <a:ext cx="9003993" cy="707886"/>
          </a:xfrm>
          <a:prstGeom prst="rect">
            <a:avLst/>
          </a:prstGeom>
          <a:noFill/>
        </p:spPr>
        <p:txBody>
          <a:bodyPr wrap="square" rtlCol="0">
            <a:spAutoFit/>
          </a:bodyPr>
          <a:lstStyle/>
          <a:p>
            <a:r>
              <a:rPr lang="de-DE" sz="2000" dirty="0">
                <a:solidFill>
                  <a:schemeClr val="bg1"/>
                </a:solidFill>
              </a:rPr>
              <a:t>Ernteausfälle und sinkender Grundwasserspiegel</a:t>
            </a:r>
            <a:br>
              <a:rPr lang="de-DE" sz="2000" dirty="0">
                <a:solidFill>
                  <a:schemeClr val="bg1"/>
                </a:solidFill>
              </a:rPr>
            </a:br>
            <a:r>
              <a:rPr lang="de-DE" sz="2000" dirty="0">
                <a:solidFill>
                  <a:schemeClr val="bg1"/>
                </a:solidFill>
              </a:rPr>
              <a:t>in Rheinland-Pfalz</a:t>
            </a:r>
          </a:p>
        </p:txBody>
      </p:sp>
    </p:spTree>
    <p:extLst>
      <p:ext uri="{BB962C8B-B14F-4D97-AF65-F5344CB8AC3E}">
        <p14:creationId xmlns:p14="http://schemas.microsoft.com/office/powerpoint/2010/main" val="325267273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84440" y="0"/>
            <a:ext cx="9003993" cy="400110"/>
          </a:xfrm>
          <a:prstGeom prst="rect">
            <a:avLst/>
          </a:prstGeom>
          <a:noFill/>
        </p:spPr>
        <p:txBody>
          <a:bodyPr wrap="square" rtlCol="0">
            <a:spAutoFit/>
          </a:bodyPr>
          <a:lstStyle/>
          <a:p>
            <a:r>
              <a:rPr lang="de-DE" sz="2000" dirty="0">
                <a:solidFill>
                  <a:schemeClr val="bg1"/>
                </a:solidFill>
              </a:rPr>
              <a:t>Hochwasserkatastrophe im Ahrtal 2021</a:t>
            </a:r>
          </a:p>
        </p:txBody>
      </p:sp>
      <p:pic>
        <p:nvPicPr>
          <p:cNvPr id="6" name="Grafik 5" descr="Ein Bild, das Berg, Natur, draußen, Hügel enthält.&#10;&#10;Automatisch generierte Beschreibung">
            <a:extLst>
              <a:ext uri="{FF2B5EF4-FFF2-40B4-BE49-F238E27FC236}">
                <a16:creationId xmlns:a16="http://schemas.microsoft.com/office/drawing/2014/main" id="{381E7198-066F-492A-B4BE-3705E71B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31" y="2868758"/>
            <a:ext cx="5368134" cy="3012497"/>
          </a:xfrm>
          <a:prstGeom prst="rect">
            <a:avLst/>
          </a:prstGeom>
        </p:spPr>
      </p:pic>
      <p:pic>
        <p:nvPicPr>
          <p:cNvPr id="8" name="Grafik 7">
            <a:extLst>
              <a:ext uri="{FF2B5EF4-FFF2-40B4-BE49-F238E27FC236}">
                <a16:creationId xmlns:a16="http://schemas.microsoft.com/office/drawing/2014/main" id="{033B2424-E010-4B87-A3E7-A9A06628D915}"/>
              </a:ext>
            </a:extLst>
          </p:cNvPr>
          <p:cNvPicPr>
            <a:picLocks noChangeAspect="1"/>
          </p:cNvPicPr>
          <p:nvPr/>
        </p:nvPicPr>
        <p:blipFill rotWithShape="1">
          <a:blip r:embed="rId4"/>
          <a:srcRect l="13491" t="8798" r="63413" b="15800"/>
          <a:stretch/>
        </p:blipFill>
        <p:spPr>
          <a:xfrm>
            <a:off x="290945" y="976745"/>
            <a:ext cx="4790210" cy="4748626"/>
          </a:xfrm>
          <a:prstGeom prst="rect">
            <a:avLst/>
          </a:prstGeom>
        </p:spPr>
      </p:pic>
      <p:sp>
        <p:nvSpPr>
          <p:cNvPr id="9" name="Textfeld 8">
            <a:extLst>
              <a:ext uri="{FF2B5EF4-FFF2-40B4-BE49-F238E27FC236}">
                <a16:creationId xmlns:a16="http://schemas.microsoft.com/office/drawing/2014/main" id="{321B0E27-744F-454B-9C16-011F707708EE}"/>
              </a:ext>
            </a:extLst>
          </p:cNvPr>
          <p:cNvSpPr txBox="1"/>
          <p:nvPr/>
        </p:nvSpPr>
        <p:spPr>
          <a:xfrm>
            <a:off x="5081155" y="1132629"/>
            <a:ext cx="4152034" cy="307777"/>
          </a:xfrm>
          <a:prstGeom prst="rect">
            <a:avLst/>
          </a:prstGeom>
          <a:noFill/>
        </p:spPr>
        <p:txBody>
          <a:bodyPr wrap="none" rtlCol="0">
            <a:spAutoFit/>
          </a:bodyPr>
          <a:lstStyle/>
          <a:p>
            <a:r>
              <a:rPr lang="de-DE" sz="1400" dirty="0"/>
              <a:t>Ein Wohnwagen wurde durch die Brücke gedrückt</a:t>
            </a:r>
          </a:p>
        </p:txBody>
      </p:sp>
      <p:sp>
        <p:nvSpPr>
          <p:cNvPr id="10" name="Textfeld 40">
            <a:extLst>
              <a:ext uri="{FF2B5EF4-FFF2-40B4-BE49-F238E27FC236}">
                <a16:creationId xmlns:a16="http://schemas.microsoft.com/office/drawing/2014/main" id="{7F29466E-181E-4F72-83F7-908513D14651}"/>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Katastrophe forderte 134 Todesopfer im Ahrtal!</a:t>
            </a:r>
            <a:endParaRPr lang="de-DE" altLang="de-DE" sz="1800" dirty="0">
              <a:solidFill>
                <a:srgbClr val="00B050"/>
              </a:solidFill>
            </a:endParaRPr>
          </a:p>
        </p:txBody>
      </p:sp>
    </p:spTree>
    <p:extLst>
      <p:ext uri="{BB962C8B-B14F-4D97-AF65-F5344CB8AC3E}">
        <p14:creationId xmlns:p14="http://schemas.microsoft.com/office/powerpoint/2010/main" val="17876981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52" name="Gruppieren 18451">
            <a:extLst>
              <a:ext uri="{FF2B5EF4-FFF2-40B4-BE49-F238E27FC236}">
                <a16:creationId xmlns:a16="http://schemas.microsoft.com/office/drawing/2014/main" id="{39DE5ED8-15C8-4265-BCD0-D1617AC93518}"/>
              </a:ext>
            </a:extLst>
          </p:cNvPr>
          <p:cNvGrpSpPr/>
          <p:nvPr/>
        </p:nvGrpSpPr>
        <p:grpSpPr>
          <a:xfrm>
            <a:off x="8126789" y="2372551"/>
            <a:ext cx="1819473" cy="1605354"/>
            <a:chOff x="8040320" y="3429000"/>
            <a:chExt cx="1819473" cy="1605354"/>
          </a:xfrm>
        </p:grpSpPr>
        <p:grpSp>
          <p:nvGrpSpPr>
            <p:cNvPr id="41" name="Gruppieren 40">
              <a:extLst>
                <a:ext uri="{FF2B5EF4-FFF2-40B4-BE49-F238E27FC236}">
                  <a16:creationId xmlns:a16="http://schemas.microsoft.com/office/drawing/2014/main" id="{61847029-A21B-491C-B589-F889D49C90AA}"/>
                </a:ext>
              </a:extLst>
            </p:cNvPr>
            <p:cNvGrpSpPr/>
            <p:nvPr/>
          </p:nvGrpSpPr>
          <p:grpSpPr>
            <a:xfrm>
              <a:off x="8425522" y="3429000"/>
              <a:ext cx="1235004" cy="1235004"/>
              <a:chOff x="8260051" y="3429000"/>
              <a:chExt cx="1235004" cy="1235004"/>
            </a:xfrm>
          </p:grpSpPr>
          <p:sp>
            <p:nvSpPr>
              <p:cNvPr id="29" name="Ellipse 28">
                <a:extLst>
                  <a:ext uri="{FF2B5EF4-FFF2-40B4-BE49-F238E27FC236}">
                    <a16:creationId xmlns:a16="http://schemas.microsoft.com/office/drawing/2014/main" id="{C9471E9D-052D-44E4-99BB-6E37794066D0}"/>
                  </a:ext>
                </a:extLst>
              </p:cNvPr>
              <p:cNvSpPr/>
              <p:nvPr/>
            </p:nvSpPr>
            <p:spPr>
              <a:xfrm>
                <a:off x="8260051" y="3429000"/>
                <a:ext cx="1235004" cy="12350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8" name="Gruppieren 7">
                <a:extLst>
                  <a:ext uri="{FF2B5EF4-FFF2-40B4-BE49-F238E27FC236}">
                    <a16:creationId xmlns:a16="http://schemas.microsoft.com/office/drawing/2014/main" id="{1E601775-906A-4D40-8C69-77E184E3A5AD}"/>
                  </a:ext>
                </a:extLst>
              </p:cNvPr>
              <p:cNvGrpSpPr/>
              <p:nvPr/>
            </p:nvGrpSpPr>
            <p:grpSpPr>
              <a:xfrm>
                <a:off x="8451498" y="3606427"/>
                <a:ext cx="766458" cy="772744"/>
                <a:chOff x="8460207" y="3580300"/>
                <a:chExt cx="766458" cy="772744"/>
              </a:xfrm>
            </p:grpSpPr>
            <p:sp>
              <p:nvSpPr>
                <p:cNvPr id="30" name="Ellipse 29">
                  <a:extLst>
                    <a:ext uri="{FF2B5EF4-FFF2-40B4-BE49-F238E27FC236}">
                      <a16:creationId xmlns:a16="http://schemas.microsoft.com/office/drawing/2014/main" id="{9F01EA93-964D-4C10-A708-32A31FC11144}"/>
                    </a:ext>
                  </a:extLst>
                </p:cNvPr>
                <p:cNvSpPr/>
                <p:nvPr/>
              </p:nvSpPr>
              <p:spPr>
                <a:xfrm>
                  <a:off x="8543195" y="3580300"/>
                  <a:ext cx="565510" cy="565510"/>
                </a:xfrm>
                <a:prstGeom prst="ellipse">
                  <a:avLst/>
                </a:prstGeom>
                <a:solidFill>
                  <a:srgbClr val="FF0000"/>
                </a:solidFill>
                <a:ln>
                  <a:noFill/>
                </a:ln>
                <a:scene3d>
                  <a:camera prst="orthographicFront">
                    <a:rot lat="21352135" lon="120000" rev="21579838"/>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O</a:t>
                  </a:r>
                </a:p>
              </p:txBody>
            </p:sp>
            <p:sp>
              <p:nvSpPr>
                <p:cNvPr id="31" name="Ellipse 30">
                  <a:extLst>
                    <a:ext uri="{FF2B5EF4-FFF2-40B4-BE49-F238E27FC236}">
                      <a16:creationId xmlns:a16="http://schemas.microsoft.com/office/drawing/2014/main" id="{828EAE53-397A-429E-B9E5-3753B3A8ACC4}"/>
                    </a:ext>
                  </a:extLst>
                </p:cNvPr>
                <p:cNvSpPr/>
                <p:nvPr/>
              </p:nvSpPr>
              <p:spPr>
                <a:xfrm>
                  <a:off x="8460207" y="4015850"/>
                  <a:ext cx="337194" cy="337194"/>
                </a:xfrm>
                <a:prstGeom prst="ellipse">
                  <a:avLst/>
                </a:prstGeom>
                <a:solidFill>
                  <a:schemeClr val="bg1"/>
                </a:solidFill>
                <a:ln>
                  <a:noFill/>
                </a:ln>
                <a:scene3d>
                  <a:camera prst="orthographicFront">
                    <a:rot lat="60000" lon="179999" rev="5502"/>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32" name="Ellipse 31">
                  <a:extLst>
                    <a:ext uri="{FF2B5EF4-FFF2-40B4-BE49-F238E27FC236}">
                      <a16:creationId xmlns:a16="http://schemas.microsoft.com/office/drawing/2014/main" id="{84EB0F0C-C680-4160-9677-08A8B1204EE9}"/>
                    </a:ext>
                  </a:extLst>
                </p:cNvPr>
                <p:cNvSpPr/>
                <p:nvPr/>
              </p:nvSpPr>
              <p:spPr>
                <a:xfrm>
                  <a:off x="8889471" y="4006965"/>
                  <a:ext cx="337194" cy="337194"/>
                </a:xfrm>
                <a:prstGeom prst="ellipse">
                  <a:avLst/>
                </a:prstGeom>
                <a:solidFill>
                  <a:schemeClr val="bg1"/>
                </a:solidFill>
                <a:ln>
                  <a:noFill/>
                </a:ln>
                <a:scene3d>
                  <a:camera prst="orthographicFront">
                    <a:rot lat="60000" lon="179999" rev="5502"/>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grpSp>
        </p:grpSp>
        <p:sp>
          <p:nvSpPr>
            <p:cNvPr id="77" name="Textfeld 76">
              <a:extLst>
                <a:ext uri="{FF2B5EF4-FFF2-40B4-BE49-F238E27FC236}">
                  <a16:creationId xmlns:a16="http://schemas.microsoft.com/office/drawing/2014/main" id="{C6ABB1A6-7364-47A5-A80F-882FC2F9EAA1}"/>
                </a:ext>
              </a:extLst>
            </p:cNvPr>
            <p:cNvSpPr txBox="1"/>
            <p:nvPr/>
          </p:nvSpPr>
          <p:spPr>
            <a:xfrm>
              <a:off x="8040320" y="4726577"/>
              <a:ext cx="1819473" cy="307777"/>
            </a:xfrm>
            <a:prstGeom prst="rect">
              <a:avLst/>
            </a:prstGeom>
            <a:noFill/>
          </p:spPr>
          <p:txBody>
            <a:bodyPr wrap="none" rtlCol="0">
              <a:spAutoFit/>
            </a:bodyPr>
            <a:lstStyle/>
            <a:p>
              <a:pPr algn="ctr"/>
              <a:r>
                <a:rPr lang="de-DE" sz="1400" dirty="0">
                  <a:solidFill>
                    <a:schemeClr val="accent2"/>
                  </a:solidFill>
                </a:rPr>
                <a:t>Wasserdampf (H</a:t>
              </a:r>
              <a:r>
                <a:rPr lang="de-DE" sz="1400" baseline="-25000" dirty="0">
                  <a:solidFill>
                    <a:schemeClr val="accent2"/>
                  </a:solidFill>
                </a:rPr>
                <a:t>2</a:t>
              </a:r>
              <a:r>
                <a:rPr lang="de-DE" sz="1400" dirty="0">
                  <a:solidFill>
                    <a:schemeClr val="accent2"/>
                  </a:solidFill>
                </a:rPr>
                <a:t>O)</a:t>
              </a:r>
            </a:p>
          </p:txBody>
        </p:sp>
      </p:grpSp>
      <p:grpSp>
        <p:nvGrpSpPr>
          <p:cNvPr id="16" name="Gruppieren 15">
            <a:extLst>
              <a:ext uri="{FF2B5EF4-FFF2-40B4-BE49-F238E27FC236}">
                <a16:creationId xmlns:a16="http://schemas.microsoft.com/office/drawing/2014/main" id="{3124C064-DC4C-4D33-BE12-EC64C1C4C607}"/>
              </a:ext>
            </a:extLst>
          </p:cNvPr>
          <p:cNvGrpSpPr/>
          <p:nvPr/>
        </p:nvGrpSpPr>
        <p:grpSpPr>
          <a:xfrm>
            <a:off x="7885577" y="2289018"/>
            <a:ext cx="854721" cy="1251954"/>
            <a:chOff x="8025542" y="2289018"/>
            <a:chExt cx="854721" cy="1251954"/>
          </a:xfrm>
        </p:grpSpPr>
        <p:sp>
          <p:nvSpPr>
            <p:cNvPr id="7" name="Pfeil: nach rechts 6">
              <a:extLst>
                <a:ext uri="{FF2B5EF4-FFF2-40B4-BE49-F238E27FC236}">
                  <a16:creationId xmlns:a16="http://schemas.microsoft.com/office/drawing/2014/main" id="{2616524B-ACA0-4A5F-92EC-96F49324DB31}"/>
                </a:ext>
              </a:extLst>
            </p:cNvPr>
            <p:cNvSpPr/>
            <p:nvPr/>
          </p:nvSpPr>
          <p:spPr bwMode="auto">
            <a:xfrm>
              <a:off x="8101602" y="2863841"/>
              <a:ext cx="522430" cy="36933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Rechteck 8">
              <a:extLst>
                <a:ext uri="{FF2B5EF4-FFF2-40B4-BE49-F238E27FC236}">
                  <a16:creationId xmlns:a16="http://schemas.microsoft.com/office/drawing/2014/main" id="{3427E052-09BA-469C-9BAC-229C54FCD831}"/>
                </a:ext>
              </a:extLst>
            </p:cNvPr>
            <p:cNvSpPr/>
            <p:nvPr/>
          </p:nvSpPr>
          <p:spPr>
            <a:xfrm>
              <a:off x="8081285" y="3233195"/>
              <a:ext cx="553357" cy="307777"/>
            </a:xfrm>
            <a:prstGeom prst="rect">
              <a:avLst/>
            </a:prstGeom>
          </p:spPr>
          <p:txBody>
            <a:bodyPr wrap="none">
              <a:spAutoFit/>
            </a:bodyPr>
            <a:lstStyle/>
            <a:p>
              <a:r>
                <a:rPr lang="de-DE" altLang="de-DE" sz="1400" b="1" dirty="0">
                  <a:solidFill>
                    <a:schemeClr val="accent2"/>
                  </a:solidFill>
                  <a:sym typeface="Wingdings" panose="05000000000000000000" pitchFamily="2" charset="2"/>
                </a:rPr>
                <a:t>∆ T</a:t>
              </a:r>
              <a:r>
                <a:rPr lang="de-DE" altLang="de-DE" sz="1400" b="1" baseline="-25000" dirty="0">
                  <a:solidFill>
                    <a:schemeClr val="accent2"/>
                  </a:solidFill>
                  <a:sym typeface="Wingdings" panose="05000000000000000000" pitchFamily="2" charset="2"/>
                </a:rPr>
                <a:t>M</a:t>
              </a:r>
              <a:endParaRPr lang="de-DE" sz="1400" baseline="-25000" dirty="0"/>
            </a:p>
          </p:txBody>
        </p:sp>
        <p:sp>
          <p:nvSpPr>
            <p:cNvPr id="106" name="Rechteck 105">
              <a:extLst>
                <a:ext uri="{FF2B5EF4-FFF2-40B4-BE49-F238E27FC236}">
                  <a16:creationId xmlns:a16="http://schemas.microsoft.com/office/drawing/2014/main" id="{4AC423FA-0F95-4883-9DAB-FA2331209B71}"/>
                </a:ext>
              </a:extLst>
            </p:cNvPr>
            <p:cNvSpPr/>
            <p:nvPr/>
          </p:nvSpPr>
          <p:spPr>
            <a:xfrm>
              <a:off x="8025542" y="2289018"/>
              <a:ext cx="854721" cy="523220"/>
            </a:xfrm>
            <a:prstGeom prst="rect">
              <a:avLst/>
            </a:prstGeom>
          </p:spPr>
          <p:txBody>
            <a:bodyPr wrap="none">
              <a:spAutoFit/>
            </a:bodyPr>
            <a:lstStyle/>
            <a:p>
              <a:r>
                <a:rPr lang="de-DE" sz="1400" b="1" baseline="-25000" dirty="0">
                  <a:solidFill>
                    <a:schemeClr val="accent2"/>
                  </a:solidFill>
                  <a:sym typeface="Wingdings" panose="05000000000000000000" pitchFamily="2" charset="2"/>
                </a:rPr>
                <a:t>Strahlungs-</a:t>
              </a:r>
              <a:br>
                <a:rPr lang="de-DE" sz="1400" b="1" baseline="-25000" dirty="0">
                  <a:solidFill>
                    <a:schemeClr val="accent2"/>
                  </a:solidFill>
                  <a:sym typeface="Wingdings" panose="05000000000000000000" pitchFamily="2" charset="2"/>
                </a:rPr>
              </a:br>
              <a:r>
                <a:rPr lang="de-DE" sz="1400" b="1" baseline="-25000" dirty="0">
                  <a:solidFill>
                    <a:schemeClr val="accent2"/>
                  </a:solidFill>
                  <a:sym typeface="Wingdings" panose="05000000000000000000" pitchFamily="2" charset="2"/>
                </a:rPr>
                <a:t>antrieb:</a:t>
              </a:r>
              <a:br>
                <a:rPr lang="de-DE" sz="1400" b="1" baseline="-25000" dirty="0">
                  <a:solidFill>
                    <a:schemeClr val="accent2"/>
                  </a:solidFill>
                  <a:sym typeface="Wingdings" panose="05000000000000000000" pitchFamily="2" charset="2"/>
                </a:rPr>
              </a:br>
              <a:r>
                <a:rPr lang="de-DE" sz="1400" b="1" baseline="-25000" dirty="0">
                  <a:solidFill>
                    <a:schemeClr val="accent2"/>
                  </a:solidFill>
                  <a:sym typeface="Wingdings" panose="05000000000000000000" pitchFamily="2" charset="2"/>
                </a:rPr>
                <a:t>2,3 W/m²</a:t>
              </a:r>
              <a:endParaRPr lang="de-DE" sz="1400" baseline="-25000" dirty="0"/>
            </a:p>
          </p:txBody>
        </p:sp>
      </p:grpSp>
      <p:grpSp>
        <p:nvGrpSpPr>
          <p:cNvPr id="3" name="Gruppieren 2">
            <a:extLst>
              <a:ext uri="{FF2B5EF4-FFF2-40B4-BE49-F238E27FC236}">
                <a16:creationId xmlns:a16="http://schemas.microsoft.com/office/drawing/2014/main" id="{65821657-11EE-4408-80B2-8FA2DD6C9A45}"/>
              </a:ext>
            </a:extLst>
          </p:cNvPr>
          <p:cNvGrpSpPr/>
          <p:nvPr/>
        </p:nvGrpSpPr>
        <p:grpSpPr>
          <a:xfrm>
            <a:off x="3191465" y="1739001"/>
            <a:ext cx="4730116" cy="2858385"/>
            <a:chOff x="3331430" y="2795450"/>
            <a:chExt cx="4730116" cy="2858385"/>
          </a:xfrm>
        </p:grpSpPr>
        <p:grpSp>
          <p:nvGrpSpPr>
            <p:cNvPr id="18440" name="Gruppieren 18439">
              <a:extLst>
                <a:ext uri="{FF2B5EF4-FFF2-40B4-BE49-F238E27FC236}">
                  <a16:creationId xmlns:a16="http://schemas.microsoft.com/office/drawing/2014/main" id="{6EA6015F-07A8-403F-A5EA-17E65EDA06A3}"/>
                </a:ext>
              </a:extLst>
            </p:cNvPr>
            <p:cNvGrpSpPr/>
            <p:nvPr/>
          </p:nvGrpSpPr>
          <p:grpSpPr>
            <a:xfrm>
              <a:off x="3331430" y="2795450"/>
              <a:ext cx="4730116" cy="2858385"/>
              <a:chOff x="3331429" y="2795450"/>
              <a:chExt cx="6335085" cy="2708049"/>
            </a:xfrm>
          </p:grpSpPr>
          <p:sp>
            <p:nvSpPr>
              <p:cNvPr id="18432" name="Rechteck 18431">
                <a:extLst>
                  <a:ext uri="{FF2B5EF4-FFF2-40B4-BE49-F238E27FC236}">
                    <a16:creationId xmlns:a16="http://schemas.microsoft.com/office/drawing/2014/main" id="{2FC8BF04-9975-4FC2-A456-DDBBB6350BE2}"/>
                  </a:ext>
                </a:extLst>
              </p:cNvPr>
              <p:cNvSpPr/>
              <p:nvPr/>
            </p:nvSpPr>
            <p:spPr bwMode="auto">
              <a:xfrm>
                <a:off x="3331429" y="2795450"/>
                <a:ext cx="6335085" cy="270804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 name="Textfeld 80">
                <a:extLst>
                  <a:ext uri="{FF2B5EF4-FFF2-40B4-BE49-F238E27FC236}">
                    <a16:creationId xmlns:a16="http://schemas.microsoft.com/office/drawing/2014/main" id="{49919A84-19BB-4208-955A-66412EBEDBFE}"/>
                  </a:ext>
                </a:extLst>
              </p:cNvPr>
              <p:cNvSpPr txBox="1"/>
              <p:nvPr/>
            </p:nvSpPr>
            <p:spPr>
              <a:xfrm>
                <a:off x="7196888" y="2804153"/>
                <a:ext cx="2469626" cy="349907"/>
              </a:xfrm>
              <a:prstGeom prst="rect">
                <a:avLst/>
              </a:prstGeom>
              <a:noFill/>
            </p:spPr>
            <p:txBody>
              <a:bodyPr wrap="square" rtlCol="0">
                <a:spAutoFit/>
              </a:bodyPr>
              <a:lstStyle/>
              <a:p>
                <a:r>
                  <a:rPr lang="de-DE" sz="1800" b="1" dirty="0">
                    <a:solidFill>
                      <a:schemeClr val="bg1"/>
                    </a:solidFill>
                  </a:rPr>
                  <a:t>Treibhausgase</a:t>
                </a:r>
              </a:p>
            </p:txBody>
          </p:sp>
        </p:grpSp>
        <p:sp>
          <p:nvSpPr>
            <p:cNvPr id="2" name="Textfeld 1">
              <a:extLst>
                <a:ext uri="{FF2B5EF4-FFF2-40B4-BE49-F238E27FC236}">
                  <a16:creationId xmlns:a16="http://schemas.microsoft.com/office/drawing/2014/main" id="{719955A0-FA41-4451-9520-9EF6AF01AAEF}"/>
                </a:ext>
              </a:extLst>
            </p:cNvPr>
            <p:cNvSpPr txBox="1"/>
            <p:nvPr/>
          </p:nvSpPr>
          <p:spPr>
            <a:xfrm>
              <a:off x="3735806" y="5320937"/>
              <a:ext cx="593432" cy="307777"/>
            </a:xfrm>
            <a:prstGeom prst="rect">
              <a:avLst/>
            </a:prstGeom>
            <a:noFill/>
          </p:spPr>
          <p:txBody>
            <a:bodyPr wrap="none" rtlCol="0">
              <a:spAutoFit/>
            </a:bodyPr>
            <a:lstStyle/>
            <a:p>
              <a:r>
                <a:rPr lang="de-DE" sz="1400" dirty="0">
                  <a:solidFill>
                    <a:schemeClr val="bg1"/>
                  </a:solidFill>
                </a:rPr>
                <a:t>66 %</a:t>
              </a:r>
            </a:p>
          </p:txBody>
        </p:sp>
      </p:grpSp>
      <p:sp>
        <p:nvSpPr>
          <p:cNvPr id="10263" name="Fußzeilenplatzhalter 7">
            <a:extLst>
              <a:ext uri="{FF2B5EF4-FFF2-40B4-BE49-F238E27FC236}">
                <a16:creationId xmlns:a16="http://schemas.microsoft.com/office/drawing/2014/main" id="{66B900A1-4F6F-4AD6-9899-D002F08F121B}"/>
              </a:ext>
            </a:extLst>
          </p:cNvPr>
          <p:cNvSpPr>
            <a:spLocks noGrp="1"/>
          </p:cNvSpPr>
          <p:nvPr>
            <p:ph type="ftr" sz="quarter" idx="4294967295"/>
          </p:nvPr>
        </p:nvSpPr>
        <p:spPr bwMode="auto">
          <a:xfrm>
            <a:off x="84182" y="5234113"/>
            <a:ext cx="1353586" cy="648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Quellen</a:t>
            </a:r>
            <a:r>
              <a:rPr lang="de-DE" altLang="de-DE" sz="1200" dirty="0"/>
              <a:t>: IPCC,</a:t>
            </a:r>
          </a:p>
          <a:p>
            <a:r>
              <a:rPr lang="de-DE" altLang="de-DE" sz="1200" dirty="0"/>
              <a:t>Bundesumweltamt,</a:t>
            </a:r>
            <a:br>
              <a:rPr lang="de-DE" altLang="de-DE" sz="1200" dirty="0"/>
            </a:br>
            <a:r>
              <a:rPr lang="de-DE" altLang="de-DE" sz="1200" dirty="0"/>
              <a:t>ISE e.V.</a:t>
            </a:r>
          </a:p>
        </p:txBody>
      </p:sp>
      <p:sp>
        <p:nvSpPr>
          <p:cNvPr id="10264" name="Rectangle 4">
            <a:extLst>
              <a:ext uri="{FF2B5EF4-FFF2-40B4-BE49-F238E27FC236}">
                <a16:creationId xmlns:a16="http://schemas.microsoft.com/office/drawing/2014/main" id="{C09FFED5-8CD4-4ACC-B783-246602E9FB96}"/>
              </a:ext>
            </a:extLst>
          </p:cNvPr>
          <p:cNvSpPr>
            <a:spLocks noChangeArrowheads="1"/>
          </p:cNvSpPr>
          <p:nvPr/>
        </p:nvSpPr>
        <p:spPr bwMode="auto">
          <a:xfrm>
            <a:off x="1328738" y="41275"/>
            <a:ext cx="365176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Der Treibhauseffekt</a:t>
            </a:r>
          </a:p>
          <a:p>
            <a:r>
              <a:rPr lang="de-DE" altLang="de-DE" sz="2000" dirty="0">
                <a:solidFill>
                  <a:schemeClr val="bg1"/>
                </a:solidFill>
              </a:rPr>
              <a:t>Was machen die Luft-Moleküle?</a:t>
            </a:r>
          </a:p>
        </p:txBody>
      </p:sp>
      <p:grpSp>
        <p:nvGrpSpPr>
          <p:cNvPr id="18450" name="Gruppieren 18449">
            <a:extLst>
              <a:ext uri="{FF2B5EF4-FFF2-40B4-BE49-F238E27FC236}">
                <a16:creationId xmlns:a16="http://schemas.microsoft.com/office/drawing/2014/main" id="{373905D3-9CD2-44EA-A1E5-382B3BD0B369}"/>
              </a:ext>
            </a:extLst>
          </p:cNvPr>
          <p:cNvGrpSpPr/>
          <p:nvPr/>
        </p:nvGrpSpPr>
        <p:grpSpPr>
          <a:xfrm>
            <a:off x="6321015" y="2368759"/>
            <a:ext cx="1398140" cy="2193921"/>
            <a:chOff x="4963104" y="3425208"/>
            <a:chExt cx="1398140" cy="2193921"/>
          </a:xfrm>
        </p:grpSpPr>
        <p:grpSp>
          <p:nvGrpSpPr>
            <p:cNvPr id="22" name="Gruppieren 21">
              <a:extLst>
                <a:ext uri="{FF2B5EF4-FFF2-40B4-BE49-F238E27FC236}">
                  <a16:creationId xmlns:a16="http://schemas.microsoft.com/office/drawing/2014/main" id="{70B173AB-2726-4267-A59E-7F1350D2881B}"/>
                </a:ext>
              </a:extLst>
            </p:cNvPr>
            <p:cNvGrpSpPr/>
            <p:nvPr/>
          </p:nvGrpSpPr>
          <p:grpSpPr>
            <a:xfrm>
              <a:off x="5067906" y="3425208"/>
              <a:ext cx="1235005" cy="1235005"/>
              <a:chOff x="4902435" y="3425208"/>
              <a:chExt cx="1235005" cy="1235005"/>
            </a:xfrm>
          </p:grpSpPr>
          <p:sp>
            <p:nvSpPr>
              <p:cNvPr id="48" name="Ellipse 47">
                <a:extLst>
                  <a:ext uri="{FF2B5EF4-FFF2-40B4-BE49-F238E27FC236}">
                    <a16:creationId xmlns:a16="http://schemas.microsoft.com/office/drawing/2014/main" id="{6A66D5E7-0FF2-4F12-A41F-905197CF8A06}"/>
                  </a:ext>
                </a:extLst>
              </p:cNvPr>
              <p:cNvSpPr/>
              <p:nvPr/>
            </p:nvSpPr>
            <p:spPr>
              <a:xfrm>
                <a:off x="4902435" y="3425208"/>
                <a:ext cx="1235005" cy="12350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3" name="Gruppieren 12">
                <a:extLst>
                  <a:ext uri="{FF2B5EF4-FFF2-40B4-BE49-F238E27FC236}">
                    <a16:creationId xmlns:a16="http://schemas.microsoft.com/office/drawing/2014/main" id="{8CA16EB5-FCD8-45FD-AF5A-EF2FA9059DF1}"/>
                  </a:ext>
                </a:extLst>
              </p:cNvPr>
              <p:cNvGrpSpPr/>
              <p:nvPr/>
            </p:nvGrpSpPr>
            <p:grpSpPr>
              <a:xfrm>
                <a:off x="4994218" y="3869020"/>
                <a:ext cx="942001" cy="337194"/>
                <a:chOff x="4994218" y="3790639"/>
                <a:chExt cx="942001" cy="337194"/>
              </a:xfrm>
            </p:grpSpPr>
            <p:sp>
              <p:nvSpPr>
                <p:cNvPr id="49" name="Ellipse 48">
                  <a:extLst>
                    <a:ext uri="{FF2B5EF4-FFF2-40B4-BE49-F238E27FC236}">
                      <a16:creationId xmlns:a16="http://schemas.microsoft.com/office/drawing/2014/main" id="{96D7FBA1-CBA6-4D41-BA0D-7DFE3BA27B9A}"/>
                    </a:ext>
                  </a:extLst>
                </p:cNvPr>
                <p:cNvSpPr/>
                <p:nvPr/>
              </p:nvSpPr>
              <p:spPr>
                <a:xfrm>
                  <a:off x="4994218" y="3790639"/>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sp>
              <p:nvSpPr>
                <p:cNvPr id="50" name="Ellipse 49">
                  <a:extLst>
                    <a:ext uri="{FF2B5EF4-FFF2-40B4-BE49-F238E27FC236}">
                      <a16:creationId xmlns:a16="http://schemas.microsoft.com/office/drawing/2014/main" id="{E9276447-A890-4249-80DD-904478CD847A}"/>
                    </a:ext>
                  </a:extLst>
                </p:cNvPr>
                <p:cNvSpPr/>
                <p:nvPr/>
              </p:nvSpPr>
              <p:spPr>
                <a:xfrm>
                  <a:off x="5295034" y="3790639"/>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sp>
              <p:nvSpPr>
                <p:cNvPr id="51" name="Ellipse 50">
                  <a:extLst>
                    <a:ext uri="{FF2B5EF4-FFF2-40B4-BE49-F238E27FC236}">
                      <a16:creationId xmlns:a16="http://schemas.microsoft.com/office/drawing/2014/main" id="{8DD36C15-7783-4993-AD64-C4BA24A069E0}"/>
                    </a:ext>
                  </a:extLst>
                </p:cNvPr>
                <p:cNvSpPr/>
                <p:nvPr/>
              </p:nvSpPr>
              <p:spPr>
                <a:xfrm>
                  <a:off x="5599025" y="3790639"/>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grpSp>
        </p:grpSp>
        <p:sp>
          <p:nvSpPr>
            <p:cNvPr id="75" name="Textfeld 74">
              <a:extLst>
                <a:ext uri="{FF2B5EF4-FFF2-40B4-BE49-F238E27FC236}">
                  <a16:creationId xmlns:a16="http://schemas.microsoft.com/office/drawing/2014/main" id="{808642A7-50C7-40C9-88E6-7D0C962B26D7}"/>
                </a:ext>
              </a:extLst>
            </p:cNvPr>
            <p:cNvSpPr txBox="1"/>
            <p:nvPr/>
          </p:nvSpPr>
          <p:spPr>
            <a:xfrm>
              <a:off x="4963104" y="4726577"/>
              <a:ext cx="1398140" cy="892552"/>
            </a:xfrm>
            <a:prstGeom prst="rect">
              <a:avLst/>
            </a:prstGeom>
            <a:noFill/>
          </p:spPr>
          <p:txBody>
            <a:bodyPr wrap="none" rtlCol="0">
              <a:spAutoFit/>
            </a:bodyPr>
            <a:lstStyle/>
            <a:p>
              <a:pPr algn="ctr"/>
              <a:r>
                <a:rPr lang="de-DE" sz="1400" dirty="0">
                  <a:solidFill>
                    <a:schemeClr val="bg1"/>
                  </a:solidFill>
                </a:rPr>
                <a:t>Lachgas (N</a:t>
              </a:r>
              <a:r>
                <a:rPr lang="de-DE" sz="1400" baseline="-25000" dirty="0">
                  <a:solidFill>
                    <a:schemeClr val="bg1"/>
                  </a:solidFill>
                </a:rPr>
                <a:t>2</a:t>
              </a:r>
              <a:r>
                <a:rPr lang="de-DE" sz="1400" dirty="0">
                  <a:solidFill>
                    <a:schemeClr val="bg1"/>
                  </a:solidFill>
                </a:rPr>
                <a:t>O)</a:t>
              </a:r>
            </a:p>
            <a:p>
              <a:pPr algn="ctr"/>
              <a:endParaRPr lang="de-DE" dirty="0">
                <a:solidFill>
                  <a:schemeClr val="bg1"/>
                </a:solidFill>
              </a:endParaRPr>
            </a:p>
            <a:p>
              <a:pPr algn="ctr"/>
              <a:r>
                <a:rPr lang="de-DE" sz="1400" dirty="0">
                  <a:solidFill>
                    <a:schemeClr val="bg1"/>
                  </a:solidFill>
                </a:rPr>
                <a:t>6 %</a:t>
              </a:r>
            </a:p>
          </p:txBody>
        </p:sp>
      </p:grpSp>
      <p:grpSp>
        <p:nvGrpSpPr>
          <p:cNvPr id="18451" name="Gruppieren 18450">
            <a:extLst>
              <a:ext uri="{FF2B5EF4-FFF2-40B4-BE49-F238E27FC236}">
                <a16:creationId xmlns:a16="http://schemas.microsoft.com/office/drawing/2014/main" id="{F61CC47F-932B-42AC-92F1-B28CE1B70F38}"/>
              </a:ext>
            </a:extLst>
          </p:cNvPr>
          <p:cNvGrpSpPr/>
          <p:nvPr/>
        </p:nvGrpSpPr>
        <p:grpSpPr>
          <a:xfrm>
            <a:off x="4873878" y="2368758"/>
            <a:ext cx="1308371" cy="2193922"/>
            <a:chOff x="6624939" y="3425207"/>
            <a:chExt cx="1308371" cy="2193922"/>
          </a:xfrm>
        </p:grpSpPr>
        <p:grpSp>
          <p:nvGrpSpPr>
            <p:cNvPr id="26" name="Gruppieren 25">
              <a:extLst>
                <a:ext uri="{FF2B5EF4-FFF2-40B4-BE49-F238E27FC236}">
                  <a16:creationId xmlns:a16="http://schemas.microsoft.com/office/drawing/2014/main" id="{6A1FE094-6D19-4FC4-8E7C-074F8B27D6FA}"/>
                </a:ext>
              </a:extLst>
            </p:cNvPr>
            <p:cNvGrpSpPr/>
            <p:nvPr/>
          </p:nvGrpSpPr>
          <p:grpSpPr>
            <a:xfrm>
              <a:off x="6696612" y="3425207"/>
              <a:ext cx="1235006" cy="1235006"/>
              <a:chOff x="6454794" y="3425207"/>
              <a:chExt cx="1235006" cy="1235006"/>
            </a:xfrm>
          </p:grpSpPr>
          <p:sp>
            <p:nvSpPr>
              <p:cNvPr id="54" name="Ellipse 53">
                <a:extLst>
                  <a:ext uri="{FF2B5EF4-FFF2-40B4-BE49-F238E27FC236}">
                    <a16:creationId xmlns:a16="http://schemas.microsoft.com/office/drawing/2014/main" id="{681BFF76-46F3-4265-BE44-85877AF05481}"/>
                  </a:ext>
                </a:extLst>
              </p:cNvPr>
              <p:cNvSpPr/>
              <p:nvPr/>
            </p:nvSpPr>
            <p:spPr>
              <a:xfrm>
                <a:off x="6454794" y="3425207"/>
                <a:ext cx="1235006" cy="12350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6" name="Gruppieren 5">
                <a:extLst>
                  <a:ext uri="{FF2B5EF4-FFF2-40B4-BE49-F238E27FC236}">
                    <a16:creationId xmlns:a16="http://schemas.microsoft.com/office/drawing/2014/main" id="{8A021533-B093-4618-9EBE-C8A3B77A7912}"/>
                  </a:ext>
                </a:extLst>
              </p:cNvPr>
              <p:cNvGrpSpPr/>
              <p:nvPr/>
            </p:nvGrpSpPr>
            <p:grpSpPr>
              <a:xfrm>
                <a:off x="6606740" y="3593927"/>
                <a:ext cx="838824" cy="939900"/>
                <a:chOff x="6589322" y="3593927"/>
                <a:chExt cx="838824" cy="939900"/>
              </a:xfrm>
            </p:grpSpPr>
            <p:sp>
              <p:nvSpPr>
                <p:cNvPr id="56" name="Ellipse 55">
                  <a:extLst>
                    <a:ext uri="{FF2B5EF4-FFF2-40B4-BE49-F238E27FC236}">
                      <a16:creationId xmlns:a16="http://schemas.microsoft.com/office/drawing/2014/main" id="{8950ECEF-C641-430A-8B47-C09A9548FFD6}"/>
                    </a:ext>
                  </a:extLst>
                </p:cNvPr>
                <p:cNvSpPr/>
                <p:nvPr/>
              </p:nvSpPr>
              <p:spPr>
                <a:xfrm>
                  <a:off x="6589322" y="3602526"/>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57" name="Ellipse 56">
                  <a:extLst>
                    <a:ext uri="{FF2B5EF4-FFF2-40B4-BE49-F238E27FC236}">
                      <a16:creationId xmlns:a16="http://schemas.microsoft.com/office/drawing/2014/main" id="{3B4B6792-1BA5-44B0-A022-616F3B28A50E}"/>
                    </a:ext>
                  </a:extLst>
                </p:cNvPr>
                <p:cNvSpPr/>
                <p:nvPr/>
              </p:nvSpPr>
              <p:spPr>
                <a:xfrm>
                  <a:off x="7101783" y="3593927"/>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58" name="Ellipse 57">
                  <a:extLst>
                    <a:ext uri="{FF2B5EF4-FFF2-40B4-BE49-F238E27FC236}">
                      <a16:creationId xmlns:a16="http://schemas.microsoft.com/office/drawing/2014/main" id="{34E12B9B-6A4B-4D96-92C0-66D6D6737983}"/>
                    </a:ext>
                  </a:extLst>
                </p:cNvPr>
                <p:cNvSpPr/>
                <p:nvPr/>
              </p:nvSpPr>
              <p:spPr>
                <a:xfrm>
                  <a:off x="6717619" y="3785905"/>
                  <a:ext cx="547345" cy="547346"/>
                </a:xfrm>
                <a:prstGeom prst="ellipse">
                  <a:avLst/>
                </a:prstGeom>
                <a:solidFill>
                  <a:schemeClr val="tx1">
                    <a:lumMod val="65000"/>
                    <a:lumOff val="35000"/>
                  </a:schemeClr>
                </a:solidFill>
                <a:ln>
                  <a:noFill/>
                </a:ln>
                <a:scene3d>
                  <a:camera prst="orthographicFront">
                    <a:rot lat="2135214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t>
                  </a:r>
                </a:p>
              </p:txBody>
            </p:sp>
            <p:sp>
              <p:nvSpPr>
                <p:cNvPr id="59" name="Ellipse 58">
                  <a:extLst>
                    <a:ext uri="{FF2B5EF4-FFF2-40B4-BE49-F238E27FC236}">
                      <a16:creationId xmlns:a16="http://schemas.microsoft.com/office/drawing/2014/main" id="{6E28D992-752B-48F8-AFFE-452D88E54DF2}"/>
                    </a:ext>
                  </a:extLst>
                </p:cNvPr>
                <p:cNvSpPr/>
                <p:nvPr/>
              </p:nvSpPr>
              <p:spPr>
                <a:xfrm>
                  <a:off x="6589322" y="4207464"/>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60" name="Ellipse 59">
                  <a:extLst>
                    <a:ext uri="{FF2B5EF4-FFF2-40B4-BE49-F238E27FC236}">
                      <a16:creationId xmlns:a16="http://schemas.microsoft.com/office/drawing/2014/main" id="{8D3987EC-3254-4B3E-8E37-4817F351D282}"/>
                    </a:ext>
                  </a:extLst>
                </p:cNvPr>
                <p:cNvSpPr/>
                <p:nvPr/>
              </p:nvSpPr>
              <p:spPr>
                <a:xfrm>
                  <a:off x="7101783" y="4198865"/>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grpSp>
        </p:grpSp>
        <p:sp>
          <p:nvSpPr>
            <p:cNvPr id="76" name="Textfeld 75">
              <a:extLst>
                <a:ext uri="{FF2B5EF4-FFF2-40B4-BE49-F238E27FC236}">
                  <a16:creationId xmlns:a16="http://schemas.microsoft.com/office/drawing/2014/main" id="{C231A916-AAA7-4F0D-B049-E670D343136D}"/>
                </a:ext>
              </a:extLst>
            </p:cNvPr>
            <p:cNvSpPr txBox="1"/>
            <p:nvPr/>
          </p:nvSpPr>
          <p:spPr>
            <a:xfrm>
              <a:off x="6624939" y="4726577"/>
              <a:ext cx="1308371" cy="892552"/>
            </a:xfrm>
            <a:prstGeom prst="rect">
              <a:avLst/>
            </a:prstGeom>
            <a:noFill/>
          </p:spPr>
          <p:txBody>
            <a:bodyPr wrap="none" rtlCol="0">
              <a:spAutoFit/>
            </a:bodyPr>
            <a:lstStyle/>
            <a:p>
              <a:pPr algn="ctr"/>
              <a:r>
                <a:rPr lang="de-DE" sz="1400" dirty="0">
                  <a:solidFill>
                    <a:schemeClr val="bg1"/>
                  </a:solidFill>
                </a:rPr>
                <a:t>Methan (CH</a:t>
              </a:r>
              <a:r>
                <a:rPr lang="de-DE" sz="1400" baseline="-25000" dirty="0">
                  <a:solidFill>
                    <a:schemeClr val="bg1"/>
                  </a:solidFill>
                </a:rPr>
                <a:t>4</a:t>
              </a:r>
              <a:r>
                <a:rPr lang="de-DE" sz="1400" dirty="0">
                  <a:solidFill>
                    <a:schemeClr val="bg1"/>
                  </a:solidFill>
                </a:rPr>
                <a:t>)</a:t>
              </a:r>
            </a:p>
            <a:p>
              <a:pPr algn="ctr"/>
              <a:endParaRPr lang="de-DE" dirty="0">
                <a:solidFill>
                  <a:schemeClr val="bg1"/>
                </a:solidFill>
              </a:endParaRPr>
            </a:p>
            <a:p>
              <a:pPr algn="ctr"/>
              <a:r>
                <a:rPr lang="de-DE" sz="1400" dirty="0">
                  <a:solidFill>
                    <a:schemeClr val="bg1"/>
                  </a:solidFill>
                </a:rPr>
                <a:t>17 %</a:t>
              </a:r>
            </a:p>
          </p:txBody>
        </p:sp>
      </p:grpSp>
      <p:grpSp>
        <p:nvGrpSpPr>
          <p:cNvPr id="18439" name="Gruppieren 18438">
            <a:extLst>
              <a:ext uri="{FF2B5EF4-FFF2-40B4-BE49-F238E27FC236}">
                <a16:creationId xmlns:a16="http://schemas.microsoft.com/office/drawing/2014/main" id="{FD58A86A-6153-4816-90D5-A975AB0AF574}"/>
              </a:ext>
            </a:extLst>
          </p:cNvPr>
          <p:cNvGrpSpPr/>
          <p:nvPr/>
        </p:nvGrpSpPr>
        <p:grpSpPr>
          <a:xfrm>
            <a:off x="190961" y="1895757"/>
            <a:ext cx="4568383" cy="2368731"/>
            <a:chOff x="330926" y="2952206"/>
            <a:chExt cx="4568383" cy="2368731"/>
          </a:xfrm>
        </p:grpSpPr>
        <p:sp>
          <p:nvSpPr>
            <p:cNvPr id="62" name="Rechteck 61">
              <a:extLst>
                <a:ext uri="{FF2B5EF4-FFF2-40B4-BE49-F238E27FC236}">
                  <a16:creationId xmlns:a16="http://schemas.microsoft.com/office/drawing/2014/main" id="{9B7FA4CB-82D7-4D0B-A532-FDD571EF3725}"/>
                </a:ext>
              </a:extLst>
            </p:cNvPr>
            <p:cNvSpPr/>
            <p:nvPr/>
          </p:nvSpPr>
          <p:spPr bwMode="auto">
            <a:xfrm>
              <a:off x="330926" y="2952206"/>
              <a:ext cx="4568383" cy="2368731"/>
            </a:xfrm>
            <a:prstGeom prst="rect">
              <a:avLst/>
            </a:prstGeom>
            <a:solidFill>
              <a:srgbClr val="BFBFB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3" name="Textfeld 62">
              <a:extLst>
                <a:ext uri="{FF2B5EF4-FFF2-40B4-BE49-F238E27FC236}">
                  <a16:creationId xmlns:a16="http://schemas.microsoft.com/office/drawing/2014/main" id="{F1605F79-7DD1-4299-915A-28E084C68C44}"/>
                </a:ext>
              </a:extLst>
            </p:cNvPr>
            <p:cNvSpPr txBox="1"/>
            <p:nvPr/>
          </p:nvSpPr>
          <p:spPr>
            <a:xfrm>
              <a:off x="914793" y="2952206"/>
              <a:ext cx="1646605" cy="369332"/>
            </a:xfrm>
            <a:prstGeom prst="rect">
              <a:avLst/>
            </a:prstGeom>
            <a:noFill/>
          </p:spPr>
          <p:txBody>
            <a:bodyPr wrap="none" rtlCol="0">
              <a:spAutoFit/>
            </a:bodyPr>
            <a:lstStyle/>
            <a:p>
              <a:r>
                <a:rPr lang="de-DE" sz="1800" b="1" dirty="0">
                  <a:solidFill>
                    <a:schemeClr val="accent2"/>
                  </a:solidFill>
                </a:rPr>
                <a:t>trockene Luft</a:t>
              </a:r>
            </a:p>
          </p:txBody>
        </p:sp>
      </p:grpSp>
      <p:grpSp>
        <p:nvGrpSpPr>
          <p:cNvPr id="18447" name="Gruppieren 18446">
            <a:extLst>
              <a:ext uri="{FF2B5EF4-FFF2-40B4-BE49-F238E27FC236}">
                <a16:creationId xmlns:a16="http://schemas.microsoft.com/office/drawing/2014/main" id="{0FE67BC2-2E3C-4A1C-BE62-89133F50F14E}"/>
              </a:ext>
            </a:extLst>
          </p:cNvPr>
          <p:cNvGrpSpPr/>
          <p:nvPr/>
        </p:nvGrpSpPr>
        <p:grpSpPr>
          <a:xfrm>
            <a:off x="130271" y="2368761"/>
            <a:ext cx="1368834" cy="1824587"/>
            <a:chOff x="270236" y="3425210"/>
            <a:chExt cx="1368834" cy="1824587"/>
          </a:xfrm>
        </p:grpSpPr>
        <p:grpSp>
          <p:nvGrpSpPr>
            <p:cNvPr id="18436" name="Gruppieren 18435">
              <a:extLst>
                <a:ext uri="{FF2B5EF4-FFF2-40B4-BE49-F238E27FC236}">
                  <a16:creationId xmlns:a16="http://schemas.microsoft.com/office/drawing/2014/main" id="{92187CD6-68D9-483F-9D42-8925A1D931E6}"/>
                </a:ext>
              </a:extLst>
            </p:cNvPr>
            <p:cNvGrpSpPr/>
            <p:nvPr/>
          </p:nvGrpSpPr>
          <p:grpSpPr>
            <a:xfrm>
              <a:off x="404066" y="3425210"/>
              <a:ext cx="1235004" cy="1235004"/>
              <a:chOff x="404066" y="3425210"/>
              <a:chExt cx="1235004" cy="1235004"/>
            </a:xfrm>
          </p:grpSpPr>
          <p:sp>
            <p:nvSpPr>
              <p:cNvPr id="34" name="Ellipse 33">
                <a:extLst>
                  <a:ext uri="{FF2B5EF4-FFF2-40B4-BE49-F238E27FC236}">
                    <a16:creationId xmlns:a16="http://schemas.microsoft.com/office/drawing/2014/main" id="{5C56731B-053C-4749-B411-79A9F1AA38EC}"/>
                  </a:ext>
                </a:extLst>
              </p:cNvPr>
              <p:cNvSpPr/>
              <p:nvPr/>
            </p:nvSpPr>
            <p:spPr>
              <a:xfrm flipH="1">
                <a:off x="404066" y="3425210"/>
                <a:ext cx="1235004" cy="1235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8434" name="Gruppieren 18433">
                <a:extLst>
                  <a:ext uri="{FF2B5EF4-FFF2-40B4-BE49-F238E27FC236}">
                    <a16:creationId xmlns:a16="http://schemas.microsoft.com/office/drawing/2014/main" id="{A8438876-0CE6-4401-805A-C36E779FC413}"/>
                  </a:ext>
                </a:extLst>
              </p:cNvPr>
              <p:cNvGrpSpPr/>
              <p:nvPr/>
            </p:nvGrpSpPr>
            <p:grpSpPr>
              <a:xfrm>
                <a:off x="619597" y="3877731"/>
                <a:ext cx="641184" cy="337194"/>
                <a:chOff x="619597" y="3799350"/>
                <a:chExt cx="641184" cy="337194"/>
              </a:xfrm>
            </p:grpSpPr>
            <p:sp>
              <p:nvSpPr>
                <p:cNvPr id="35" name="Ellipse 34">
                  <a:extLst>
                    <a:ext uri="{FF2B5EF4-FFF2-40B4-BE49-F238E27FC236}">
                      <a16:creationId xmlns:a16="http://schemas.microsoft.com/office/drawing/2014/main" id="{D073759D-B5FE-43ED-A8FF-4D45406DD424}"/>
                    </a:ext>
                  </a:extLst>
                </p:cNvPr>
                <p:cNvSpPr/>
                <p:nvPr/>
              </p:nvSpPr>
              <p:spPr>
                <a:xfrm flipH="1">
                  <a:off x="923587" y="3799350"/>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sp>
              <p:nvSpPr>
                <p:cNvPr id="36" name="Ellipse 35">
                  <a:extLst>
                    <a:ext uri="{FF2B5EF4-FFF2-40B4-BE49-F238E27FC236}">
                      <a16:creationId xmlns:a16="http://schemas.microsoft.com/office/drawing/2014/main" id="{C431CC9D-5F28-42BF-A2CE-4DF85B34CFBD}"/>
                    </a:ext>
                  </a:extLst>
                </p:cNvPr>
                <p:cNvSpPr/>
                <p:nvPr/>
              </p:nvSpPr>
              <p:spPr>
                <a:xfrm flipH="1">
                  <a:off x="619597" y="3799350"/>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grpSp>
        </p:grpSp>
        <p:sp>
          <p:nvSpPr>
            <p:cNvPr id="61" name="Textfeld 60">
              <a:extLst>
                <a:ext uri="{FF2B5EF4-FFF2-40B4-BE49-F238E27FC236}">
                  <a16:creationId xmlns:a16="http://schemas.microsoft.com/office/drawing/2014/main" id="{2CAAD6AF-C2F3-428F-99C7-278E4961CFAA}"/>
                </a:ext>
              </a:extLst>
            </p:cNvPr>
            <p:cNvSpPr txBox="1"/>
            <p:nvPr/>
          </p:nvSpPr>
          <p:spPr>
            <a:xfrm>
              <a:off x="270236" y="4726577"/>
              <a:ext cx="1306704" cy="523220"/>
            </a:xfrm>
            <a:prstGeom prst="rect">
              <a:avLst/>
            </a:prstGeom>
            <a:noFill/>
          </p:spPr>
          <p:txBody>
            <a:bodyPr wrap="none" rtlCol="0">
              <a:spAutoFit/>
            </a:bodyPr>
            <a:lstStyle/>
            <a:p>
              <a:pPr algn="ctr"/>
              <a:r>
                <a:rPr lang="de-DE" sz="1400" dirty="0">
                  <a:solidFill>
                    <a:schemeClr val="accent2"/>
                  </a:solidFill>
                </a:rPr>
                <a:t>Stickstoff (N</a:t>
              </a:r>
              <a:r>
                <a:rPr lang="de-DE" sz="1400" baseline="-25000" dirty="0">
                  <a:solidFill>
                    <a:schemeClr val="accent2"/>
                  </a:solidFill>
                </a:rPr>
                <a:t>2</a:t>
              </a:r>
              <a:r>
                <a:rPr lang="de-DE" sz="1400" dirty="0">
                  <a:solidFill>
                    <a:schemeClr val="accent2"/>
                  </a:solidFill>
                </a:rPr>
                <a:t>)</a:t>
              </a:r>
            </a:p>
            <a:p>
              <a:pPr algn="ctr"/>
              <a:r>
                <a:rPr lang="de-DE" sz="1400" dirty="0">
                  <a:solidFill>
                    <a:schemeClr val="accent2"/>
                  </a:solidFill>
                </a:rPr>
                <a:t>78 Vol.- %</a:t>
              </a:r>
            </a:p>
          </p:txBody>
        </p:sp>
      </p:grpSp>
      <p:grpSp>
        <p:nvGrpSpPr>
          <p:cNvPr id="18448" name="Gruppieren 18447">
            <a:extLst>
              <a:ext uri="{FF2B5EF4-FFF2-40B4-BE49-F238E27FC236}">
                <a16:creationId xmlns:a16="http://schemas.microsoft.com/office/drawing/2014/main" id="{C7AA551F-4FEF-42F5-B618-8546CB552A5E}"/>
              </a:ext>
            </a:extLst>
          </p:cNvPr>
          <p:cNvGrpSpPr/>
          <p:nvPr/>
        </p:nvGrpSpPr>
        <p:grpSpPr>
          <a:xfrm>
            <a:off x="1687597" y="2368759"/>
            <a:ext cx="1404487" cy="1824589"/>
            <a:chOff x="1827562" y="3425208"/>
            <a:chExt cx="1404487" cy="1824589"/>
          </a:xfrm>
        </p:grpSpPr>
        <p:grpSp>
          <p:nvGrpSpPr>
            <p:cNvPr id="18437" name="Gruppieren 18436">
              <a:extLst>
                <a:ext uri="{FF2B5EF4-FFF2-40B4-BE49-F238E27FC236}">
                  <a16:creationId xmlns:a16="http://schemas.microsoft.com/office/drawing/2014/main" id="{D996FE25-FA69-4690-96B3-353B3D8CFB08}"/>
                </a:ext>
              </a:extLst>
            </p:cNvPr>
            <p:cNvGrpSpPr/>
            <p:nvPr/>
          </p:nvGrpSpPr>
          <p:grpSpPr>
            <a:xfrm>
              <a:off x="1918103" y="3425208"/>
              <a:ext cx="1235005" cy="1235005"/>
              <a:chOff x="1918103" y="3425208"/>
              <a:chExt cx="1235005" cy="1235005"/>
            </a:xfrm>
          </p:grpSpPr>
          <p:sp>
            <p:nvSpPr>
              <p:cNvPr id="38" name="Ellipse 37">
                <a:extLst>
                  <a:ext uri="{FF2B5EF4-FFF2-40B4-BE49-F238E27FC236}">
                    <a16:creationId xmlns:a16="http://schemas.microsoft.com/office/drawing/2014/main" id="{050254B8-39A7-4598-8E8A-741BAD17C303}"/>
                  </a:ext>
                </a:extLst>
              </p:cNvPr>
              <p:cNvSpPr/>
              <p:nvPr/>
            </p:nvSpPr>
            <p:spPr>
              <a:xfrm>
                <a:off x="1918103" y="3425208"/>
                <a:ext cx="1235005" cy="12350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8435" name="Gruppieren 18434">
                <a:extLst>
                  <a:ext uri="{FF2B5EF4-FFF2-40B4-BE49-F238E27FC236}">
                    <a16:creationId xmlns:a16="http://schemas.microsoft.com/office/drawing/2014/main" id="{5EADBFE9-2750-45C1-859C-C1283E959675}"/>
                  </a:ext>
                </a:extLst>
              </p:cNvPr>
              <p:cNvGrpSpPr/>
              <p:nvPr/>
            </p:nvGrpSpPr>
            <p:grpSpPr>
              <a:xfrm>
                <a:off x="2101353" y="3832231"/>
                <a:ext cx="768861" cy="427374"/>
                <a:chOff x="2075226" y="3745141"/>
                <a:chExt cx="768861" cy="427374"/>
              </a:xfrm>
            </p:grpSpPr>
            <p:sp>
              <p:nvSpPr>
                <p:cNvPr id="39" name="Ellipse 38">
                  <a:extLst>
                    <a:ext uri="{FF2B5EF4-FFF2-40B4-BE49-F238E27FC236}">
                      <a16:creationId xmlns:a16="http://schemas.microsoft.com/office/drawing/2014/main" id="{23BE1BEF-70EC-4E79-9534-CE9E0B0E6A90}"/>
                    </a:ext>
                  </a:extLst>
                </p:cNvPr>
                <p:cNvSpPr/>
                <p:nvPr/>
              </p:nvSpPr>
              <p:spPr>
                <a:xfrm>
                  <a:off x="2075226" y="3745141"/>
                  <a:ext cx="427374" cy="427374"/>
                </a:xfrm>
                <a:prstGeom prst="ellipse">
                  <a:avLst/>
                </a:prstGeom>
                <a:solidFill>
                  <a:srgbClr val="FF0000"/>
                </a:solidFill>
                <a:ln>
                  <a:noFill/>
                </a:ln>
                <a:scene3d>
                  <a:camera prst="orthographicFront">
                    <a:rot lat="6000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O</a:t>
                  </a:r>
                </a:p>
              </p:txBody>
            </p:sp>
            <p:sp>
              <p:nvSpPr>
                <p:cNvPr id="40" name="Ellipse 39">
                  <a:extLst>
                    <a:ext uri="{FF2B5EF4-FFF2-40B4-BE49-F238E27FC236}">
                      <a16:creationId xmlns:a16="http://schemas.microsoft.com/office/drawing/2014/main" id="{F7C187AE-8772-4AFE-AFCA-F67CDC054D35}"/>
                    </a:ext>
                  </a:extLst>
                </p:cNvPr>
                <p:cNvSpPr/>
                <p:nvPr/>
              </p:nvSpPr>
              <p:spPr>
                <a:xfrm>
                  <a:off x="2416713" y="3745141"/>
                  <a:ext cx="427374" cy="427374"/>
                </a:xfrm>
                <a:prstGeom prst="ellipse">
                  <a:avLst/>
                </a:prstGeom>
                <a:solidFill>
                  <a:srgbClr val="FF0000"/>
                </a:solidFill>
                <a:ln>
                  <a:noFill/>
                </a:ln>
                <a:scene3d>
                  <a:camera prst="orthographicFront">
                    <a:rot lat="6000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O</a:t>
                  </a:r>
                </a:p>
              </p:txBody>
            </p:sp>
          </p:grpSp>
        </p:grpSp>
        <p:sp>
          <p:nvSpPr>
            <p:cNvPr id="73" name="Textfeld 72">
              <a:extLst>
                <a:ext uri="{FF2B5EF4-FFF2-40B4-BE49-F238E27FC236}">
                  <a16:creationId xmlns:a16="http://schemas.microsoft.com/office/drawing/2014/main" id="{04DDF5FE-0BE6-4711-BB80-C6C43F484D54}"/>
                </a:ext>
              </a:extLst>
            </p:cNvPr>
            <p:cNvSpPr txBox="1"/>
            <p:nvPr/>
          </p:nvSpPr>
          <p:spPr>
            <a:xfrm>
              <a:off x="1827562" y="4726577"/>
              <a:ext cx="1404487" cy="523220"/>
            </a:xfrm>
            <a:prstGeom prst="rect">
              <a:avLst/>
            </a:prstGeom>
            <a:noFill/>
          </p:spPr>
          <p:txBody>
            <a:bodyPr wrap="none" rtlCol="0">
              <a:spAutoFit/>
            </a:bodyPr>
            <a:lstStyle/>
            <a:p>
              <a:pPr algn="ctr"/>
              <a:r>
                <a:rPr lang="de-DE" sz="1400" dirty="0">
                  <a:solidFill>
                    <a:schemeClr val="accent2"/>
                  </a:solidFill>
                </a:rPr>
                <a:t>Sauerstoff (O</a:t>
              </a:r>
              <a:r>
                <a:rPr lang="de-DE" sz="1400" baseline="-25000" dirty="0">
                  <a:solidFill>
                    <a:schemeClr val="accent2"/>
                  </a:solidFill>
                </a:rPr>
                <a:t>2</a:t>
              </a:r>
              <a:r>
                <a:rPr lang="de-DE" sz="1400" dirty="0">
                  <a:solidFill>
                    <a:schemeClr val="accent2"/>
                  </a:solidFill>
                </a:rPr>
                <a:t>)</a:t>
              </a:r>
            </a:p>
            <a:p>
              <a:pPr algn="ctr"/>
              <a:r>
                <a:rPr lang="de-DE" sz="1400" dirty="0">
                  <a:solidFill>
                    <a:schemeClr val="accent2"/>
                  </a:solidFill>
                </a:rPr>
                <a:t>21 Vol.- %</a:t>
              </a:r>
            </a:p>
          </p:txBody>
        </p:sp>
      </p:grpSp>
      <p:grpSp>
        <p:nvGrpSpPr>
          <p:cNvPr id="18449" name="Gruppieren 18448">
            <a:extLst>
              <a:ext uri="{FF2B5EF4-FFF2-40B4-BE49-F238E27FC236}">
                <a16:creationId xmlns:a16="http://schemas.microsoft.com/office/drawing/2014/main" id="{A82C7376-8AB0-4073-B001-9930185525D2}"/>
              </a:ext>
            </a:extLst>
          </p:cNvPr>
          <p:cNvGrpSpPr/>
          <p:nvPr/>
        </p:nvGrpSpPr>
        <p:grpSpPr>
          <a:xfrm>
            <a:off x="3129493" y="2368760"/>
            <a:ext cx="1715534" cy="1824588"/>
            <a:chOff x="3269458" y="3425209"/>
            <a:chExt cx="1715534" cy="1824588"/>
          </a:xfrm>
        </p:grpSpPr>
        <p:grpSp>
          <p:nvGrpSpPr>
            <p:cNvPr id="19" name="Gruppieren 18">
              <a:extLst>
                <a:ext uri="{FF2B5EF4-FFF2-40B4-BE49-F238E27FC236}">
                  <a16:creationId xmlns:a16="http://schemas.microsoft.com/office/drawing/2014/main" id="{CC56F2CF-6870-45FA-AC1A-17F80C7A131C}"/>
                </a:ext>
              </a:extLst>
            </p:cNvPr>
            <p:cNvGrpSpPr/>
            <p:nvPr/>
          </p:nvGrpSpPr>
          <p:grpSpPr>
            <a:xfrm>
              <a:off x="3432141" y="3425209"/>
              <a:ext cx="1235004" cy="1235004"/>
              <a:chOff x="3432141" y="3425209"/>
              <a:chExt cx="1235004" cy="1235004"/>
            </a:xfrm>
          </p:grpSpPr>
          <p:sp>
            <p:nvSpPr>
              <p:cNvPr id="43" name="Ellipse 42">
                <a:extLst>
                  <a:ext uri="{FF2B5EF4-FFF2-40B4-BE49-F238E27FC236}">
                    <a16:creationId xmlns:a16="http://schemas.microsoft.com/office/drawing/2014/main" id="{9B0B3696-99A7-4FB4-83F6-23AD0382152B}"/>
                  </a:ext>
                </a:extLst>
              </p:cNvPr>
              <p:cNvSpPr/>
              <p:nvPr/>
            </p:nvSpPr>
            <p:spPr>
              <a:xfrm>
                <a:off x="3432141" y="3425209"/>
                <a:ext cx="1235004" cy="1235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5" name="Gruppieren 14">
                <a:extLst>
                  <a:ext uri="{FF2B5EF4-FFF2-40B4-BE49-F238E27FC236}">
                    <a16:creationId xmlns:a16="http://schemas.microsoft.com/office/drawing/2014/main" id="{F8A4A895-3C01-4456-BB33-085A29626D57}"/>
                  </a:ext>
                </a:extLst>
              </p:cNvPr>
              <p:cNvGrpSpPr/>
              <p:nvPr/>
            </p:nvGrpSpPr>
            <p:grpSpPr>
              <a:xfrm>
                <a:off x="3568724" y="3611345"/>
                <a:ext cx="866662" cy="772744"/>
                <a:chOff x="3551306" y="3550382"/>
                <a:chExt cx="866662" cy="772744"/>
              </a:xfrm>
            </p:grpSpPr>
            <p:sp>
              <p:nvSpPr>
                <p:cNvPr id="44" name="Ellipse 43">
                  <a:extLst>
                    <a:ext uri="{FF2B5EF4-FFF2-40B4-BE49-F238E27FC236}">
                      <a16:creationId xmlns:a16="http://schemas.microsoft.com/office/drawing/2014/main" id="{3E23CE2F-F9FC-4EB2-8041-76A268A3A52C}"/>
                    </a:ext>
                  </a:extLst>
                </p:cNvPr>
                <p:cNvSpPr/>
                <p:nvPr/>
              </p:nvSpPr>
              <p:spPr>
                <a:xfrm>
                  <a:off x="3683861" y="3550382"/>
                  <a:ext cx="565510" cy="565510"/>
                </a:xfrm>
                <a:prstGeom prst="ellipse">
                  <a:avLst/>
                </a:prstGeom>
                <a:solidFill>
                  <a:schemeClr val="tx1">
                    <a:lumMod val="65000"/>
                    <a:lumOff val="35000"/>
                  </a:schemeClr>
                </a:solidFill>
                <a:ln>
                  <a:noFill/>
                </a:ln>
                <a:scene3d>
                  <a:camera prst="orthographicFront">
                    <a:rot lat="2135214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t>
                  </a:r>
                </a:p>
              </p:txBody>
            </p:sp>
            <p:sp>
              <p:nvSpPr>
                <p:cNvPr id="45" name="Ellipse 44">
                  <a:extLst>
                    <a:ext uri="{FF2B5EF4-FFF2-40B4-BE49-F238E27FC236}">
                      <a16:creationId xmlns:a16="http://schemas.microsoft.com/office/drawing/2014/main" id="{337EABB4-74E4-40EA-A573-296D3AFC2D8B}"/>
                    </a:ext>
                  </a:extLst>
                </p:cNvPr>
                <p:cNvSpPr/>
                <p:nvPr/>
              </p:nvSpPr>
              <p:spPr>
                <a:xfrm>
                  <a:off x="3551306" y="3985932"/>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sp>
              <p:nvSpPr>
                <p:cNvPr id="46" name="Ellipse 45">
                  <a:extLst>
                    <a:ext uri="{FF2B5EF4-FFF2-40B4-BE49-F238E27FC236}">
                      <a16:creationId xmlns:a16="http://schemas.microsoft.com/office/drawing/2014/main" id="{B79C8AF2-32E9-424F-9CDB-9791CF04DB45}"/>
                    </a:ext>
                  </a:extLst>
                </p:cNvPr>
                <p:cNvSpPr/>
                <p:nvPr/>
              </p:nvSpPr>
              <p:spPr>
                <a:xfrm>
                  <a:off x="4080774" y="3977047"/>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grpSp>
        </p:grpSp>
        <p:sp>
          <p:nvSpPr>
            <p:cNvPr id="74" name="Textfeld 73">
              <a:extLst>
                <a:ext uri="{FF2B5EF4-FFF2-40B4-BE49-F238E27FC236}">
                  <a16:creationId xmlns:a16="http://schemas.microsoft.com/office/drawing/2014/main" id="{883F906C-600E-40D9-A22C-11FB25DA8748}"/>
                </a:ext>
              </a:extLst>
            </p:cNvPr>
            <p:cNvSpPr txBox="1"/>
            <p:nvPr/>
          </p:nvSpPr>
          <p:spPr>
            <a:xfrm>
              <a:off x="3269458" y="4726577"/>
              <a:ext cx="1715534" cy="523220"/>
            </a:xfrm>
            <a:prstGeom prst="rect">
              <a:avLst/>
            </a:prstGeom>
            <a:noFill/>
          </p:spPr>
          <p:txBody>
            <a:bodyPr wrap="none" rtlCol="0">
              <a:spAutoFit/>
            </a:bodyPr>
            <a:lstStyle/>
            <a:p>
              <a:pPr algn="ctr"/>
              <a:r>
                <a:rPr lang="de-DE" sz="1400" dirty="0">
                  <a:solidFill>
                    <a:schemeClr val="accent2"/>
                  </a:solidFill>
                </a:rPr>
                <a:t>Kohlendioxid (CO</a:t>
              </a:r>
              <a:r>
                <a:rPr lang="de-DE" sz="1400" baseline="-25000" dirty="0">
                  <a:solidFill>
                    <a:schemeClr val="accent2"/>
                  </a:solidFill>
                </a:rPr>
                <a:t>2</a:t>
              </a:r>
              <a:r>
                <a:rPr lang="de-DE" sz="1400" dirty="0">
                  <a:solidFill>
                    <a:schemeClr val="accent2"/>
                  </a:solidFill>
                </a:rPr>
                <a:t>)</a:t>
              </a:r>
            </a:p>
            <a:p>
              <a:pPr algn="ctr"/>
              <a:r>
                <a:rPr lang="de-DE" sz="1400" dirty="0">
                  <a:solidFill>
                    <a:schemeClr val="accent2"/>
                  </a:solidFill>
                </a:rPr>
                <a:t>0,04 Vol.-%</a:t>
              </a:r>
            </a:p>
          </p:txBody>
        </p:sp>
      </p:grpSp>
      <p:sp>
        <p:nvSpPr>
          <p:cNvPr id="12" name="Teilkreis 11">
            <a:extLst>
              <a:ext uri="{FF2B5EF4-FFF2-40B4-BE49-F238E27FC236}">
                <a16:creationId xmlns:a16="http://schemas.microsoft.com/office/drawing/2014/main" id="{FD297DF9-C643-4527-BB61-041FEB5989C6}"/>
              </a:ext>
            </a:extLst>
          </p:cNvPr>
          <p:cNvSpPr/>
          <p:nvPr/>
        </p:nvSpPr>
        <p:spPr bwMode="auto">
          <a:xfrm flipV="1">
            <a:off x="287273" y="5436154"/>
            <a:ext cx="9224070" cy="1380571"/>
          </a:xfrm>
          <a:prstGeom prst="pie">
            <a:avLst>
              <a:gd name="adj1" fmla="val 13209"/>
              <a:gd name="adj2" fmla="val 10797936"/>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1AA92377-F841-4081-9D48-C4078B5659B8}"/>
              </a:ext>
            </a:extLst>
          </p:cNvPr>
          <p:cNvSpPr txBox="1"/>
          <p:nvPr/>
        </p:nvSpPr>
        <p:spPr>
          <a:xfrm>
            <a:off x="4341600" y="5552626"/>
            <a:ext cx="835485" cy="461665"/>
          </a:xfrm>
          <a:prstGeom prst="rect">
            <a:avLst/>
          </a:prstGeom>
          <a:noFill/>
        </p:spPr>
        <p:txBody>
          <a:bodyPr wrap="none" rtlCol="0">
            <a:spAutoFit/>
          </a:bodyPr>
          <a:lstStyle/>
          <a:p>
            <a:r>
              <a:rPr lang="de-DE" dirty="0">
                <a:solidFill>
                  <a:schemeClr val="bg1"/>
                </a:solidFill>
              </a:rPr>
              <a:t>Erde</a:t>
            </a:r>
          </a:p>
        </p:txBody>
      </p:sp>
      <p:grpSp>
        <p:nvGrpSpPr>
          <p:cNvPr id="4" name="Gruppieren 3">
            <a:extLst>
              <a:ext uri="{FF2B5EF4-FFF2-40B4-BE49-F238E27FC236}">
                <a16:creationId xmlns:a16="http://schemas.microsoft.com/office/drawing/2014/main" id="{89963D7A-9AF9-497D-BBD6-05BD5970A13A}"/>
              </a:ext>
            </a:extLst>
          </p:cNvPr>
          <p:cNvGrpSpPr/>
          <p:nvPr/>
        </p:nvGrpSpPr>
        <p:grpSpPr>
          <a:xfrm>
            <a:off x="3465410" y="852801"/>
            <a:ext cx="6440590" cy="4968138"/>
            <a:chOff x="3596044" y="852801"/>
            <a:chExt cx="6440590" cy="4968138"/>
          </a:xfrm>
        </p:grpSpPr>
        <p:grpSp>
          <p:nvGrpSpPr>
            <p:cNvPr id="18" name="Gruppieren 17">
              <a:extLst>
                <a:ext uri="{FF2B5EF4-FFF2-40B4-BE49-F238E27FC236}">
                  <a16:creationId xmlns:a16="http://schemas.microsoft.com/office/drawing/2014/main" id="{A3FE5F21-9ACF-4EBD-A2CA-72D0E722DD97}"/>
                </a:ext>
              </a:extLst>
            </p:cNvPr>
            <p:cNvGrpSpPr/>
            <p:nvPr/>
          </p:nvGrpSpPr>
          <p:grpSpPr>
            <a:xfrm>
              <a:off x="3596044" y="852801"/>
              <a:ext cx="6440590" cy="4968138"/>
              <a:chOff x="3596044" y="852801"/>
              <a:chExt cx="6440590" cy="4968138"/>
            </a:xfrm>
          </p:grpSpPr>
          <p:sp>
            <p:nvSpPr>
              <p:cNvPr id="18444" name="Textfeld 18443">
                <a:extLst>
                  <a:ext uri="{FF2B5EF4-FFF2-40B4-BE49-F238E27FC236}">
                    <a16:creationId xmlns:a16="http://schemas.microsoft.com/office/drawing/2014/main" id="{E2E86655-3732-4A02-94F3-FA3C95239784}"/>
                  </a:ext>
                </a:extLst>
              </p:cNvPr>
              <p:cNvSpPr txBox="1"/>
              <p:nvPr/>
            </p:nvSpPr>
            <p:spPr>
              <a:xfrm>
                <a:off x="6053907" y="852801"/>
                <a:ext cx="3982727" cy="830997"/>
              </a:xfrm>
              <a:prstGeom prst="rect">
                <a:avLst/>
              </a:prstGeom>
              <a:noFill/>
            </p:spPr>
            <p:txBody>
              <a:bodyPr wrap="square" rtlCol="0">
                <a:spAutoFit/>
              </a:bodyPr>
              <a:lstStyle/>
              <a:p>
                <a:r>
                  <a:rPr lang="de-DE" sz="1600" dirty="0">
                    <a:solidFill>
                      <a:schemeClr val="accent2"/>
                    </a:solidFill>
                  </a:rPr>
                  <a:t>3- und mehratomige Moleküle absorbieren/ reflektieren teilweise die Infrarotstrahlung und heizen die Erde auf</a:t>
                </a:r>
              </a:p>
            </p:txBody>
          </p:sp>
          <p:sp>
            <p:nvSpPr>
              <p:cNvPr id="85" name="Pfeil: nach unten 84">
                <a:extLst>
                  <a:ext uri="{FF2B5EF4-FFF2-40B4-BE49-F238E27FC236}">
                    <a16:creationId xmlns:a16="http://schemas.microsoft.com/office/drawing/2014/main" id="{58AB0714-FD83-4094-BD98-0755A0949263}"/>
                  </a:ext>
                </a:extLst>
              </p:cNvPr>
              <p:cNvSpPr/>
              <p:nvPr/>
            </p:nvSpPr>
            <p:spPr bwMode="auto">
              <a:xfrm rot="9674615">
                <a:off x="4363724" y="3162894"/>
                <a:ext cx="119454" cy="2339543"/>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6" name="Pfeil: nach unten 85">
                <a:extLst>
                  <a:ext uri="{FF2B5EF4-FFF2-40B4-BE49-F238E27FC236}">
                    <a16:creationId xmlns:a16="http://schemas.microsoft.com/office/drawing/2014/main" id="{2E1896CF-642C-44F5-A25C-CC0899B3353D}"/>
                  </a:ext>
                </a:extLst>
              </p:cNvPr>
              <p:cNvSpPr/>
              <p:nvPr/>
            </p:nvSpPr>
            <p:spPr bwMode="auto">
              <a:xfrm rot="11882095">
                <a:off x="5289102" y="3340485"/>
                <a:ext cx="131862" cy="2141468"/>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9" name="Pfeil: nach unten 98">
                <a:extLst>
                  <a:ext uri="{FF2B5EF4-FFF2-40B4-BE49-F238E27FC236}">
                    <a16:creationId xmlns:a16="http://schemas.microsoft.com/office/drawing/2014/main" id="{BA10CDBB-F9E5-4952-9E77-6705FE6E8B4E}"/>
                  </a:ext>
                </a:extLst>
              </p:cNvPr>
              <p:cNvSpPr/>
              <p:nvPr/>
            </p:nvSpPr>
            <p:spPr bwMode="auto">
              <a:xfrm rot="13323066">
                <a:off x="6016479" y="2914900"/>
                <a:ext cx="133960" cy="2906039"/>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Pfeil: nach unten 24">
                <a:extLst>
                  <a:ext uri="{FF2B5EF4-FFF2-40B4-BE49-F238E27FC236}">
                    <a16:creationId xmlns:a16="http://schemas.microsoft.com/office/drawing/2014/main" id="{0D377B4A-7B94-6FAD-0AAA-639C5292350C}"/>
                  </a:ext>
                </a:extLst>
              </p:cNvPr>
              <p:cNvSpPr/>
              <p:nvPr/>
            </p:nvSpPr>
            <p:spPr bwMode="auto">
              <a:xfrm rot="9674615">
                <a:off x="3596044" y="1558021"/>
                <a:ext cx="119454" cy="982176"/>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 name="Pfeil: nach unten 26">
                <a:extLst>
                  <a:ext uri="{FF2B5EF4-FFF2-40B4-BE49-F238E27FC236}">
                    <a16:creationId xmlns:a16="http://schemas.microsoft.com/office/drawing/2014/main" id="{2A28F3E5-9026-8B37-A3AE-A619050D11D8}"/>
                  </a:ext>
                </a:extLst>
              </p:cNvPr>
              <p:cNvSpPr/>
              <p:nvPr/>
            </p:nvSpPr>
            <p:spPr bwMode="auto">
              <a:xfrm rot="11882095">
                <a:off x="6071770" y="1640880"/>
                <a:ext cx="131862" cy="864154"/>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 name="Pfeil: nach unten 27">
                <a:extLst>
                  <a:ext uri="{FF2B5EF4-FFF2-40B4-BE49-F238E27FC236}">
                    <a16:creationId xmlns:a16="http://schemas.microsoft.com/office/drawing/2014/main" id="{4D8574AC-A54D-FDD2-5CB0-3EDAC00161FD}"/>
                  </a:ext>
                </a:extLst>
              </p:cNvPr>
              <p:cNvSpPr/>
              <p:nvPr/>
            </p:nvSpPr>
            <p:spPr bwMode="auto">
              <a:xfrm rot="13323066">
                <a:off x="7809763" y="1879763"/>
                <a:ext cx="133960" cy="897157"/>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00" name="Pfeil: nach unten 99">
              <a:extLst>
                <a:ext uri="{FF2B5EF4-FFF2-40B4-BE49-F238E27FC236}">
                  <a16:creationId xmlns:a16="http://schemas.microsoft.com/office/drawing/2014/main" id="{4E24553A-8797-4D7F-8B9C-C682161856BB}"/>
                </a:ext>
              </a:extLst>
            </p:cNvPr>
            <p:cNvSpPr/>
            <p:nvPr/>
          </p:nvSpPr>
          <p:spPr bwMode="auto">
            <a:xfrm rot="19251964" flipH="1">
              <a:off x="5840934" y="3369173"/>
              <a:ext cx="109316" cy="397289"/>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Pfeil: nach unten 101">
              <a:extLst>
                <a:ext uri="{FF2B5EF4-FFF2-40B4-BE49-F238E27FC236}">
                  <a16:creationId xmlns:a16="http://schemas.microsoft.com/office/drawing/2014/main" id="{A5632B6D-BE0D-461B-A5CE-1B2B056D51B7}"/>
                </a:ext>
              </a:extLst>
            </p:cNvPr>
            <p:cNvSpPr/>
            <p:nvPr/>
          </p:nvSpPr>
          <p:spPr bwMode="auto">
            <a:xfrm rot="1985681" flipH="1">
              <a:off x="3761211" y="3230206"/>
              <a:ext cx="109316" cy="532015"/>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3" name="Pfeil: nach unten 102">
              <a:extLst>
                <a:ext uri="{FF2B5EF4-FFF2-40B4-BE49-F238E27FC236}">
                  <a16:creationId xmlns:a16="http://schemas.microsoft.com/office/drawing/2014/main" id="{1C76A6C8-5B11-471B-8938-2578190AC7A1}"/>
                </a:ext>
              </a:extLst>
            </p:cNvPr>
            <p:cNvSpPr/>
            <p:nvPr/>
          </p:nvSpPr>
          <p:spPr bwMode="auto">
            <a:xfrm rot="19102190" flipH="1">
              <a:off x="7329947" y="3271506"/>
              <a:ext cx="109316" cy="499830"/>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 name="Gruppieren 4">
            <a:extLst>
              <a:ext uri="{FF2B5EF4-FFF2-40B4-BE49-F238E27FC236}">
                <a16:creationId xmlns:a16="http://schemas.microsoft.com/office/drawing/2014/main" id="{295AD8E2-7354-412A-8B85-04850688F61B}"/>
              </a:ext>
            </a:extLst>
          </p:cNvPr>
          <p:cNvGrpSpPr/>
          <p:nvPr/>
        </p:nvGrpSpPr>
        <p:grpSpPr>
          <a:xfrm rot="171088">
            <a:off x="8309532" y="2031358"/>
            <a:ext cx="1265214" cy="3717792"/>
            <a:chOff x="8421585" y="2026961"/>
            <a:chExt cx="1265214" cy="3717792"/>
          </a:xfrm>
        </p:grpSpPr>
        <p:sp>
          <p:nvSpPr>
            <p:cNvPr id="87" name="Pfeil: nach unten 86">
              <a:extLst>
                <a:ext uri="{FF2B5EF4-FFF2-40B4-BE49-F238E27FC236}">
                  <a16:creationId xmlns:a16="http://schemas.microsoft.com/office/drawing/2014/main" id="{520AD024-2BFE-46A7-900D-D0E952515F96}"/>
                </a:ext>
              </a:extLst>
            </p:cNvPr>
            <p:cNvSpPr/>
            <p:nvPr/>
          </p:nvSpPr>
          <p:spPr bwMode="auto">
            <a:xfrm rot="12538399">
              <a:off x="8421585" y="3152845"/>
              <a:ext cx="111292" cy="2591908"/>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Pfeil: nach unten 103">
              <a:extLst>
                <a:ext uri="{FF2B5EF4-FFF2-40B4-BE49-F238E27FC236}">
                  <a16:creationId xmlns:a16="http://schemas.microsoft.com/office/drawing/2014/main" id="{E835F040-681C-49E9-8A49-F82CA7C40B95}"/>
                </a:ext>
              </a:extLst>
            </p:cNvPr>
            <p:cNvSpPr/>
            <p:nvPr/>
          </p:nvSpPr>
          <p:spPr bwMode="auto">
            <a:xfrm rot="19811668" flipH="1">
              <a:off x="9397376" y="3253748"/>
              <a:ext cx="109316" cy="468837"/>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 name="Pfeil: nach unten 36">
              <a:extLst>
                <a:ext uri="{FF2B5EF4-FFF2-40B4-BE49-F238E27FC236}">
                  <a16:creationId xmlns:a16="http://schemas.microsoft.com/office/drawing/2014/main" id="{044C534B-EEA0-BF0F-47A0-4837284E6C8E}"/>
                </a:ext>
              </a:extLst>
            </p:cNvPr>
            <p:cNvSpPr/>
            <p:nvPr/>
          </p:nvSpPr>
          <p:spPr bwMode="auto">
            <a:xfrm rot="12538399">
              <a:off x="9575507" y="2026961"/>
              <a:ext cx="111292" cy="630688"/>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0" name="Gruppieren 19">
            <a:extLst>
              <a:ext uri="{FF2B5EF4-FFF2-40B4-BE49-F238E27FC236}">
                <a16:creationId xmlns:a16="http://schemas.microsoft.com/office/drawing/2014/main" id="{97DA26C0-6C21-BF81-D5BB-7B8C4DD12DD3}"/>
              </a:ext>
            </a:extLst>
          </p:cNvPr>
          <p:cNvGrpSpPr/>
          <p:nvPr/>
        </p:nvGrpSpPr>
        <p:grpSpPr>
          <a:xfrm>
            <a:off x="3343368" y="496530"/>
            <a:ext cx="2893923" cy="5485402"/>
            <a:chOff x="3389088" y="496530"/>
            <a:chExt cx="2893923" cy="5485402"/>
          </a:xfrm>
        </p:grpSpPr>
        <p:grpSp>
          <p:nvGrpSpPr>
            <p:cNvPr id="18456" name="Gruppieren 18455">
              <a:extLst>
                <a:ext uri="{FF2B5EF4-FFF2-40B4-BE49-F238E27FC236}">
                  <a16:creationId xmlns:a16="http://schemas.microsoft.com/office/drawing/2014/main" id="{EF9AF953-A289-4292-897D-74BD245FF8D4}"/>
                </a:ext>
              </a:extLst>
            </p:cNvPr>
            <p:cNvGrpSpPr/>
            <p:nvPr/>
          </p:nvGrpSpPr>
          <p:grpSpPr>
            <a:xfrm>
              <a:off x="3389088" y="496530"/>
              <a:ext cx="2893923" cy="5485402"/>
              <a:chOff x="3529053" y="496530"/>
              <a:chExt cx="2893923" cy="5485402"/>
            </a:xfrm>
          </p:grpSpPr>
          <p:sp>
            <p:nvSpPr>
              <p:cNvPr id="88" name="Pfeil: nach unten 87">
                <a:extLst>
                  <a:ext uri="{FF2B5EF4-FFF2-40B4-BE49-F238E27FC236}">
                    <a16:creationId xmlns:a16="http://schemas.microsoft.com/office/drawing/2014/main" id="{740FA0A1-C6F7-4E5F-BE49-970187AB09E8}"/>
                  </a:ext>
                </a:extLst>
              </p:cNvPr>
              <p:cNvSpPr/>
              <p:nvPr/>
            </p:nvSpPr>
            <p:spPr bwMode="auto">
              <a:xfrm rot="1679343">
                <a:off x="3529053" y="529490"/>
                <a:ext cx="106144" cy="5349664"/>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0" name="Pfeil: nach unten 79">
                <a:extLst>
                  <a:ext uri="{FF2B5EF4-FFF2-40B4-BE49-F238E27FC236}">
                    <a16:creationId xmlns:a16="http://schemas.microsoft.com/office/drawing/2014/main" id="{E6EB9E63-10BF-4649-A679-765D0226ADDF}"/>
                  </a:ext>
                </a:extLst>
              </p:cNvPr>
              <p:cNvSpPr/>
              <p:nvPr/>
            </p:nvSpPr>
            <p:spPr bwMode="auto">
              <a:xfrm rot="19698548">
                <a:off x="6304964" y="496530"/>
                <a:ext cx="118012" cy="5485402"/>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 name="Pfeil: nach unten 81">
                <a:extLst>
                  <a:ext uri="{FF2B5EF4-FFF2-40B4-BE49-F238E27FC236}">
                    <a16:creationId xmlns:a16="http://schemas.microsoft.com/office/drawing/2014/main" id="{480644D4-2835-43F8-AFDB-427CC619C192}"/>
                  </a:ext>
                </a:extLst>
              </p:cNvPr>
              <p:cNvSpPr/>
              <p:nvPr/>
            </p:nvSpPr>
            <p:spPr bwMode="auto">
              <a:xfrm>
                <a:off x="4848687" y="886004"/>
                <a:ext cx="123761" cy="4518012"/>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6" name="Gruppieren 18445">
                <a:extLst>
                  <a:ext uri="{FF2B5EF4-FFF2-40B4-BE49-F238E27FC236}">
                    <a16:creationId xmlns:a16="http://schemas.microsoft.com/office/drawing/2014/main" id="{D892A3FF-A7B5-4D91-BEED-9025A80DD6D6}"/>
                  </a:ext>
                </a:extLst>
              </p:cNvPr>
              <p:cNvGrpSpPr/>
              <p:nvPr/>
            </p:nvGrpSpPr>
            <p:grpSpPr>
              <a:xfrm>
                <a:off x="4163440" y="1220294"/>
                <a:ext cx="1436664" cy="500366"/>
                <a:chOff x="-2038313" y="3476006"/>
                <a:chExt cx="1436664" cy="500366"/>
              </a:xfrm>
            </p:grpSpPr>
            <p:sp>
              <p:nvSpPr>
                <p:cNvPr id="53" name="Rechteck 52">
                  <a:extLst>
                    <a:ext uri="{FF2B5EF4-FFF2-40B4-BE49-F238E27FC236}">
                      <a16:creationId xmlns:a16="http://schemas.microsoft.com/office/drawing/2014/main" id="{3ED1114C-3B8A-4CAF-B3A9-ADE65FD2D3D9}"/>
                    </a:ext>
                  </a:extLst>
                </p:cNvPr>
                <p:cNvSpPr/>
                <p:nvPr/>
              </p:nvSpPr>
              <p:spPr bwMode="auto">
                <a:xfrm>
                  <a:off x="-2038313" y="3476006"/>
                  <a:ext cx="1436664" cy="500366"/>
                </a:xfrm>
                <a:prstGeom prst="rect">
                  <a:avLst/>
                </a:prstGeom>
                <a:solidFill>
                  <a:srgbClr val="FFFFF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5" name="Gruppieren 18444">
                  <a:extLst>
                    <a:ext uri="{FF2B5EF4-FFF2-40B4-BE49-F238E27FC236}">
                      <a16:creationId xmlns:a16="http://schemas.microsoft.com/office/drawing/2014/main" id="{FDF4E85C-3962-4790-8721-992A23C79F0A}"/>
                    </a:ext>
                  </a:extLst>
                </p:cNvPr>
                <p:cNvGrpSpPr/>
                <p:nvPr/>
              </p:nvGrpSpPr>
              <p:grpSpPr>
                <a:xfrm>
                  <a:off x="-1892955" y="3540150"/>
                  <a:ext cx="1127219" cy="201463"/>
                  <a:chOff x="-2155403" y="4499932"/>
                  <a:chExt cx="1266743" cy="201463"/>
                </a:xfrm>
              </p:grpSpPr>
              <p:sp>
                <p:nvSpPr>
                  <p:cNvPr id="47" name="Freihandform: Form 46">
                    <a:extLst>
                      <a:ext uri="{FF2B5EF4-FFF2-40B4-BE49-F238E27FC236}">
                        <a16:creationId xmlns:a16="http://schemas.microsoft.com/office/drawing/2014/main" id="{65C81748-9F36-4081-B975-CED392654E87}"/>
                      </a:ext>
                    </a:extLst>
                  </p:cNvPr>
                  <p:cNvSpPr/>
                  <p:nvPr/>
                </p:nvSpPr>
                <p:spPr bwMode="auto">
                  <a:xfrm rot="5400000">
                    <a:off x="-172713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Freihandform: Form 95">
                    <a:extLst>
                      <a:ext uri="{FF2B5EF4-FFF2-40B4-BE49-F238E27FC236}">
                        <a16:creationId xmlns:a16="http://schemas.microsoft.com/office/drawing/2014/main" id="{71B30EFD-DFCF-4931-AA28-79FDA98BF6E9}"/>
                      </a:ext>
                    </a:extLst>
                  </p:cNvPr>
                  <p:cNvSpPr/>
                  <p:nvPr/>
                </p:nvSpPr>
                <p:spPr bwMode="auto">
                  <a:xfrm rot="5400000">
                    <a:off x="-193902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7" name="Freihandform: Form 96">
                    <a:extLst>
                      <a:ext uri="{FF2B5EF4-FFF2-40B4-BE49-F238E27FC236}">
                        <a16:creationId xmlns:a16="http://schemas.microsoft.com/office/drawing/2014/main" id="{305C0BFB-F673-4183-A307-922771BC27C7}"/>
                      </a:ext>
                    </a:extLst>
                  </p:cNvPr>
                  <p:cNvSpPr/>
                  <p:nvPr/>
                </p:nvSpPr>
                <p:spPr bwMode="auto">
                  <a:xfrm rot="5400000">
                    <a:off x="-215091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1" name="Freihandform: Form 100">
                    <a:extLst>
                      <a:ext uri="{FF2B5EF4-FFF2-40B4-BE49-F238E27FC236}">
                        <a16:creationId xmlns:a16="http://schemas.microsoft.com/office/drawing/2014/main" id="{B056E259-2AEC-4005-85BD-1872BB124CDB}"/>
                      </a:ext>
                    </a:extLst>
                  </p:cNvPr>
                  <p:cNvSpPr/>
                  <p:nvPr/>
                </p:nvSpPr>
                <p:spPr bwMode="auto">
                  <a:xfrm rot="5400000">
                    <a:off x="-1512801"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Freihandform: Form 117">
                    <a:extLst>
                      <a:ext uri="{FF2B5EF4-FFF2-40B4-BE49-F238E27FC236}">
                        <a16:creationId xmlns:a16="http://schemas.microsoft.com/office/drawing/2014/main" id="{0723B421-6185-41A7-88A4-3202AD2F188B}"/>
                      </a:ext>
                    </a:extLst>
                  </p:cNvPr>
                  <p:cNvSpPr/>
                  <p:nvPr/>
                </p:nvSpPr>
                <p:spPr bwMode="auto">
                  <a:xfrm rot="5400000">
                    <a:off x="-1303706"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Freihandform: Form 119">
                    <a:extLst>
                      <a:ext uri="{FF2B5EF4-FFF2-40B4-BE49-F238E27FC236}">
                        <a16:creationId xmlns:a16="http://schemas.microsoft.com/office/drawing/2014/main" id="{13AD93D4-5DD5-462C-9383-6E1954F95AC6}"/>
                      </a:ext>
                    </a:extLst>
                  </p:cNvPr>
                  <p:cNvSpPr/>
                  <p:nvPr/>
                </p:nvSpPr>
                <p:spPr bwMode="auto">
                  <a:xfrm rot="5400000">
                    <a:off x="-1094611"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0" name="Textfeld 9">
              <a:extLst>
                <a:ext uri="{FF2B5EF4-FFF2-40B4-BE49-F238E27FC236}">
                  <a16:creationId xmlns:a16="http://schemas.microsoft.com/office/drawing/2014/main" id="{0F47E3BA-79A6-9340-985B-EEFF048B1790}"/>
                </a:ext>
              </a:extLst>
            </p:cNvPr>
            <p:cNvSpPr txBox="1"/>
            <p:nvPr/>
          </p:nvSpPr>
          <p:spPr>
            <a:xfrm>
              <a:off x="3939087" y="1465680"/>
              <a:ext cx="1646605" cy="246221"/>
            </a:xfrm>
            <a:prstGeom prst="rect">
              <a:avLst/>
            </a:prstGeom>
            <a:noFill/>
          </p:spPr>
          <p:txBody>
            <a:bodyPr wrap="none" rtlCol="0">
              <a:spAutoFit/>
            </a:bodyPr>
            <a:lstStyle/>
            <a:p>
              <a:r>
                <a:rPr lang="de-DE" sz="1000" dirty="0"/>
                <a:t>kurzwellige Lichtstrahlung</a:t>
              </a:r>
            </a:p>
          </p:txBody>
        </p:sp>
      </p:grpSp>
      <p:grpSp>
        <p:nvGrpSpPr>
          <p:cNvPr id="21" name="Gruppieren 20">
            <a:extLst>
              <a:ext uri="{FF2B5EF4-FFF2-40B4-BE49-F238E27FC236}">
                <a16:creationId xmlns:a16="http://schemas.microsoft.com/office/drawing/2014/main" id="{061D8719-7080-919B-F7C2-CD707F3D58F6}"/>
              </a:ext>
            </a:extLst>
          </p:cNvPr>
          <p:cNvGrpSpPr/>
          <p:nvPr/>
        </p:nvGrpSpPr>
        <p:grpSpPr>
          <a:xfrm>
            <a:off x="248744" y="1015899"/>
            <a:ext cx="2978701" cy="4728380"/>
            <a:chOff x="248744" y="1015899"/>
            <a:chExt cx="2978701" cy="4728380"/>
          </a:xfrm>
        </p:grpSpPr>
        <p:grpSp>
          <p:nvGrpSpPr>
            <p:cNvPr id="18457" name="Gruppieren 18456">
              <a:extLst>
                <a:ext uri="{FF2B5EF4-FFF2-40B4-BE49-F238E27FC236}">
                  <a16:creationId xmlns:a16="http://schemas.microsoft.com/office/drawing/2014/main" id="{3CAF680A-62BA-41EC-9059-800FEE840E54}"/>
                </a:ext>
              </a:extLst>
            </p:cNvPr>
            <p:cNvGrpSpPr/>
            <p:nvPr/>
          </p:nvGrpSpPr>
          <p:grpSpPr>
            <a:xfrm>
              <a:off x="248744" y="1015899"/>
              <a:ext cx="2978701" cy="4728380"/>
              <a:chOff x="248744" y="1015899"/>
              <a:chExt cx="2978701" cy="4728380"/>
            </a:xfrm>
          </p:grpSpPr>
          <p:sp>
            <p:nvSpPr>
              <p:cNvPr id="98" name="Textfeld 97">
                <a:extLst>
                  <a:ext uri="{FF2B5EF4-FFF2-40B4-BE49-F238E27FC236}">
                    <a16:creationId xmlns:a16="http://schemas.microsoft.com/office/drawing/2014/main" id="{D3C0AD69-801D-4B64-914E-68D207A30785}"/>
                  </a:ext>
                </a:extLst>
              </p:cNvPr>
              <p:cNvSpPr txBox="1"/>
              <p:nvPr/>
            </p:nvSpPr>
            <p:spPr>
              <a:xfrm>
                <a:off x="248744" y="1015899"/>
                <a:ext cx="2978701" cy="584775"/>
              </a:xfrm>
              <a:prstGeom prst="rect">
                <a:avLst/>
              </a:prstGeom>
              <a:noFill/>
            </p:spPr>
            <p:txBody>
              <a:bodyPr wrap="none" rtlCol="0">
                <a:spAutoFit/>
              </a:bodyPr>
              <a:lstStyle/>
              <a:p>
                <a:r>
                  <a:rPr lang="de-DE" sz="1600" dirty="0">
                    <a:solidFill>
                      <a:schemeClr val="accent2"/>
                    </a:solidFill>
                  </a:rPr>
                  <a:t>2-atomige Moleküle lassen die</a:t>
                </a:r>
              </a:p>
              <a:p>
                <a:r>
                  <a:rPr lang="de-DE" sz="1600" dirty="0">
                    <a:solidFill>
                      <a:schemeClr val="accent2"/>
                    </a:solidFill>
                  </a:rPr>
                  <a:t>Infrarotstrahlung durch</a:t>
                </a:r>
              </a:p>
            </p:txBody>
          </p:sp>
          <p:sp>
            <p:nvSpPr>
              <p:cNvPr id="83" name="Pfeil: nach unten 82">
                <a:extLst>
                  <a:ext uri="{FF2B5EF4-FFF2-40B4-BE49-F238E27FC236}">
                    <a16:creationId xmlns:a16="http://schemas.microsoft.com/office/drawing/2014/main" id="{17F4AB8B-D126-46C2-B400-8A139BEE4457}"/>
                  </a:ext>
                </a:extLst>
              </p:cNvPr>
              <p:cNvSpPr/>
              <p:nvPr/>
            </p:nvSpPr>
            <p:spPr bwMode="auto">
              <a:xfrm rot="9394045">
                <a:off x="1192652" y="1535022"/>
                <a:ext cx="116062" cy="4209257"/>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Pfeil: nach unten 83">
                <a:extLst>
                  <a:ext uri="{FF2B5EF4-FFF2-40B4-BE49-F238E27FC236}">
                    <a16:creationId xmlns:a16="http://schemas.microsoft.com/office/drawing/2014/main" id="{917E40F7-7E43-457A-93BB-7FDF23F7F38C}"/>
                  </a:ext>
                </a:extLst>
              </p:cNvPr>
              <p:cNvSpPr/>
              <p:nvPr/>
            </p:nvSpPr>
            <p:spPr bwMode="auto">
              <a:xfrm rot="11180748">
                <a:off x="2354052" y="1724092"/>
                <a:ext cx="120978" cy="3861506"/>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2" name="Gruppieren 18441">
                <a:extLst>
                  <a:ext uri="{FF2B5EF4-FFF2-40B4-BE49-F238E27FC236}">
                    <a16:creationId xmlns:a16="http://schemas.microsoft.com/office/drawing/2014/main" id="{062F3009-76CD-4C55-80AD-108EEC717FAE}"/>
                  </a:ext>
                </a:extLst>
              </p:cNvPr>
              <p:cNvGrpSpPr/>
              <p:nvPr/>
            </p:nvGrpSpPr>
            <p:grpSpPr>
              <a:xfrm>
                <a:off x="1324453" y="4371644"/>
                <a:ext cx="1417934" cy="859890"/>
                <a:chOff x="-2149873" y="4153860"/>
                <a:chExt cx="1417934" cy="859890"/>
              </a:xfrm>
            </p:grpSpPr>
            <p:sp>
              <p:nvSpPr>
                <p:cNvPr id="105" name="Rechteck 104">
                  <a:extLst>
                    <a:ext uri="{FF2B5EF4-FFF2-40B4-BE49-F238E27FC236}">
                      <a16:creationId xmlns:a16="http://schemas.microsoft.com/office/drawing/2014/main" id="{ACFBAB6B-2E4B-45D4-93AA-3FD2916696AE}"/>
                    </a:ext>
                  </a:extLst>
                </p:cNvPr>
                <p:cNvSpPr/>
                <p:nvPr/>
              </p:nvSpPr>
              <p:spPr bwMode="auto">
                <a:xfrm>
                  <a:off x="-2149873" y="4153860"/>
                  <a:ext cx="1417934" cy="859890"/>
                </a:xfrm>
                <a:prstGeom prst="rect">
                  <a:avLst/>
                </a:prstGeom>
                <a:solidFill>
                  <a:srgbClr val="FFFFF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1" name="Gruppieren 18440">
                  <a:extLst>
                    <a:ext uri="{FF2B5EF4-FFF2-40B4-BE49-F238E27FC236}">
                      <a16:creationId xmlns:a16="http://schemas.microsoft.com/office/drawing/2014/main" id="{B744F57E-77FE-48FC-AC12-95C2F437B18A}"/>
                    </a:ext>
                  </a:extLst>
                </p:cNvPr>
                <p:cNvGrpSpPr/>
                <p:nvPr/>
              </p:nvGrpSpPr>
              <p:grpSpPr>
                <a:xfrm>
                  <a:off x="-2005378" y="4218004"/>
                  <a:ext cx="1071474" cy="315238"/>
                  <a:chOff x="-2005378" y="4891380"/>
                  <a:chExt cx="561880" cy="315238"/>
                </a:xfrm>
                <a:noFill/>
              </p:grpSpPr>
              <p:sp>
                <p:nvSpPr>
                  <p:cNvPr id="113" name="Freihandform: Form 112">
                    <a:extLst>
                      <a:ext uri="{FF2B5EF4-FFF2-40B4-BE49-F238E27FC236}">
                        <a16:creationId xmlns:a16="http://schemas.microsoft.com/office/drawing/2014/main" id="{F8AA337C-A19B-4FAC-9F66-70D169584EC1}"/>
                      </a:ext>
                    </a:extLst>
                  </p:cNvPr>
                  <p:cNvSpPr/>
                  <p:nvPr/>
                </p:nvSpPr>
                <p:spPr bwMode="auto">
                  <a:xfrm rot="5400000">
                    <a:off x="-1741104" y="4909011"/>
                    <a:ext cx="315238" cy="279975"/>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4" name="Freihandform: Form 113">
                    <a:extLst>
                      <a:ext uri="{FF2B5EF4-FFF2-40B4-BE49-F238E27FC236}">
                        <a16:creationId xmlns:a16="http://schemas.microsoft.com/office/drawing/2014/main" id="{1B1EFC3D-1748-44D8-A62F-E703E0B4D026}"/>
                      </a:ext>
                    </a:extLst>
                  </p:cNvPr>
                  <p:cNvSpPr/>
                  <p:nvPr/>
                </p:nvSpPr>
                <p:spPr bwMode="auto">
                  <a:xfrm rot="5400000">
                    <a:off x="-2023009" y="4909011"/>
                    <a:ext cx="315238" cy="279975"/>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7" name="Textfeld 16">
              <a:extLst>
                <a:ext uri="{FF2B5EF4-FFF2-40B4-BE49-F238E27FC236}">
                  <a16:creationId xmlns:a16="http://schemas.microsoft.com/office/drawing/2014/main" id="{C50EE5E5-8809-1FB6-E534-F67570103069}"/>
                </a:ext>
              </a:extLst>
            </p:cNvPr>
            <p:cNvSpPr txBox="1"/>
            <p:nvPr/>
          </p:nvSpPr>
          <p:spPr>
            <a:xfrm>
              <a:off x="1502180" y="4802754"/>
              <a:ext cx="1112805" cy="400110"/>
            </a:xfrm>
            <a:prstGeom prst="rect">
              <a:avLst/>
            </a:prstGeom>
            <a:noFill/>
          </p:spPr>
          <p:txBody>
            <a:bodyPr wrap="none" rtlCol="0">
              <a:spAutoFit/>
            </a:bodyPr>
            <a:lstStyle/>
            <a:p>
              <a:pPr algn="ctr"/>
              <a:r>
                <a:rPr lang="de-DE" sz="1000" dirty="0"/>
                <a:t>langwellige</a:t>
              </a:r>
              <a:br>
                <a:rPr lang="de-DE" sz="1000" dirty="0"/>
              </a:br>
              <a:r>
                <a:rPr lang="de-DE" sz="1000" dirty="0"/>
                <a:t>Infrarotstrahlung</a:t>
              </a:r>
            </a:p>
          </p:txBody>
        </p:sp>
      </p:grpSp>
      <p:grpSp>
        <p:nvGrpSpPr>
          <p:cNvPr id="18455" name="Gruppieren 18454">
            <a:extLst>
              <a:ext uri="{FF2B5EF4-FFF2-40B4-BE49-F238E27FC236}">
                <a16:creationId xmlns:a16="http://schemas.microsoft.com/office/drawing/2014/main" id="{E34C32F5-D282-4744-94D3-8505FC8A1880}"/>
              </a:ext>
            </a:extLst>
          </p:cNvPr>
          <p:cNvGrpSpPr/>
          <p:nvPr/>
        </p:nvGrpSpPr>
        <p:grpSpPr>
          <a:xfrm>
            <a:off x="3648095" y="410365"/>
            <a:ext cx="2255691" cy="793334"/>
            <a:chOff x="3735806" y="410365"/>
            <a:chExt cx="2255691" cy="793334"/>
          </a:xfrm>
        </p:grpSpPr>
        <p:sp>
          <p:nvSpPr>
            <p:cNvPr id="11" name="Teilkreis 10">
              <a:extLst>
                <a:ext uri="{FF2B5EF4-FFF2-40B4-BE49-F238E27FC236}">
                  <a16:creationId xmlns:a16="http://schemas.microsoft.com/office/drawing/2014/main" id="{958F8D39-E432-47CA-8B8C-908181B2B568}"/>
                </a:ext>
              </a:extLst>
            </p:cNvPr>
            <p:cNvSpPr/>
            <p:nvPr/>
          </p:nvSpPr>
          <p:spPr bwMode="auto">
            <a:xfrm>
              <a:off x="3735806" y="410365"/>
              <a:ext cx="2255691" cy="793334"/>
            </a:xfrm>
            <a:prstGeom prst="pie">
              <a:avLst>
                <a:gd name="adj1" fmla="val 0"/>
                <a:gd name="adj2" fmla="val 10848853"/>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3" name="Textfeld 122">
              <a:extLst>
                <a:ext uri="{FF2B5EF4-FFF2-40B4-BE49-F238E27FC236}">
                  <a16:creationId xmlns:a16="http://schemas.microsoft.com/office/drawing/2014/main" id="{4BE83E68-B224-4BEC-BAF0-6849751D1DB2}"/>
                </a:ext>
              </a:extLst>
            </p:cNvPr>
            <p:cNvSpPr txBox="1"/>
            <p:nvPr/>
          </p:nvSpPr>
          <p:spPr>
            <a:xfrm>
              <a:off x="4300893" y="736426"/>
              <a:ext cx="1075936" cy="461665"/>
            </a:xfrm>
            <a:prstGeom prst="rect">
              <a:avLst/>
            </a:prstGeom>
            <a:noFill/>
          </p:spPr>
          <p:txBody>
            <a:bodyPr wrap="none" rtlCol="0">
              <a:spAutoFit/>
            </a:bodyPr>
            <a:lstStyle/>
            <a:p>
              <a:r>
                <a:rPr lang="de-DE" dirty="0"/>
                <a:t>Sonne</a:t>
              </a:r>
            </a:p>
          </p:txBody>
        </p:sp>
      </p:grpSp>
      <p:sp>
        <p:nvSpPr>
          <p:cNvPr id="18454" name="Textfeld 18453">
            <a:extLst>
              <a:ext uri="{FF2B5EF4-FFF2-40B4-BE49-F238E27FC236}">
                <a16:creationId xmlns:a16="http://schemas.microsoft.com/office/drawing/2014/main" id="{7AAA90A2-90A5-49B6-88C6-BF77FA6125DF}"/>
              </a:ext>
            </a:extLst>
          </p:cNvPr>
          <p:cNvSpPr txBox="1"/>
          <p:nvPr/>
        </p:nvSpPr>
        <p:spPr>
          <a:xfrm>
            <a:off x="5936321" y="4738095"/>
            <a:ext cx="3615381" cy="646331"/>
          </a:xfrm>
          <a:prstGeom prst="rect">
            <a:avLst/>
          </a:prstGeom>
          <a:solidFill>
            <a:schemeClr val="bg1"/>
          </a:solidFill>
        </p:spPr>
        <p:txBody>
          <a:bodyPr wrap="square" rtlCol="0">
            <a:spAutoFit/>
          </a:bodyPr>
          <a:lstStyle/>
          <a:p>
            <a:r>
              <a:rPr lang="de-DE" sz="1200" dirty="0"/>
              <a:t>Der Treibhauseffekt wurde 1824 von </a:t>
            </a:r>
            <a:r>
              <a:rPr lang="de-DE" sz="1200" dirty="0">
                <a:hlinkClick r:id="rId3" tooltip="Joseph Fourier"/>
              </a:rPr>
              <a:t>Joseph Fourier</a:t>
            </a:r>
            <a:r>
              <a:rPr lang="de-DE" sz="1200" dirty="0"/>
              <a:t> entdeckt und 1896 von </a:t>
            </a:r>
            <a:r>
              <a:rPr lang="de-DE" sz="1200" dirty="0" err="1">
                <a:hlinkClick r:id="rId4" tooltip="Svante Arrhenius"/>
              </a:rPr>
              <a:t>Svante</a:t>
            </a:r>
            <a:r>
              <a:rPr lang="de-DE" sz="1200" dirty="0">
                <a:hlinkClick r:id="rId4" tooltip="Svante Arrhenius"/>
              </a:rPr>
              <a:t> Arrhenius</a:t>
            </a:r>
            <a:r>
              <a:rPr lang="de-DE" sz="1200" dirty="0"/>
              <a:t> erstmals quantitativ genauer beschrieben.</a:t>
            </a:r>
          </a:p>
        </p:txBody>
      </p:sp>
      <p:sp>
        <p:nvSpPr>
          <p:cNvPr id="24" name="Textfeld 40">
            <a:extLst>
              <a:ext uri="{FF2B5EF4-FFF2-40B4-BE49-F238E27FC236}">
                <a16:creationId xmlns:a16="http://schemas.microsoft.com/office/drawing/2014/main" id="{57BB2844-2372-4753-9C64-6F647FCD9D25}"/>
              </a:ext>
            </a:extLst>
          </p:cNvPr>
          <p:cNvSpPr txBox="1">
            <a:spLocks noChangeArrowheads="1"/>
          </p:cNvSpPr>
          <p:nvPr/>
        </p:nvSpPr>
        <p:spPr bwMode="auto">
          <a:xfrm>
            <a:off x="0" y="6143492"/>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Durch den Menschen verursachte Treibhausgase heizen die Erde auf!</a:t>
            </a:r>
          </a:p>
        </p:txBody>
      </p:sp>
    </p:spTree>
    <p:extLst>
      <p:ext uri="{BB962C8B-B14F-4D97-AF65-F5344CB8AC3E}">
        <p14:creationId xmlns:p14="http://schemas.microsoft.com/office/powerpoint/2010/main" val="792518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1000" fill="hold"/>
                                        <p:tgtEl>
                                          <p:spTgt spid="18439"/>
                                        </p:tgtEl>
                                        <p:attrNameLst>
                                          <p:attrName>ppt_x</p:attrName>
                                        </p:attrNameLst>
                                      </p:cBhvr>
                                      <p:tavLst>
                                        <p:tav tm="0">
                                          <p:val>
                                            <p:strVal val="1+#ppt_w/2"/>
                                          </p:val>
                                        </p:tav>
                                        <p:tav tm="100000">
                                          <p:val>
                                            <p:strVal val="#ppt_x"/>
                                          </p:val>
                                        </p:tav>
                                      </p:tavLst>
                                    </p:anim>
                                    <p:anim calcmode="lin" valueType="num">
                                      <p:cBhvr additive="base">
                                        <p:cTn id="8" dur="10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447"/>
                                        </p:tgtEl>
                                        <p:attrNameLst>
                                          <p:attrName>style.visibility</p:attrName>
                                        </p:attrNameLst>
                                      </p:cBhvr>
                                      <p:to>
                                        <p:strVal val="visible"/>
                                      </p:to>
                                    </p:set>
                                    <p:anim calcmode="lin" valueType="num">
                                      <p:cBhvr additive="base">
                                        <p:cTn id="13" dur="1000" fill="hold"/>
                                        <p:tgtEl>
                                          <p:spTgt spid="18447"/>
                                        </p:tgtEl>
                                        <p:attrNameLst>
                                          <p:attrName>ppt_x</p:attrName>
                                        </p:attrNameLst>
                                      </p:cBhvr>
                                      <p:tavLst>
                                        <p:tav tm="0">
                                          <p:val>
                                            <p:strVal val="1+#ppt_w/2"/>
                                          </p:val>
                                        </p:tav>
                                        <p:tav tm="100000">
                                          <p:val>
                                            <p:strVal val="#ppt_x"/>
                                          </p:val>
                                        </p:tav>
                                      </p:tavLst>
                                    </p:anim>
                                    <p:anim calcmode="lin" valueType="num">
                                      <p:cBhvr additive="base">
                                        <p:cTn id="14" dur="1000" fill="hold"/>
                                        <p:tgtEl>
                                          <p:spTgt spid="184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448"/>
                                        </p:tgtEl>
                                        <p:attrNameLst>
                                          <p:attrName>style.visibility</p:attrName>
                                        </p:attrNameLst>
                                      </p:cBhvr>
                                      <p:to>
                                        <p:strVal val="visible"/>
                                      </p:to>
                                    </p:set>
                                    <p:anim calcmode="lin" valueType="num">
                                      <p:cBhvr additive="base">
                                        <p:cTn id="19" dur="1000" fill="hold"/>
                                        <p:tgtEl>
                                          <p:spTgt spid="18448"/>
                                        </p:tgtEl>
                                        <p:attrNameLst>
                                          <p:attrName>ppt_x</p:attrName>
                                        </p:attrNameLst>
                                      </p:cBhvr>
                                      <p:tavLst>
                                        <p:tav tm="0">
                                          <p:val>
                                            <p:strVal val="1+#ppt_w/2"/>
                                          </p:val>
                                        </p:tav>
                                        <p:tav tm="100000">
                                          <p:val>
                                            <p:strVal val="#ppt_x"/>
                                          </p:val>
                                        </p:tav>
                                      </p:tavLst>
                                    </p:anim>
                                    <p:anim calcmode="lin" valueType="num">
                                      <p:cBhvr additive="base">
                                        <p:cTn id="20" dur="1000" fill="hold"/>
                                        <p:tgtEl>
                                          <p:spTgt spid="184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449"/>
                                        </p:tgtEl>
                                        <p:attrNameLst>
                                          <p:attrName>style.visibility</p:attrName>
                                        </p:attrNameLst>
                                      </p:cBhvr>
                                      <p:to>
                                        <p:strVal val="visible"/>
                                      </p:to>
                                    </p:set>
                                    <p:anim calcmode="lin" valueType="num">
                                      <p:cBhvr additive="base">
                                        <p:cTn id="25" dur="1000" fill="hold"/>
                                        <p:tgtEl>
                                          <p:spTgt spid="18449"/>
                                        </p:tgtEl>
                                        <p:attrNameLst>
                                          <p:attrName>ppt_x</p:attrName>
                                        </p:attrNameLst>
                                      </p:cBhvr>
                                      <p:tavLst>
                                        <p:tav tm="0">
                                          <p:val>
                                            <p:strVal val="1+#ppt_w/2"/>
                                          </p:val>
                                        </p:tav>
                                        <p:tav tm="100000">
                                          <p:val>
                                            <p:strVal val="#ppt_x"/>
                                          </p:val>
                                        </p:tav>
                                      </p:tavLst>
                                    </p:anim>
                                    <p:anim calcmode="lin" valueType="num">
                                      <p:cBhvr additive="base">
                                        <p:cTn id="26" dur="1000" fill="hold"/>
                                        <p:tgtEl>
                                          <p:spTgt spid="184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451"/>
                                        </p:tgtEl>
                                        <p:attrNameLst>
                                          <p:attrName>style.visibility</p:attrName>
                                        </p:attrNameLst>
                                      </p:cBhvr>
                                      <p:to>
                                        <p:strVal val="visible"/>
                                      </p:to>
                                    </p:set>
                                    <p:anim calcmode="lin" valueType="num">
                                      <p:cBhvr additive="base">
                                        <p:cTn id="37" dur="1000" fill="hold"/>
                                        <p:tgtEl>
                                          <p:spTgt spid="18451"/>
                                        </p:tgtEl>
                                        <p:attrNameLst>
                                          <p:attrName>ppt_x</p:attrName>
                                        </p:attrNameLst>
                                      </p:cBhvr>
                                      <p:tavLst>
                                        <p:tav tm="0">
                                          <p:val>
                                            <p:strVal val="1+#ppt_w/2"/>
                                          </p:val>
                                        </p:tav>
                                        <p:tav tm="100000">
                                          <p:val>
                                            <p:strVal val="#ppt_x"/>
                                          </p:val>
                                        </p:tav>
                                      </p:tavLst>
                                    </p:anim>
                                    <p:anim calcmode="lin" valueType="num">
                                      <p:cBhvr additive="base">
                                        <p:cTn id="38" dur="1000" fill="hold"/>
                                        <p:tgtEl>
                                          <p:spTgt spid="1845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8450"/>
                                        </p:tgtEl>
                                        <p:attrNameLst>
                                          <p:attrName>style.visibility</p:attrName>
                                        </p:attrNameLst>
                                      </p:cBhvr>
                                      <p:to>
                                        <p:strVal val="visible"/>
                                      </p:to>
                                    </p:set>
                                    <p:anim calcmode="lin" valueType="num">
                                      <p:cBhvr additive="base">
                                        <p:cTn id="43" dur="1000" fill="hold"/>
                                        <p:tgtEl>
                                          <p:spTgt spid="18450"/>
                                        </p:tgtEl>
                                        <p:attrNameLst>
                                          <p:attrName>ppt_x</p:attrName>
                                        </p:attrNameLst>
                                      </p:cBhvr>
                                      <p:tavLst>
                                        <p:tav tm="0">
                                          <p:val>
                                            <p:strVal val="1+#ppt_w/2"/>
                                          </p:val>
                                        </p:tav>
                                        <p:tav tm="100000">
                                          <p:val>
                                            <p:strVal val="#ppt_x"/>
                                          </p:val>
                                        </p:tav>
                                      </p:tavLst>
                                    </p:anim>
                                    <p:anim calcmode="lin" valueType="num">
                                      <p:cBhvr additive="base">
                                        <p:cTn id="44" dur="1000" fill="hold"/>
                                        <p:tgtEl>
                                          <p:spTgt spid="1845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1000" fill="hold"/>
                                        <p:tgtEl>
                                          <p:spTgt spid="20"/>
                                        </p:tgtEl>
                                        <p:attrNameLst>
                                          <p:attrName>ppt_x</p:attrName>
                                        </p:attrNameLst>
                                      </p:cBhvr>
                                      <p:tavLst>
                                        <p:tav tm="0">
                                          <p:val>
                                            <p:strVal val="#ppt_x"/>
                                          </p:val>
                                        </p:tav>
                                        <p:tav tm="100000">
                                          <p:val>
                                            <p:strVal val="#ppt_x"/>
                                          </p:val>
                                        </p:tav>
                                      </p:tavLst>
                                    </p:anim>
                                    <p:anim calcmode="lin" valueType="num">
                                      <p:cBhvr additive="base">
                                        <p:cTn id="5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000" fill="hold"/>
                                        <p:tgtEl>
                                          <p:spTgt spid="21"/>
                                        </p:tgtEl>
                                        <p:attrNameLst>
                                          <p:attrName>ppt_x</p:attrName>
                                        </p:attrNameLst>
                                      </p:cBhvr>
                                      <p:tavLst>
                                        <p:tav tm="0">
                                          <p:val>
                                            <p:strVal val="#ppt_x"/>
                                          </p:val>
                                        </p:tav>
                                        <p:tav tm="100000">
                                          <p:val>
                                            <p:strVal val="#ppt_x"/>
                                          </p:val>
                                        </p:tav>
                                      </p:tavLst>
                                    </p:anim>
                                    <p:anim calcmode="lin" valueType="num">
                                      <p:cBhvr additive="base">
                                        <p:cTn id="5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1000" fill="hold"/>
                                        <p:tgtEl>
                                          <p:spTgt spid="4"/>
                                        </p:tgtEl>
                                        <p:attrNameLst>
                                          <p:attrName>ppt_x</p:attrName>
                                        </p:attrNameLst>
                                      </p:cBhvr>
                                      <p:tavLst>
                                        <p:tav tm="0">
                                          <p:val>
                                            <p:strVal val="#ppt_x"/>
                                          </p:val>
                                        </p:tav>
                                        <p:tav tm="100000">
                                          <p:val>
                                            <p:strVal val="#ppt_x"/>
                                          </p:val>
                                        </p:tav>
                                      </p:tavLst>
                                    </p:anim>
                                    <p:anim calcmode="lin" valueType="num">
                                      <p:cBhvr additive="base">
                                        <p:cTn id="6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1000" fill="hold"/>
                                        <p:tgtEl>
                                          <p:spTgt spid="16"/>
                                        </p:tgtEl>
                                        <p:attrNameLst>
                                          <p:attrName>ppt_x</p:attrName>
                                        </p:attrNameLst>
                                      </p:cBhvr>
                                      <p:tavLst>
                                        <p:tav tm="0">
                                          <p:val>
                                            <p:strVal val="1+#ppt_w/2"/>
                                          </p:val>
                                        </p:tav>
                                        <p:tav tm="100000">
                                          <p:val>
                                            <p:strVal val="#ppt_x"/>
                                          </p:val>
                                        </p:tav>
                                      </p:tavLst>
                                    </p:anim>
                                    <p:anim calcmode="lin" valueType="num">
                                      <p:cBhvr additive="base">
                                        <p:cTn id="6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8452"/>
                                        </p:tgtEl>
                                        <p:attrNameLst>
                                          <p:attrName>style.visibility</p:attrName>
                                        </p:attrNameLst>
                                      </p:cBhvr>
                                      <p:to>
                                        <p:strVal val="visible"/>
                                      </p:to>
                                    </p:set>
                                    <p:anim calcmode="lin" valueType="num">
                                      <p:cBhvr additive="base">
                                        <p:cTn id="73" dur="1000" fill="hold"/>
                                        <p:tgtEl>
                                          <p:spTgt spid="18452"/>
                                        </p:tgtEl>
                                        <p:attrNameLst>
                                          <p:attrName>ppt_x</p:attrName>
                                        </p:attrNameLst>
                                      </p:cBhvr>
                                      <p:tavLst>
                                        <p:tav tm="0">
                                          <p:val>
                                            <p:strVal val="1+#ppt_w/2"/>
                                          </p:val>
                                        </p:tav>
                                        <p:tav tm="100000">
                                          <p:val>
                                            <p:strVal val="#ppt_x"/>
                                          </p:val>
                                        </p:tav>
                                      </p:tavLst>
                                    </p:anim>
                                    <p:anim calcmode="lin" valueType="num">
                                      <p:cBhvr additive="base">
                                        <p:cTn id="74" dur="1000" fill="hold"/>
                                        <p:tgtEl>
                                          <p:spTgt spid="1845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1000" fill="hold"/>
                                        <p:tgtEl>
                                          <p:spTgt spid="5"/>
                                        </p:tgtEl>
                                        <p:attrNameLst>
                                          <p:attrName>ppt_x</p:attrName>
                                        </p:attrNameLst>
                                      </p:cBhvr>
                                      <p:tavLst>
                                        <p:tav tm="0">
                                          <p:val>
                                            <p:strVal val="#ppt_x"/>
                                          </p:val>
                                        </p:tav>
                                        <p:tav tm="100000">
                                          <p:val>
                                            <p:strVal val="#ppt_x"/>
                                          </p:val>
                                        </p:tav>
                                      </p:tavLst>
                                    </p:anim>
                                    <p:anim calcmode="lin" valueType="num">
                                      <p:cBhvr additive="base">
                                        <p:cTn id="8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8454"/>
                                        </p:tgtEl>
                                        <p:attrNameLst>
                                          <p:attrName>style.visibility</p:attrName>
                                        </p:attrNameLst>
                                      </p:cBhvr>
                                      <p:to>
                                        <p:strVal val="visible"/>
                                      </p:to>
                                    </p:set>
                                    <p:anim calcmode="lin" valueType="num">
                                      <p:cBhvr additive="base">
                                        <p:cTn id="85" dur="1000" fill="hold"/>
                                        <p:tgtEl>
                                          <p:spTgt spid="18454"/>
                                        </p:tgtEl>
                                        <p:attrNameLst>
                                          <p:attrName>ppt_x</p:attrName>
                                        </p:attrNameLst>
                                      </p:cBhvr>
                                      <p:tavLst>
                                        <p:tav tm="0">
                                          <p:val>
                                            <p:strVal val="1+#ppt_w/2"/>
                                          </p:val>
                                        </p:tav>
                                        <p:tav tm="100000">
                                          <p:val>
                                            <p:strVal val="#ppt_x"/>
                                          </p:val>
                                        </p:tav>
                                      </p:tavLst>
                                    </p:anim>
                                    <p:anim calcmode="lin" valueType="num">
                                      <p:cBhvr additive="base">
                                        <p:cTn id="86" dur="1000" fill="hold"/>
                                        <p:tgtEl>
                                          <p:spTgt spid="1845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1000" fill="hold"/>
                                        <p:tgtEl>
                                          <p:spTgt spid="24"/>
                                        </p:tgtEl>
                                        <p:attrNameLst>
                                          <p:attrName>ppt_x</p:attrName>
                                        </p:attrNameLst>
                                      </p:cBhvr>
                                      <p:tavLst>
                                        <p:tav tm="0">
                                          <p:val>
                                            <p:strVal val="#ppt_x"/>
                                          </p:val>
                                        </p:tav>
                                        <p:tav tm="100000">
                                          <p:val>
                                            <p:strVal val="#ppt_x"/>
                                          </p:val>
                                        </p:tav>
                                      </p:tavLst>
                                    </p:anim>
                                    <p:anim calcmode="lin" valueType="num">
                                      <p:cBhvr additive="base">
                                        <p:cTn id="92"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feld 43"/>
          <p:cNvSpPr txBox="1"/>
          <p:nvPr/>
        </p:nvSpPr>
        <p:spPr>
          <a:xfrm>
            <a:off x="834450" y="11453"/>
            <a:ext cx="8623496" cy="400110"/>
          </a:xfrm>
          <a:prstGeom prst="rect">
            <a:avLst/>
          </a:prstGeom>
          <a:noFill/>
        </p:spPr>
        <p:txBody>
          <a:bodyPr wrap="square" rtlCol="0">
            <a:spAutoFit/>
          </a:bodyPr>
          <a:lstStyle/>
          <a:p>
            <a:r>
              <a:rPr lang="de-DE" sz="2000" dirty="0">
                <a:solidFill>
                  <a:schemeClr val="bg1"/>
                </a:solidFill>
              </a:rPr>
              <a:t>Energie-Ungleichgewicht</a:t>
            </a:r>
          </a:p>
        </p:txBody>
      </p:sp>
      <p:pic>
        <p:nvPicPr>
          <p:cNvPr id="14" name="Grafik 13">
            <a:extLst>
              <a:ext uri="{FF2B5EF4-FFF2-40B4-BE49-F238E27FC236}">
                <a16:creationId xmlns:a16="http://schemas.microsoft.com/office/drawing/2014/main" id="{5760D63E-CACD-A6CE-30F9-3460229423E3}"/>
              </a:ext>
            </a:extLst>
          </p:cNvPr>
          <p:cNvPicPr>
            <a:picLocks noChangeAspect="1"/>
          </p:cNvPicPr>
          <p:nvPr/>
        </p:nvPicPr>
        <p:blipFill>
          <a:blip r:embed="rId3"/>
          <a:srcRect l="33587" r="33939"/>
          <a:stretch>
            <a:fillRect/>
          </a:stretch>
        </p:blipFill>
        <p:spPr>
          <a:xfrm>
            <a:off x="610039" y="846966"/>
            <a:ext cx="8272698" cy="4776457"/>
          </a:xfrm>
          <a:prstGeom prst="rect">
            <a:avLst/>
          </a:prstGeom>
        </p:spPr>
      </p:pic>
      <p:sp>
        <p:nvSpPr>
          <p:cNvPr id="27" name="Textfeld 40">
            <a:extLst>
              <a:ext uri="{FF2B5EF4-FFF2-40B4-BE49-F238E27FC236}">
                <a16:creationId xmlns:a16="http://schemas.microsoft.com/office/drawing/2014/main" id="{B82F39F5-B7A0-3D38-FF4E-F877E12CB7CC}"/>
              </a:ext>
            </a:extLst>
          </p:cNvPr>
          <p:cNvSpPr txBox="1">
            <a:spLocks noChangeArrowheads="1"/>
          </p:cNvSpPr>
          <p:nvPr/>
        </p:nvSpPr>
        <p:spPr bwMode="auto">
          <a:xfrm>
            <a:off x="0" y="6196484"/>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Energie-Ungleichgewicht zwischen Einstrahlung und Abstrahlung nimmt ständig zu! </a:t>
            </a:r>
          </a:p>
        </p:txBody>
      </p:sp>
      <p:sp>
        <p:nvSpPr>
          <p:cNvPr id="28" name="Text Box 5">
            <a:extLst>
              <a:ext uri="{FF2B5EF4-FFF2-40B4-BE49-F238E27FC236}">
                <a16:creationId xmlns:a16="http://schemas.microsoft.com/office/drawing/2014/main" id="{F407FB4A-2F0F-6B17-833A-1DE2089745D8}"/>
              </a:ext>
            </a:extLst>
          </p:cNvPr>
          <p:cNvSpPr txBox="1">
            <a:spLocks noChangeArrowheads="1"/>
          </p:cNvSpPr>
          <p:nvPr/>
        </p:nvSpPr>
        <p:spPr bwMode="auto">
          <a:xfrm>
            <a:off x="6862708" y="5660825"/>
            <a:ext cx="2374900" cy="53565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eaLnBrk="0" fontAlgn="base" hangingPunct="0">
              <a:lnSpc>
                <a:spcPct val="107000"/>
              </a:lnSpc>
              <a:spcAft>
                <a:spcPts val="800"/>
              </a:spcAft>
              <a:buNone/>
            </a:pPr>
            <a:r>
              <a:rPr lang="de-DE" sz="1100" u="sng"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Quelle: </a:t>
            </a:r>
            <a:r>
              <a:rPr lang="de-DE" sz="11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hlinkClick r:id="rId4"/>
              </a:rPr>
              <a:t>ARD-Tagesthemen 23.03.2026</a:t>
            </a:r>
            <a:r>
              <a:rPr lang="de-DE" sz="11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Wetteraussichten mit</a:t>
            </a:r>
            <a:br>
              <a:rPr lang="de-DE" sz="11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br>
            <a:r>
              <a:rPr lang="de-DE" sz="1100" kern="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Karsten Schwanke, ab 32:00 min</a:t>
            </a:r>
            <a:endParaRPr lang="de-DE"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8960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3221</Words>
  <Application>Microsoft Office PowerPoint</Application>
  <PresentationFormat>A4-Papier (210 x 297 mm)</PresentationFormat>
  <Paragraphs>421</Paragraphs>
  <Slides>46</Slides>
  <Notes>46</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46</vt:i4>
      </vt:variant>
    </vt:vector>
  </HeadingPairs>
  <TitlesOfParts>
    <vt:vector size="55" baseType="lpstr">
      <vt:lpstr>Microsoft YaHei</vt:lpstr>
      <vt:lpstr>Aptos</vt:lpstr>
      <vt:lpstr>Aptos Narrow</vt:lpstr>
      <vt:lpstr>Arial</vt:lpstr>
      <vt:lpstr>Calibri</vt:lpstr>
      <vt:lpstr>Courier New</vt:lpstr>
      <vt:lpstr>Symbol</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2259</cp:revision>
  <cp:lastPrinted>2019-03-23T07:11:31Z</cp:lastPrinted>
  <dcterms:created xsi:type="dcterms:W3CDTF">2003-01-24T08:17:53Z</dcterms:created>
  <dcterms:modified xsi:type="dcterms:W3CDTF">2026-06-05T11:20:01Z</dcterms:modified>
</cp:coreProperties>
</file>