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878" r:id="rId2"/>
    <p:sldId id="944" r:id="rId3"/>
    <p:sldId id="946" r:id="rId4"/>
    <p:sldId id="947" r:id="rId5"/>
    <p:sldId id="995" r:id="rId6"/>
    <p:sldId id="996" r:id="rId7"/>
    <p:sldId id="1007" r:id="rId8"/>
    <p:sldId id="998" r:id="rId9"/>
    <p:sldId id="1006" r:id="rId10"/>
    <p:sldId id="1009" r:id="rId11"/>
    <p:sldId id="1003" r:id="rId12"/>
    <p:sldId id="1011" r:id="rId13"/>
    <p:sldId id="999" r:id="rId14"/>
    <p:sldId id="1002" r:id="rId15"/>
    <p:sldId id="1000" r:id="rId16"/>
    <p:sldId id="1001" r:id="rId17"/>
    <p:sldId id="1004" r:id="rId18"/>
    <p:sldId id="1005" r:id="rId19"/>
    <p:sldId id="1010" r:id="rId20"/>
    <p:sldId id="1008" r:id="rId21"/>
    <p:sldId id="755" r:id="rId22"/>
  </p:sldIdLst>
  <p:sldSz cx="9906000" cy="6858000" type="A4"/>
  <p:notesSz cx="6888163" cy="1002188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  <p:cmAuthor id="2" name="Thielwol" initials="T" lastIdx="5" clrIdx="1">
    <p:extLst>
      <p:ext uri="{19B8F6BF-5375-455C-9EA6-DF929625EA0E}">
        <p15:presenceInfo xmlns:p15="http://schemas.microsoft.com/office/powerpoint/2012/main" userId="Thielwo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CCECFF"/>
    <a:srgbClr val="FF0000"/>
    <a:srgbClr val="99CCFF"/>
    <a:srgbClr val="FFFF00"/>
    <a:srgbClr val="000000"/>
    <a:srgbClr val="FF6600"/>
    <a:srgbClr val="66CCFF"/>
    <a:srgbClr val="FF33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98" autoAdjust="0"/>
    <p:restoredTop sz="94205" autoAdjust="0"/>
  </p:normalViewPr>
  <p:slideViewPr>
    <p:cSldViewPr snapToGrid="0">
      <p:cViewPr varScale="1">
        <p:scale>
          <a:sx n="82" d="100"/>
          <a:sy n="82" d="100"/>
        </p:scale>
        <p:origin x="2766" y="53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" d="1"/>
        <a:sy n="1" d="1"/>
      </p:scale>
      <p:origin x="0" y="-1236"/>
    </p:cViewPr>
  </p:sorterViewPr>
  <p:notesViewPr>
    <p:cSldViewPr snapToGrid="0">
      <p:cViewPr>
        <p:scale>
          <a:sx n="100" d="100"/>
          <a:sy n="100" d="100"/>
        </p:scale>
        <p:origin x="1624" y="-632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52575" y="9745006"/>
            <a:ext cx="2983013" cy="2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3425" y="750888"/>
            <a:ext cx="5429250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3211" y="4759522"/>
            <a:ext cx="5176076" cy="451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7093" y="9552461"/>
            <a:ext cx="3033977" cy="46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46480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39951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86891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69217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2992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26878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4388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16893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9746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62469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280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77442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06503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 dirty="0">
                <a:latin typeface="Arial" panose="020B0604020202020204" pitchFamily="34" charset="0"/>
              </a:rPr>
              <a:t>Im </a:t>
            </a:r>
            <a:r>
              <a:rPr lang="en-US" altLang="de-DE" sz="1800" dirty="0" err="1">
                <a:latin typeface="Arial" panose="020B0604020202020204" pitchFamily="34" charset="0"/>
              </a:rPr>
              <a:t>heutigen</a:t>
            </a:r>
            <a:r>
              <a:rPr lang="en-US" altLang="de-DE" sz="1800" dirty="0">
                <a:latin typeface="Arial" panose="020B0604020202020204" pitchFamily="34" charset="0"/>
              </a:rPr>
              <a:t> 1. </a:t>
            </a:r>
            <a:r>
              <a:rPr lang="en-US" altLang="de-DE" sz="1800" dirty="0" err="1">
                <a:latin typeface="Arial" panose="020B0604020202020204" pitchFamily="34" charset="0"/>
              </a:rPr>
              <a:t>Vortrag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dirty="0" err="1">
                <a:latin typeface="Arial" panose="020B0604020202020204" pitchFamily="34" charset="0"/>
              </a:rPr>
              <a:t>zeige</a:t>
            </a:r>
            <a:r>
              <a:rPr lang="en-US" altLang="de-DE" sz="1800" dirty="0">
                <a:latin typeface="Arial" panose="020B0604020202020204" pitchFamily="34" charset="0"/>
              </a:rPr>
              <a:t> ich Ihnen </a:t>
            </a:r>
            <a:r>
              <a:rPr lang="en-US" altLang="de-DE" sz="1800" dirty="0" err="1">
                <a:latin typeface="Arial" panose="020B0604020202020204" pitchFamily="34" charset="0"/>
              </a:rPr>
              <a:t>Kraftwerke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dirty="0" err="1">
                <a:latin typeface="Arial" panose="020B0604020202020204" pitchFamily="34" charset="0"/>
              </a:rPr>
              <a:t>mit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b="1" dirty="0" err="1">
                <a:latin typeface="Arial" panose="020B0604020202020204" pitchFamily="34" charset="0"/>
              </a:rPr>
              <a:t>regenerativen</a:t>
            </a:r>
            <a:r>
              <a:rPr lang="en-US" altLang="de-DE" sz="1800" b="1" dirty="0">
                <a:latin typeface="Arial" panose="020B0604020202020204" pitchFamily="34" charset="0"/>
              </a:rPr>
              <a:t> </a:t>
            </a:r>
            <a:r>
              <a:rPr lang="en-US" altLang="de-DE" sz="1800" b="1" dirty="0" err="1">
                <a:latin typeface="Arial" panose="020B0604020202020204" pitchFamily="34" charset="0"/>
              </a:rPr>
              <a:t>Energien</a:t>
            </a:r>
            <a:endParaRPr lang="en-US" altLang="de-DE" sz="1800" b="1" dirty="0">
              <a:latin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altLang="de-DE" sz="1800" dirty="0">
                <a:latin typeface="Arial" panose="020B0604020202020204" pitchFamily="34" charset="0"/>
              </a:rPr>
              <a:t>Beim </a:t>
            </a:r>
            <a:r>
              <a:rPr lang="en-US" altLang="de-DE" sz="1800" dirty="0" err="1">
                <a:latin typeface="Arial" panose="020B0604020202020204" pitchFamily="34" charset="0"/>
              </a:rPr>
              <a:t>letzten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dirty="0" err="1">
                <a:latin typeface="Arial" panose="020B0604020202020204" pitchFamily="34" charset="0"/>
              </a:rPr>
              <a:t>Vortrag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dirty="0" err="1">
                <a:latin typeface="Arial" panose="020B0604020202020204" pitchFamily="34" charset="0"/>
              </a:rPr>
              <a:t>haben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dirty="0" err="1">
                <a:latin typeface="Arial" panose="020B0604020202020204" pitchFamily="34" charset="0"/>
              </a:rPr>
              <a:t>wir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dirty="0" err="1">
                <a:latin typeface="Arial" panose="020B0604020202020204" pitchFamily="34" charset="0"/>
              </a:rPr>
              <a:t>schon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dirty="0" err="1">
                <a:latin typeface="Arial" panose="020B0604020202020204" pitchFamily="34" charset="0"/>
              </a:rPr>
              <a:t>bei</a:t>
            </a:r>
            <a:r>
              <a:rPr lang="en-US" altLang="de-DE" sz="1800" dirty="0">
                <a:latin typeface="Arial" panose="020B0604020202020204" pitchFamily="34" charset="0"/>
              </a:rPr>
              <a:t> den </a:t>
            </a:r>
            <a:r>
              <a:rPr lang="en-US" altLang="de-DE" sz="1800" dirty="0" err="1">
                <a:latin typeface="Arial" panose="020B0604020202020204" pitchFamily="34" charset="0"/>
              </a:rPr>
              <a:t>Dampfkraftwerken</a:t>
            </a:r>
            <a:r>
              <a:rPr lang="en-US" altLang="de-DE" sz="1800" dirty="0">
                <a:latin typeface="Arial" panose="020B0604020202020204" pitchFamily="34" charset="0"/>
              </a:rPr>
              <a:t> die </a:t>
            </a:r>
            <a:r>
              <a:rPr lang="en-US" altLang="de-DE" sz="1800" dirty="0" err="1">
                <a:latin typeface="Arial" panose="020B0604020202020204" pitchFamily="34" charset="0"/>
              </a:rPr>
              <a:t>beiden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dirty="0" err="1">
                <a:latin typeface="Arial" panose="020B0604020202020204" pitchFamily="34" charset="0"/>
              </a:rPr>
              <a:t>regenerativen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dirty="0" err="1">
                <a:latin typeface="Arial" panose="020B0604020202020204" pitchFamily="34" charset="0"/>
              </a:rPr>
              <a:t>Kraftwerkstypen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b="1" dirty="0" err="1">
                <a:latin typeface="Arial" panose="020B0604020202020204" pitchFamily="34" charset="0"/>
              </a:rPr>
              <a:t>Geothermie</a:t>
            </a:r>
            <a:r>
              <a:rPr lang="en-US" altLang="de-DE" sz="1800" b="1" dirty="0">
                <a:latin typeface="Arial" panose="020B0604020202020204" pitchFamily="34" charset="0"/>
              </a:rPr>
              <a:t> und </a:t>
            </a:r>
            <a:r>
              <a:rPr lang="en-US" altLang="de-DE" sz="1800" b="1" dirty="0" err="1">
                <a:latin typeface="Arial" panose="020B0604020202020204" pitchFamily="34" charset="0"/>
              </a:rPr>
              <a:t>Solarthermie</a:t>
            </a:r>
            <a:r>
              <a:rPr lang="en-US" altLang="de-DE" sz="1800" dirty="0">
                <a:latin typeface="Arial" panose="020B0604020202020204" pitchFamily="34" charset="0"/>
              </a:rPr>
              <a:t> </a:t>
            </a:r>
            <a:r>
              <a:rPr lang="en-US" altLang="de-DE" sz="1800" dirty="0" err="1">
                <a:latin typeface="Arial" panose="020B0604020202020204" pitchFamily="34" charset="0"/>
              </a:rPr>
              <a:t>besprochen</a:t>
            </a:r>
            <a:endParaRPr lang="en-US" altLang="de-DE" sz="1800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12897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10566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6695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D4EA3DFD-052B-8C47-3224-865C06348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0CD16C0-AB60-25FA-E1CE-DB3675CE3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Im heutigen 1. Vortrag zeige ich Ihnen Kraftwerke mit </a:t>
            </a:r>
            <a:r>
              <a:rPr lang="en-US" altLang="de-DE" sz="1800" b="1">
                <a:latin typeface="Arial" panose="020B0604020202020204" pitchFamily="34" charset="0"/>
              </a:rPr>
              <a:t>regenerativen Energien</a:t>
            </a:r>
          </a:p>
          <a:p>
            <a:pPr marL="171450" indent="-171450">
              <a:buFontTx/>
              <a:buChar char="-"/>
            </a:pPr>
            <a:r>
              <a:rPr lang="en-US" altLang="de-DE" sz="1800">
                <a:latin typeface="Arial" panose="020B0604020202020204" pitchFamily="34" charset="0"/>
              </a:rPr>
              <a:t>Beim letzten Vortrag haben wir schon bei den Dampfkraftwerken die beiden regenerativen Kraftwerkstypen </a:t>
            </a:r>
            <a:r>
              <a:rPr lang="en-US" altLang="de-DE" sz="1800" b="1">
                <a:latin typeface="Arial" panose="020B0604020202020204" pitchFamily="34" charset="0"/>
              </a:rPr>
              <a:t>Geothermie und Solarthermie</a:t>
            </a:r>
            <a:r>
              <a:rPr lang="en-US" altLang="de-DE" sz="1800">
                <a:latin typeface="Arial" panose="020B0604020202020204" pitchFamily="34" charset="0"/>
              </a:rPr>
              <a:t> besprochen</a:t>
            </a: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AB916D4F-6DBA-3D8D-0256-645338DD4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B0418-6933-49CE-A14D-9F8F52CCDDB3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4152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CB66A0D-9823-48CF-B480-5F625C8738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Festakt | 20-jähriges Jubiläum ISE e.V. | am 12.10.2025 in der Schlosshalle zu Bad Bergzabern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DCDE3D-A900-9A9E-5143-C3AF1AFF02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5" y="1"/>
            <a:ext cx="802216" cy="8026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extLst>
              <a:ext uri="{FF2B5EF4-FFF2-40B4-BE49-F238E27FC236}">
                <a16:creationId xmlns:a16="http://schemas.microsoft.com/office/drawing/2014/main" id="{E6D8A07C-A019-49F4-BE16-F513E68AB3F2}"/>
              </a:ext>
            </a:extLst>
          </p:cNvPr>
          <p:cNvSpPr/>
          <p:nvPr/>
        </p:nvSpPr>
        <p:spPr bwMode="auto">
          <a:xfrm>
            <a:off x="3975" y="1339327"/>
            <a:ext cx="9916313" cy="51112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713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6" y="280410"/>
            <a:ext cx="90925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>
                <a:solidFill>
                  <a:schemeClr val="bg1"/>
                </a:solidFill>
              </a:rPr>
              <a:t>20 Jahre “Initiative Südpfalz-Energie </a:t>
            </a:r>
            <a:r>
              <a:rPr lang="en-US" altLang="de-DE" sz="2800" b="1" dirty="0" err="1">
                <a:solidFill>
                  <a:schemeClr val="bg1"/>
                </a:solidFill>
              </a:rPr>
              <a:t>e.V.</a:t>
            </a:r>
            <a:r>
              <a:rPr lang="en-US" altLang="de-DE" sz="2800" b="1" dirty="0">
                <a:solidFill>
                  <a:schemeClr val="bg1"/>
                </a:solidFill>
              </a:rPr>
              <a:t> (ISE </a:t>
            </a:r>
            <a:r>
              <a:rPr lang="en-US" altLang="de-DE" sz="2800" b="1" dirty="0" err="1">
                <a:solidFill>
                  <a:schemeClr val="bg1"/>
                </a:solidFill>
              </a:rPr>
              <a:t>e.V.</a:t>
            </a:r>
            <a:r>
              <a:rPr lang="en-US" altLang="de-DE" sz="2800" b="1" dirty="0">
                <a:solidFill>
                  <a:schemeClr val="bg1"/>
                </a:solidFill>
              </a:rPr>
              <a:t>)”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34" name="Rectangle 75">
            <a:extLst>
              <a:ext uri="{FF2B5EF4-FFF2-40B4-BE49-F238E27FC236}">
                <a16:creationId xmlns:a16="http://schemas.microsoft.com/office/drawing/2014/main" id="{4009C84F-D2C4-41E9-9785-4B2A1D6F5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8095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Festakt | 20-jähriges Jubiläum ISE e.V. | am 12.10.2025 in der Schlosshalle zu Bad Bergzabern			ISE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8AF9E9-0C98-D44C-7323-619A568E1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79" y="1770185"/>
            <a:ext cx="3357106" cy="33589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23D131-5491-704E-C77F-14D83464621C}"/>
              </a:ext>
            </a:extLst>
          </p:cNvPr>
          <p:cNvSpPr txBox="1"/>
          <p:nvPr/>
        </p:nvSpPr>
        <p:spPr>
          <a:xfrm>
            <a:off x="1991301" y="526954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2005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23E99E-4770-9CD9-3A7D-68BC9447E6C5}"/>
              </a:ext>
            </a:extLst>
          </p:cNvPr>
          <p:cNvSpPr txBox="1"/>
          <p:nvPr/>
        </p:nvSpPr>
        <p:spPr>
          <a:xfrm>
            <a:off x="7082856" y="526954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2025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083B08D-BECD-93CE-0939-D9745E92E2A4}"/>
              </a:ext>
            </a:extLst>
          </p:cNvPr>
          <p:cNvGrpSpPr/>
          <p:nvPr/>
        </p:nvGrpSpPr>
        <p:grpSpPr>
          <a:xfrm>
            <a:off x="748124" y="1770185"/>
            <a:ext cx="3357106" cy="3358982"/>
            <a:chOff x="1193175" y="1899138"/>
            <a:chExt cx="3357106" cy="3358982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C58E4635-A1D8-1E18-8BAC-F299121DADCF}"/>
                </a:ext>
              </a:extLst>
            </p:cNvPr>
            <p:cNvSpPr/>
            <p:nvPr/>
          </p:nvSpPr>
          <p:spPr bwMode="auto">
            <a:xfrm>
              <a:off x="1193175" y="1899138"/>
              <a:ext cx="3357106" cy="3358982"/>
            </a:xfrm>
            <a:prstGeom prst="rect">
              <a:avLst/>
            </a:prstGeom>
            <a:solidFill>
              <a:srgbClr val="99CC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4" name="Grafik 3" descr="Ein Bild, das Schrift, Text, Grafiken, Design enthält.&#10;&#10;KI-generierte Inhalte können fehlerhaft sein.">
              <a:extLst>
                <a:ext uri="{FF2B5EF4-FFF2-40B4-BE49-F238E27FC236}">
                  <a16:creationId xmlns:a16="http://schemas.microsoft.com/office/drawing/2014/main" id="{C7F79246-86D4-FC24-CD78-A5D3A8489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901" y="2553739"/>
              <a:ext cx="2990302" cy="1890421"/>
            </a:xfrm>
            <a:prstGeom prst="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6E62F560-3F63-8FE9-376E-E32ADB325AB5}"/>
              </a:ext>
            </a:extLst>
          </p:cNvPr>
          <p:cNvSpPr txBox="1"/>
          <p:nvPr/>
        </p:nvSpPr>
        <p:spPr>
          <a:xfrm>
            <a:off x="7613638" y="6054894"/>
            <a:ext cx="2098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Vortrag</a:t>
            </a:r>
            <a:r>
              <a:rPr lang="de-DE" sz="1400" dirty="0"/>
              <a:t>: Wolfgang Thiel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614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Zusammenarbeit mit der Energieagentur RLP, Isa </a:t>
            </a:r>
            <a:r>
              <a:rPr lang="de-DE" altLang="de-DE" sz="2000" dirty="0" err="1">
                <a:solidFill>
                  <a:schemeClr val="bg1"/>
                </a:solidFill>
              </a:rPr>
              <a:t>Scholtisek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u.a. PV-Offensive in der Südpfalz</a:t>
            </a:r>
            <a:endParaRPr lang="de-DE" altLang="de-DE" sz="2000" strike="sngStrike" dirty="0">
              <a:solidFill>
                <a:srgbClr val="FF0000"/>
              </a:solidFill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BD5C52-52AF-E884-7826-20E9E1AE1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8307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Gemeinsame Kampagnen: Energieagentur RLP und ISE e.V.</a:t>
            </a:r>
          </a:p>
        </p:txBody>
      </p:sp>
      <p:pic>
        <p:nvPicPr>
          <p:cNvPr id="9" name="Grafik 8" descr="Ein Bild, das Kleidung, Mann, Person, Anzug enthält.&#10;&#10;KI-generierte Inhalte können fehlerhaft sein.">
            <a:extLst>
              <a:ext uri="{FF2B5EF4-FFF2-40B4-BE49-F238E27FC236}">
                <a16:creationId xmlns:a16="http://schemas.microsoft.com/office/drawing/2014/main" id="{F8701795-DFAF-85E0-18FA-E4856549B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1017791"/>
            <a:ext cx="7280032" cy="487808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14A5946-19F0-545A-6FC3-179B7A16E742}"/>
              </a:ext>
            </a:extLst>
          </p:cNvPr>
          <p:cNvSpPr txBox="1"/>
          <p:nvPr/>
        </p:nvSpPr>
        <p:spPr>
          <a:xfrm>
            <a:off x="7592647" y="1420578"/>
            <a:ext cx="1443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Offenbach</a:t>
            </a:r>
          </a:p>
          <a:p>
            <a:r>
              <a:rPr lang="de-DE" sz="1600" dirty="0">
                <a:solidFill>
                  <a:srgbClr val="3333FF"/>
                </a:solidFill>
              </a:rPr>
              <a:t>2016</a:t>
            </a:r>
          </a:p>
          <a:p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70C8BB-9F24-5EF4-7E0E-0E488ABF820A}"/>
              </a:ext>
            </a:extLst>
          </p:cNvPr>
          <p:cNvSpPr txBox="1"/>
          <p:nvPr/>
        </p:nvSpPr>
        <p:spPr>
          <a:xfrm>
            <a:off x="7592647" y="3803461"/>
            <a:ext cx="2203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In RLP wurde der geplante PV-Hochlauf mit 500 MW/a deutlich übererfüllt: 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- 2023 : 1.024,5 MW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- 2024 : 942,2  MW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- 2025 : 330,1 MW</a:t>
            </a:r>
          </a:p>
        </p:txBody>
      </p:sp>
    </p:spTree>
    <p:extLst>
      <p:ext uri="{BB962C8B-B14F-4D97-AF65-F5344CB8AC3E}">
        <p14:creationId xmlns:p14="http://schemas.microsoft.com/office/powerpoint/2010/main" val="392473646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3897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ISE e.V.-Meta-Studie: „Klimaschutz – Energiewende 2.0“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unser Meisterstück 2018 bis 2025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D4A89F6-4366-1425-95DE-42155FEBE46D}"/>
              </a:ext>
            </a:extLst>
          </p:cNvPr>
          <p:cNvGrpSpPr/>
          <p:nvPr/>
        </p:nvGrpSpPr>
        <p:grpSpPr>
          <a:xfrm>
            <a:off x="719302" y="3015914"/>
            <a:ext cx="1598515" cy="1106676"/>
            <a:chOff x="346112" y="3122455"/>
            <a:chExt cx="1874255" cy="1297575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48F287E5-107E-DF3B-EA18-BA2E370C47D8}"/>
                </a:ext>
              </a:extLst>
            </p:cNvPr>
            <p:cNvSpPr txBox="1"/>
            <p:nvPr/>
          </p:nvSpPr>
          <p:spPr>
            <a:xfrm>
              <a:off x="346112" y="3806556"/>
              <a:ext cx="1874255" cy="613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latin typeface="+mn-lt"/>
                  <a:cs typeface="Calibri" panose="020F0502020204030204" pitchFamily="34" charset="0"/>
                </a:rPr>
                <a:t>Klimakrise</a:t>
              </a:r>
              <a:br>
                <a:rPr lang="de-DE" sz="1400" dirty="0">
                  <a:latin typeface="+mn-lt"/>
                  <a:cs typeface="Calibri" panose="020F0502020204030204" pitchFamily="34" charset="0"/>
                </a:rPr>
              </a:br>
              <a:r>
                <a:rPr lang="de-DE" sz="1400" dirty="0">
                  <a:latin typeface="+mn-lt"/>
                  <a:cs typeface="Calibri" panose="020F0502020204030204" pitchFamily="34" charset="0"/>
                </a:rPr>
                <a:t>Klimaschutz-Ziele</a:t>
              </a: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EAACDBDC-9F01-2DC2-5037-13A73DD8FE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5" b="9863"/>
            <a:stretch/>
          </p:blipFill>
          <p:spPr>
            <a:xfrm>
              <a:off x="461081" y="3122455"/>
              <a:ext cx="1457081" cy="742950"/>
            </a:xfrm>
            <a:prstGeom prst="rect">
              <a:avLst/>
            </a:prstGeom>
          </p:spPr>
        </p:pic>
      </p:grp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F53F42E1-58CE-A59C-FFE9-350915D4A5A3}"/>
              </a:ext>
            </a:extLst>
          </p:cNvPr>
          <p:cNvGrpSpPr/>
          <p:nvPr/>
        </p:nvGrpSpPr>
        <p:grpSpPr>
          <a:xfrm>
            <a:off x="2060073" y="3329249"/>
            <a:ext cx="6872745" cy="1231547"/>
            <a:chOff x="1669548" y="3292546"/>
            <a:chExt cx="6872745" cy="1231547"/>
          </a:xfrm>
        </p:grpSpPr>
        <p:grpSp>
          <p:nvGrpSpPr>
            <p:cNvPr id="136" name="Gruppieren 135">
              <a:extLst>
                <a:ext uri="{FF2B5EF4-FFF2-40B4-BE49-F238E27FC236}">
                  <a16:creationId xmlns:a16="http://schemas.microsoft.com/office/drawing/2014/main" id="{E75E4DDE-0F4E-098A-7936-21ABA1B4D2B1}"/>
                </a:ext>
              </a:extLst>
            </p:cNvPr>
            <p:cNvGrpSpPr/>
            <p:nvPr/>
          </p:nvGrpSpPr>
          <p:grpSpPr>
            <a:xfrm>
              <a:off x="2336545" y="3371683"/>
              <a:ext cx="6205748" cy="1152410"/>
              <a:chOff x="2336545" y="3371683"/>
              <a:chExt cx="6205748" cy="1152410"/>
            </a:xfrm>
          </p:grpSpPr>
          <p:grpSp>
            <p:nvGrpSpPr>
              <p:cNvPr id="48" name="Gruppieren 47">
                <a:extLst>
                  <a:ext uri="{FF2B5EF4-FFF2-40B4-BE49-F238E27FC236}">
                    <a16:creationId xmlns:a16="http://schemas.microsoft.com/office/drawing/2014/main" id="{83723756-E141-DFF9-3BF7-2B8A643B5100}"/>
                  </a:ext>
                </a:extLst>
              </p:cNvPr>
              <p:cNvGrpSpPr/>
              <p:nvPr/>
            </p:nvGrpSpPr>
            <p:grpSpPr>
              <a:xfrm>
                <a:off x="2336545" y="3371683"/>
                <a:ext cx="6205748" cy="1152410"/>
                <a:chOff x="2086305" y="3512545"/>
                <a:chExt cx="5942998" cy="1164433"/>
              </a:xfrm>
            </p:grpSpPr>
            <p:sp>
              <p:nvSpPr>
                <p:cNvPr id="82" name="Rechteck 81">
                  <a:extLst>
                    <a:ext uri="{FF2B5EF4-FFF2-40B4-BE49-F238E27FC236}">
                      <a16:creationId xmlns:a16="http://schemas.microsoft.com/office/drawing/2014/main" id="{5B507EED-99A1-9148-8CBD-4883BB9278DD}"/>
                    </a:ext>
                  </a:extLst>
                </p:cNvPr>
                <p:cNvSpPr/>
                <p:nvPr/>
              </p:nvSpPr>
              <p:spPr bwMode="auto">
                <a:xfrm>
                  <a:off x="2086305" y="3512545"/>
                  <a:ext cx="5942998" cy="1164433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effectLst/>
                    <a:latin typeface="+mn-lt"/>
                  </a:endParaRPr>
                </a:p>
              </p:txBody>
            </p:sp>
            <p:sp>
              <p:nvSpPr>
                <p:cNvPr id="83" name="Textfeld 82">
                  <a:extLst>
                    <a:ext uri="{FF2B5EF4-FFF2-40B4-BE49-F238E27FC236}">
                      <a16:creationId xmlns:a16="http://schemas.microsoft.com/office/drawing/2014/main" id="{802ACB11-0071-A875-4DC0-EA5A3DD1BFF8}"/>
                    </a:ext>
                  </a:extLst>
                </p:cNvPr>
                <p:cNvSpPr txBox="1"/>
                <p:nvPr/>
              </p:nvSpPr>
              <p:spPr>
                <a:xfrm>
                  <a:off x="2086305" y="3574404"/>
                  <a:ext cx="1013495" cy="7463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b="1" dirty="0">
                      <a:latin typeface="+mn-lt"/>
                      <a:cs typeface="Calibri" panose="020F0502020204030204" pitchFamily="34" charset="0"/>
                    </a:rPr>
                    <a:t>Klima-</a:t>
                  </a:r>
                  <a:br>
                    <a:rPr lang="de-DE" sz="1100" b="1" dirty="0">
                      <a:latin typeface="+mn-lt"/>
                      <a:cs typeface="Calibri" panose="020F0502020204030204" pitchFamily="34" charset="0"/>
                    </a:rPr>
                  </a:br>
                  <a:r>
                    <a:rPr lang="de-DE" sz="1400" b="1" dirty="0">
                      <a:latin typeface="+mn-lt"/>
                      <a:cs typeface="Calibri" panose="020F0502020204030204" pitchFamily="34" charset="0"/>
                    </a:rPr>
                    <a:t>neutrale</a:t>
                  </a:r>
                  <a:br>
                    <a:rPr lang="de-DE" sz="1400" b="1" dirty="0">
                      <a:latin typeface="+mn-lt"/>
                      <a:cs typeface="Calibri" panose="020F0502020204030204" pitchFamily="34" charset="0"/>
                    </a:rPr>
                  </a:br>
                  <a:r>
                    <a:rPr lang="de-DE" sz="1400" b="1" dirty="0">
                      <a:latin typeface="+mn-lt"/>
                      <a:cs typeface="Calibri" panose="020F0502020204030204" pitchFamily="34" charset="0"/>
                    </a:rPr>
                    <a:t>Wirtschaft</a:t>
                  </a:r>
                </a:p>
              </p:txBody>
            </p:sp>
          </p:grpSp>
          <p:sp>
            <p:nvSpPr>
              <p:cNvPr id="78" name="Textfeld 77">
                <a:extLst>
                  <a:ext uri="{FF2B5EF4-FFF2-40B4-BE49-F238E27FC236}">
                    <a16:creationId xmlns:a16="http://schemas.microsoft.com/office/drawing/2014/main" id="{4FF175E1-C5A8-318D-E968-A573E8FC9618}"/>
                  </a:ext>
                </a:extLst>
              </p:cNvPr>
              <p:cNvSpPr txBox="1"/>
              <p:nvPr/>
            </p:nvSpPr>
            <p:spPr>
              <a:xfrm>
                <a:off x="7463368" y="4238922"/>
                <a:ext cx="84350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100" dirty="0">
                    <a:latin typeface="+mn-lt"/>
                    <a:cs typeface="Calibri" panose="020F0502020204030204" pitchFamily="34" charset="0"/>
                  </a:rPr>
                  <a:t>Ernährung</a:t>
                </a:r>
              </a:p>
            </p:txBody>
          </p:sp>
          <p:grpSp>
            <p:nvGrpSpPr>
              <p:cNvPr id="79" name="Gruppieren 78">
                <a:extLst>
                  <a:ext uri="{FF2B5EF4-FFF2-40B4-BE49-F238E27FC236}">
                    <a16:creationId xmlns:a16="http://schemas.microsoft.com/office/drawing/2014/main" id="{6E07CB37-E63A-1330-8577-866446C779DA}"/>
                  </a:ext>
                </a:extLst>
              </p:cNvPr>
              <p:cNvGrpSpPr/>
              <p:nvPr/>
            </p:nvGrpSpPr>
            <p:grpSpPr>
              <a:xfrm>
                <a:off x="7355892" y="3499039"/>
                <a:ext cx="1035988" cy="755388"/>
                <a:chOff x="7966671" y="4874209"/>
                <a:chExt cx="1214693" cy="885691"/>
              </a:xfrm>
            </p:grpSpPr>
            <p:sp>
              <p:nvSpPr>
                <p:cNvPr id="80" name="Rechteck 79">
                  <a:extLst>
                    <a:ext uri="{FF2B5EF4-FFF2-40B4-BE49-F238E27FC236}">
                      <a16:creationId xmlns:a16="http://schemas.microsoft.com/office/drawing/2014/main" id="{6A98F873-073B-EA60-5BDD-A582642FA553}"/>
                    </a:ext>
                  </a:extLst>
                </p:cNvPr>
                <p:cNvSpPr/>
                <p:nvPr/>
              </p:nvSpPr>
              <p:spPr bwMode="auto">
                <a:xfrm>
                  <a:off x="7966671" y="4874209"/>
                  <a:ext cx="1214693" cy="885691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effectLst/>
                    <a:latin typeface="+mn-lt"/>
                  </a:endParaRPr>
                </a:p>
              </p:txBody>
            </p:sp>
            <p:pic>
              <p:nvPicPr>
                <p:cNvPr id="81" name="Grafik 80">
                  <a:extLst>
                    <a:ext uri="{FF2B5EF4-FFF2-40B4-BE49-F238E27FC236}">
                      <a16:creationId xmlns:a16="http://schemas.microsoft.com/office/drawing/2014/main" id="{43920B89-48A1-BC91-99E6-56CF8F999C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2438" y="4975707"/>
                  <a:ext cx="681443" cy="681443"/>
                </a:xfrm>
                <a:prstGeom prst="rect">
                  <a:avLst/>
                </a:prstGeom>
              </p:spPr>
            </p:pic>
          </p:grpSp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BD34476C-2060-A56E-F35C-AC9A62ADC252}"/>
                  </a:ext>
                </a:extLst>
              </p:cNvPr>
              <p:cNvSpPr txBox="1"/>
              <p:nvPr/>
            </p:nvSpPr>
            <p:spPr>
              <a:xfrm>
                <a:off x="6151304" y="4240096"/>
                <a:ext cx="82907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100" dirty="0">
                    <a:latin typeface="+mn-lt"/>
                    <a:cs typeface="Calibri" panose="020F0502020204030204" pitchFamily="34" charset="0"/>
                  </a:rPr>
                  <a:t>Wald/Holz</a:t>
                </a:r>
              </a:p>
            </p:txBody>
          </p:sp>
          <p:grpSp>
            <p:nvGrpSpPr>
              <p:cNvPr id="73" name="Gruppieren 72">
                <a:extLst>
                  <a:ext uri="{FF2B5EF4-FFF2-40B4-BE49-F238E27FC236}">
                    <a16:creationId xmlns:a16="http://schemas.microsoft.com/office/drawing/2014/main" id="{CD23C313-F621-843C-8E92-573EB6FD7E3B}"/>
                  </a:ext>
                </a:extLst>
              </p:cNvPr>
              <p:cNvGrpSpPr/>
              <p:nvPr/>
            </p:nvGrpSpPr>
            <p:grpSpPr>
              <a:xfrm>
                <a:off x="6047130" y="3499039"/>
                <a:ext cx="1035988" cy="755388"/>
                <a:chOff x="6508538" y="4872831"/>
                <a:chExt cx="1214693" cy="885691"/>
              </a:xfrm>
            </p:grpSpPr>
            <p:sp>
              <p:nvSpPr>
                <p:cNvPr id="74" name="Rechteck 73">
                  <a:extLst>
                    <a:ext uri="{FF2B5EF4-FFF2-40B4-BE49-F238E27FC236}">
                      <a16:creationId xmlns:a16="http://schemas.microsoft.com/office/drawing/2014/main" id="{17FE7076-88A1-F803-1576-CCDD434EF8CF}"/>
                    </a:ext>
                  </a:extLst>
                </p:cNvPr>
                <p:cNvSpPr/>
                <p:nvPr/>
              </p:nvSpPr>
              <p:spPr bwMode="auto">
                <a:xfrm>
                  <a:off x="6508538" y="4872831"/>
                  <a:ext cx="1214693" cy="885691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effectLst/>
                    <a:latin typeface="+mn-lt"/>
                  </a:endParaRPr>
                </a:p>
              </p:txBody>
            </p:sp>
            <p:grpSp>
              <p:nvGrpSpPr>
                <p:cNvPr id="75" name="Gruppieren 74">
                  <a:extLst>
                    <a:ext uri="{FF2B5EF4-FFF2-40B4-BE49-F238E27FC236}">
                      <a16:creationId xmlns:a16="http://schemas.microsoft.com/office/drawing/2014/main" id="{05C15C70-96A6-8D20-289F-14788289AD74}"/>
                    </a:ext>
                  </a:extLst>
                </p:cNvPr>
                <p:cNvGrpSpPr/>
                <p:nvPr/>
              </p:nvGrpSpPr>
              <p:grpSpPr>
                <a:xfrm>
                  <a:off x="6618620" y="5009645"/>
                  <a:ext cx="982783" cy="612297"/>
                  <a:chOff x="2521339" y="2089206"/>
                  <a:chExt cx="4453393" cy="2933448"/>
                </a:xfrm>
              </p:grpSpPr>
              <p:pic>
                <p:nvPicPr>
                  <p:cNvPr id="76" name="Grafik 75">
                    <a:extLst>
                      <a:ext uri="{FF2B5EF4-FFF2-40B4-BE49-F238E27FC236}">
                        <a16:creationId xmlns:a16="http://schemas.microsoft.com/office/drawing/2014/main" id="{ADB82DE4-40A7-BDD9-FE73-8C4D31F6A39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452605" y="3500527"/>
                    <a:ext cx="1522127" cy="1522127"/>
                  </a:xfrm>
                  <a:prstGeom prst="rect">
                    <a:avLst/>
                  </a:prstGeom>
                </p:spPr>
              </p:pic>
              <p:pic>
                <p:nvPicPr>
                  <p:cNvPr id="77" name="Grafik 76">
                    <a:extLst>
                      <a:ext uri="{FF2B5EF4-FFF2-40B4-BE49-F238E27FC236}">
                        <a16:creationId xmlns:a16="http://schemas.microsoft.com/office/drawing/2014/main" id="{021D235C-407D-6EA9-F68F-706FB99CC8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1339" y="2089206"/>
                    <a:ext cx="2822643" cy="2822643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61" name="Gruppieren 60">
                <a:extLst>
                  <a:ext uri="{FF2B5EF4-FFF2-40B4-BE49-F238E27FC236}">
                    <a16:creationId xmlns:a16="http://schemas.microsoft.com/office/drawing/2014/main" id="{8740F093-C1DA-ACAD-6E73-05EE7BCD55F6}"/>
                  </a:ext>
                </a:extLst>
              </p:cNvPr>
              <p:cNvGrpSpPr/>
              <p:nvPr/>
            </p:nvGrpSpPr>
            <p:grpSpPr>
              <a:xfrm>
                <a:off x="4797019" y="3499039"/>
                <a:ext cx="1035988" cy="755388"/>
                <a:chOff x="10616036" y="4851444"/>
                <a:chExt cx="1214693" cy="885691"/>
              </a:xfrm>
            </p:grpSpPr>
            <p:sp>
              <p:nvSpPr>
                <p:cNvPr id="63" name="Rechteck 62">
                  <a:extLst>
                    <a:ext uri="{FF2B5EF4-FFF2-40B4-BE49-F238E27FC236}">
                      <a16:creationId xmlns:a16="http://schemas.microsoft.com/office/drawing/2014/main" id="{89183E9A-5FEF-02EF-1021-A2060F932807}"/>
                    </a:ext>
                  </a:extLst>
                </p:cNvPr>
                <p:cNvSpPr/>
                <p:nvPr/>
              </p:nvSpPr>
              <p:spPr bwMode="auto">
                <a:xfrm>
                  <a:off x="10616036" y="4851444"/>
                  <a:ext cx="1214693" cy="885691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effectLst/>
                    <a:latin typeface="+mn-lt"/>
                  </a:endParaRPr>
                </a:p>
              </p:txBody>
            </p:sp>
            <p:grpSp>
              <p:nvGrpSpPr>
                <p:cNvPr id="64" name="Gruppieren 63">
                  <a:extLst>
                    <a:ext uri="{FF2B5EF4-FFF2-40B4-BE49-F238E27FC236}">
                      <a16:creationId xmlns:a16="http://schemas.microsoft.com/office/drawing/2014/main" id="{1365961F-0AAC-EBAD-07EC-75AAF672D27B}"/>
                    </a:ext>
                  </a:extLst>
                </p:cNvPr>
                <p:cNvGrpSpPr/>
                <p:nvPr/>
              </p:nvGrpSpPr>
              <p:grpSpPr>
                <a:xfrm>
                  <a:off x="10673086" y="4978205"/>
                  <a:ext cx="1100593" cy="632168"/>
                  <a:chOff x="11442089" y="1946352"/>
                  <a:chExt cx="3275537" cy="1881431"/>
                </a:xfrm>
              </p:grpSpPr>
              <p:sp>
                <p:nvSpPr>
                  <p:cNvPr id="65" name="Rechteck 64">
                    <a:extLst>
                      <a:ext uri="{FF2B5EF4-FFF2-40B4-BE49-F238E27FC236}">
                        <a16:creationId xmlns:a16="http://schemas.microsoft.com/office/drawing/2014/main" id="{99F653E5-C956-F450-F342-106CC4CD540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11442089" y="1946352"/>
                    <a:ext cx="3275537" cy="1874098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1100" b="0" i="0" u="none" strike="noStrike" cap="none" normalizeH="0" baseline="0">
                      <a:ln>
                        <a:noFill/>
                      </a:ln>
                      <a:effectLst/>
                      <a:latin typeface="+mn-lt"/>
                    </a:endParaRPr>
                  </a:p>
                </p:txBody>
              </p:sp>
              <p:pic>
                <p:nvPicPr>
                  <p:cNvPr id="66" name="Grafik 65">
                    <a:extLst>
                      <a:ext uri="{FF2B5EF4-FFF2-40B4-BE49-F238E27FC236}">
                        <a16:creationId xmlns:a16="http://schemas.microsoft.com/office/drawing/2014/main" id="{D9A2D2FA-83BA-384E-AD3E-9B068BD10EF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481137" y="3071662"/>
                    <a:ext cx="720281" cy="748788"/>
                  </a:xfrm>
                  <a:prstGeom prst="rect">
                    <a:avLst/>
                  </a:prstGeom>
                </p:spPr>
              </p:pic>
              <p:pic>
                <p:nvPicPr>
                  <p:cNvPr id="67" name="Grafik 66">
                    <a:extLst>
                      <a:ext uri="{FF2B5EF4-FFF2-40B4-BE49-F238E27FC236}">
                        <a16:creationId xmlns:a16="http://schemas.microsoft.com/office/drawing/2014/main" id="{564A8D84-6186-6B9C-A342-9845DCE9D2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404070" y="3172751"/>
                    <a:ext cx="860006" cy="589639"/>
                  </a:xfrm>
                  <a:prstGeom prst="rect">
                    <a:avLst/>
                  </a:prstGeom>
                </p:spPr>
              </p:pic>
              <p:pic>
                <p:nvPicPr>
                  <p:cNvPr id="68" name="Grafik 67">
                    <a:extLst>
                      <a:ext uri="{FF2B5EF4-FFF2-40B4-BE49-F238E27FC236}">
                        <a16:creationId xmlns:a16="http://schemas.microsoft.com/office/drawing/2014/main" id="{4FBC90A5-B5BE-0D74-D7F2-E96373C99D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2495054" y="2219239"/>
                    <a:ext cx="710955" cy="724658"/>
                  </a:xfrm>
                  <a:prstGeom prst="rect">
                    <a:avLst/>
                  </a:prstGeom>
                </p:spPr>
              </p:pic>
              <p:pic>
                <p:nvPicPr>
                  <p:cNvPr id="69" name="Grafik 68">
                    <a:extLst>
                      <a:ext uri="{FF2B5EF4-FFF2-40B4-BE49-F238E27FC236}">
                        <a16:creationId xmlns:a16="http://schemas.microsoft.com/office/drawing/2014/main" id="{1E6AC864-8E3E-AB32-E8F2-669AC370C0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442090" y="2012028"/>
                    <a:ext cx="876149" cy="893035"/>
                  </a:xfrm>
                  <a:prstGeom prst="rect">
                    <a:avLst/>
                  </a:prstGeom>
                </p:spPr>
              </p:pic>
              <p:pic>
                <p:nvPicPr>
                  <p:cNvPr id="70" name="Grafik 69">
                    <a:extLst>
                      <a:ext uri="{FF2B5EF4-FFF2-40B4-BE49-F238E27FC236}">
                        <a16:creationId xmlns:a16="http://schemas.microsoft.com/office/drawing/2014/main" id="{59902BC9-6F37-B3DF-B796-6C49E44C067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824590" y="2934748"/>
                    <a:ext cx="893036" cy="893035"/>
                  </a:xfrm>
                  <a:prstGeom prst="rect">
                    <a:avLst/>
                  </a:prstGeom>
                </p:spPr>
              </p:pic>
              <p:pic>
                <p:nvPicPr>
                  <p:cNvPr id="71" name="Picture 2" descr="StEmp-Tool Anhalt">
                    <a:extLst>
                      <a:ext uri="{FF2B5EF4-FFF2-40B4-BE49-F238E27FC236}">
                        <a16:creationId xmlns:a16="http://schemas.microsoft.com/office/drawing/2014/main" id="{8AC5B53C-E6A5-F203-354A-D884734CDA5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908492" y="2183150"/>
                    <a:ext cx="796836" cy="79683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sp>
            <p:nvSpPr>
              <p:cNvPr id="62" name="Textfeld 61">
                <a:extLst>
                  <a:ext uri="{FF2B5EF4-FFF2-40B4-BE49-F238E27FC236}">
                    <a16:creationId xmlns:a16="http://schemas.microsoft.com/office/drawing/2014/main" id="{A52A25F6-C0AB-DA8C-CB1B-CA3D48377095}"/>
                  </a:ext>
                </a:extLst>
              </p:cNvPr>
              <p:cNvSpPr txBox="1"/>
              <p:nvPr/>
            </p:nvSpPr>
            <p:spPr>
              <a:xfrm>
                <a:off x="4801812" y="4236814"/>
                <a:ext cx="109356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100" dirty="0">
                    <a:latin typeface="+mn-lt"/>
                    <a:cs typeface="Calibri" panose="020F0502020204030204" pitchFamily="34" charset="0"/>
                  </a:rPr>
                  <a:t>Landwirtschaft</a:t>
                </a:r>
              </a:p>
            </p:txBody>
          </p:sp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5B073C06-DD99-1C91-DB65-55CB8DC2EE18}"/>
                  </a:ext>
                </a:extLst>
              </p:cNvPr>
              <p:cNvGrpSpPr/>
              <p:nvPr/>
            </p:nvGrpSpPr>
            <p:grpSpPr>
              <a:xfrm>
                <a:off x="3505950" y="3499039"/>
                <a:ext cx="1035988" cy="755389"/>
                <a:chOff x="8457588" y="2531048"/>
                <a:chExt cx="1214693" cy="885691"/>
              </a:xfrm>
            </p:grpSpPr>
            <p:sp>
              <p:nvSpPr>
                <p:cNvPr id="55" name="Rechteck 54">
                  <a:extLst>
                    <a:ext uri="{FF2B5EF4-FFF2-40B4-BE49-F238E27FC236}">
                      <a16:creationId xmlns:a16="http://schemas.microsoft.com/office/drawing/2014/main" id="{0AA94A1A-7DEF-255F-3154-48BF252A0579}"/>
                    </a:ext>
                  </a:extLst>
                </p:cNvPr>
                <p:cNvSpPr/>
                <p:nvPr/>
              </p:nvSpPr>
              <p:spPr bwMode="auto">
                <a:xfrm>
                  <a:off x="8457588" y="2531048"/>
                  <a:ext cx="1214693" cy="885691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effectLst/>
                    <a:latin typeface="+mn-lt"/>
                  </a:endParaRPr>
                </a:p>
              </p:txBody>
            </p:sp>
            <p:pic>
              <p:nvPicPr>
                <p:cNvPr id="56" name="Grafik 55">
                  <a:extLst>
                    <a:ext uri="{FF2B5EF4-FFF2-40B4-BE49-F238E27FC236}">
                      <a16:creationId xmlns:a16="http://schemas.microsoft.com/office/drawing/2014/main" id="{C6F3E596-87F2-3ECA-7004-0A6243017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95" t="39877" r="70489" b="39649"/>
                <a:stretch/>
              </p:blipFill>
              <p:spPr>
                <a:xfrm>
                  <a:off x="8523712" y="2730135"/>
                  <a:ext cx="486686" cy="449725"/>
                </a:xfrm>
                <a:prstGeom prst="rect">
                  <a:avLst/>
                </a:prstGeom>
              </p:spPr>
            </p:pic>
            <p:pic>
              <p:nvPicPr>
                <p:cNvPr id="57" name="Grafik 56">
                  <a:extLst>
                    <a:ext uri="{FF2B5EF4-FFF2-40B4-BE49-F238E27FC236}">
                      <a16:creationId xmlns:a16="http://schemas.microsoft.com/office/drawing/2014/main" id="{2D33D3F1-1485-D512-40A1-0150BE1C45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495" t="39877" r="70489" b="39649"/>
                <a:stretch/>
              </p:blipFill>
              <p:spPr>
                <a:xfrm>
                  <a:off x="9101794" y="2730135"/>
                  <a:ext cx="486686" cy="449725"/>
                </a:xfrm>
                <a:prstGeom prst="rect">
                  <a:avLst/>
                </a:prstGeom>
              </p:spPr>
            </p:pic>
            <p:sp>
              <p:nvSpPr>
                <p:cNvPr id="58" name="Rechteck 57">
                  <a:extLst>
                    <a:ext uri="{FF2B5EF4-FFF2-40B4-BE49-F238E27FC236}">
                      <a16:creationId xmlns:a16="http://schemas.microsoft.com/office/drawing/2014/main" id="{F9B9EB3B-C500-0878-B2DE-AC6975C33683}"/>
                    </a:ext>
                  </a:extLst>
                </p:cNvPr>
                <p:cNvSpPr/>
                <p:nvPr/>
              </p:nvSpPr>
              <p:spPr bwMode="auto">
                <a:xfrm>
                  <a:off x="9172467" y="2742680"/>
                  <a:ext cx="317211" cy="119433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effectLst/>
                    <a:latin typeface="+mn-lt"/>
                  </a:endParaRPr>
                </a:p>
              </p:txBody>
            </p:sp>
            <p:sp>
              <p:nvSpPr>
                <p:cNvPr id="59" name="Rechteck 58">
                  <a:extLst>
                    <a:ext uri="{FF2B5EF4-FFF2-40B4-BE49-F238E27FC236}">
                      <a16:creationId xmlns:a16="http://schemas.microsoft.com/office/drawing/2014/main" id="{2CF6D8D7-5FD8-C2FE-C035-122769B48DF7}"/>
                    </a:ext>
                  </a:extLst>
                </p:cNvPr>
                <p:cNvSpPr/>
                <p:nvPr/>
              </p:nvSpPr>
              <p:spPr bwMode="auto">
                <a:xfrm>
                  <a:off x="9196016" y="2837651"/>
                  <a:ext cx="101120" cy="130944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effectLst/>
                    <a:latin typeface="+mn-lt"/>
                  </a:endParaRPr>
                </a:p>
              </p:txBody>
            </p:sp>
            <p:sp>
              <p:nvSpPr>
                <p:cNvPr id="60" name="Pfeil: nach rechts 59">
                  <a:extLst>
                    <a:ext uri="{FF2B5EF4-FFF2-40B4-BE49-F238E27FC236}">
                      <a16:creationId xmlns:a16="http://schemas.microsoft.com/office/drawing/2014/main" id="{4F6AEB96-F510-0410-834A-47B380403538}"/>
                    </a:ext>
                  </a:extLst>
                </p:cNvPr>
                <p:cNvSpPr/>
                <p:nvPr/>
              </p:nvSpPr>
              <p:spPr bwMode="auto">
                <a:xfrm>
                  <a:off x="9032563" y="2968595"/>
                  <a:ext cx="54023" cy="56119"/>
                </a:xfrm>
                <a:prstGeom prst="rightArrow">
                  <a:avLst/>
                </a:prstGeom>
                <a:solidFill>
                  <a:srgbClr val="0066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effectLst/>
                    <a:latin typeface="+mn-lt"/>
                  </a:endParaRPr>
                </a:p>
              </p:txBody>
            </p:sp>
          </p:grpSp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D0CEB824-2E96-4A08-586D-A584AFDD4C8B}"/>
                  </a:ext>
                </a:extLst>
              </p:cNvPr>
              <p:cNvSpPr txBox="1"/>
              <p:nvPr/>
            </p:nvSpPr>
            <p:spPr>
              <a:xfrm>
                <a:off x="3339672" y="4226231"/>
                <a:ext cx="137409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100" dirty="0">
                    <a:latin typeface="+mn-lt"/>
                    <a:cs typeface="Calibri" panose="020F0502020204030204" pitchFamily="34" charset="0"/>
                  </a:rPr>
                  <a:t>Grundstoffindustrie</a:t>
                </a:r>
              </a:p>
            </p:txBody>
          </p:sp>
        </p:grpSp>
        <p:cxnSp>
          <p:nvCxnSpPr>
            <p:cNvPr id="47" name="Gerade Verbindung mit Pfeil 46">
              <a:extLst>
                <a:ext uri="{FF2B5EF4-FFF2-40B4-BE49-F238E27FC236}">
                  <a16:creationId xmlns:a16="http://schemas.microsoft.com/office/drawing/2014/main" id="{1ED9A210-4D9F-80A4-D36D-2964DAE3A835}"/>
                </a:ext>
              </a:extLst>
            </p:cNvPr>
            <p:cNvCxnSpPr/>
            <p:nvPr/>
          </p:nvCxnSpPr>
          <p:spPr bwMode="auto">
            <a:xfrm>
              <a:off x="1669548" y="3292546"/>
              <a:ext cx="638287" cy="586118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2EE51EDF-033E-39EF-E800-264AD8226F01}"/>
              </a:ext>
            </a:extLst>
          </p:cNvPr>
          <p:cNvGrpSpPr/>
          <p:nvPr/>
        </p:nvGrpSpPr>
        <p:grpSpPr>
          <a:xfrm>
            <a:off x="2060073" y="3429000"/>
            <a:ext cx="6872745" cy="2105182"/>
            <a:chOff x="1714962" y="3606796"/>
            <a:chExt cx="8058271" cy="2468318"/>
          </a:xfrm>
        </p:grpSpPr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0C2A8CF2-B8E0-4C05-3939-5A0EBDA67A84}"/>
                </a:ext>
              </a:extLst>
            </p:cNvPr>
            <p:cNvGrpSpPr/>
            <p:nvPr/>
          </p:nvGrpSpPr>
          <p:grpSpPr>
            <a:xfrm>
              <a:off x="2491362" y="4978854"/>
              <a:ext cx="7281871" cy="1096260"/>
              <a:chOff x="2491362" y="4978854"/>
              <a:chExt cx="7281871" cy="1096260"/>
            </a:xfrm>
          </p:grpSpPr>
          <p:grpSp>
            <p:nvGrpSpPr>
              <p:cNvPr id="87" name="Gruppieren 86">
                <a:extLst>
                  <a:ext uri="{FF2B5EF4-FFF2-40B4-BE49-F238E27FC236}">
                    <a16:creationId xmlns:a16="http://schemas.microsoft.com/office/drawing/2014/main" id="{F2612764-69C6-1972-A32C-7309A6E81B2C}"/>
                  </a:ext>
                </a:extLst>
              </p:cNvPr>
              <p:cNvGrpSpPr/>
              <p:nvPr/>
            </p:nvGrpSpPr>
            <p:grpSpPr>
              <a:xfrm>
                <a:off x="2491362" y="4978854"/>
                <a:ext cx="7281871" cy="1096260"/>
                <a:chOff x="2083150" y="4669247"/>
                <a:chExt cx="5946153" cy="1196456"/>
              </a:xfrm>
            </p:grpSpPr>
            <p:sp>
              <p:nvSpPr>
                <p:cNvPr id="91" name="Rechteck 90">
                  <a:extLst>
                    <a:ext uri="{FF2B5EF4-FFF2-40B4-BE49-F238E27FC236}">
                      <a16:creationId xmlns:a16="http://schemas.microsoft.com/office/drawing/2014/main" id="{2ADDA0B5-F6A0-9E4F-8BDF-3A6799BA6EF4}"/>
                    </a:ext>
                  </a:extLst>
                </p:cNvPr>
                <p:cNvSpPr/>
                <p:nvPr/>
              </p:nvSpPr>
              <p:spPr bwMode="auto">
                <a:xfrm>
                  <a:off x="2086305" y="4669247"/>
                  <a:ext cx="5942998" cy="1196456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effectLst/>
                    <a:latin typeface="+mn-lt"/>
                  </a:endParaRPr>
                </a:p>
              </p:txBody>
            </p:sp>
            <p:sp>
              <p:nvSpPr>
                <p:cNvPr id="92" name="Textfeld 91">
                  <a:extLst>
                    <a:ext uri="{FF2B5EF4-FFF2-40B4-BE49-F238E27FC236}">
                      <a16:creationId xmlns:a16="http://schemas.microsoft.com/office/drawing/2014/main" id="{ECC8BC05-EF92-1671-0315-6CC8F96370B3}"/>
                    </a:ext>
                  </a:extLst>
                </p:cNvPr>
                <p:cNvSpPr txBox="1"/>
                <p:nvPr/>
              </p:nvSpPr>
              <p:spPr>
                <a:xfrm>
                  <a:off x="2083150" y="4706723"/>
                  <a:ext cx="1060823" cy="3938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b="1" dirty="0">
                      <a:latin typeface="+mn-lt"/>
                      <a:cs typeface="Calibri" panose="020F0502020204030204" pitchFamily="34" charset="0"/>
                    </a:rPr>
                    <a:t>Monitoring</a:t>
                  </a:r>
                </a:p>
              </p:txBody>
            </p:sp>
          </p:grpSp>
          <p:grpSp>
            <p:nvGrpSpPr>
              <p:cNvPr id="88" name="Gruppieren 87">
                <a:extLst>
                  <a:ext uri="{FF2B5EF4-FFF2-40B4-BE49-F238E27FC236}">
                    <a16:creationId xmlns:a16="http://schemas.microsoft.com/office/drawing/2014/main" id="{52B73EA3-1EA1-BB62-6753-D991743D14DF}"/>
                  </a:ext>
                </a:extLst>
              </p:cNvPr>
              <p:cNvGrpSpPr/>
              <p:nvPr/>
            </p:nvGrpSpPr>
            <p:grpSpPr>
              <a:xfrm>
                <a:off x="5689465" y="5057355"/>
                <a:ext cx="1214693" cy="885691"/>
                <a:chOff x="5689465" y="5057355"/>
                <a:chExt cx="1214693" cy="885691"/>
              </a:xfrm>
            </p:grpSpPr>
            <p:sp>
              <p:nvSpPr>
                <p:cNvPr id="89" name="Rechteck 88">
                  <a:extLst>
                    <a:ext uri="{FF2B5EF4-FFF2-40B4-BE49-F238E27FC236}">
                      <a16:creationId xmlns:a16="http://schemas.microsoft.com/office/drawing/2014/main" id="{594088FD-E5A1-57E9-990B-B4C6A7356665}"/>
                    </a:ext>
                  </a:extLst>
                </p:cNvPr>
                <p:cNvSpPr/>
                <p:nvPr/>
              </p:nvSpPr>
              <p:spPr bwMode="auto">
                <a:xfrm>
                  <a:off x="5689465" y="5057355"/>
                  <a:ext cx="1214693" cy="885691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effectLst/>
                    <a:latin typeface="+mn-lt"/>
                  </a:endParaRPr>
                </a:p>
              </p:txBody>
            </p:sp>
            <p:pic>
              <p:nvPicPr>
                <p:cNvPr id="90" name="Grafik 89" descr="Ein Bild, das Schrift, Symbol, Grafiken, Logo enthält.&#10;&#10;Automatisch generierte Beschreibung">
                  <a:extLst>
                    <a:ext uri="{FF2B5EF4-FFF2-40B4-BE49-F238E27FC236}">
                      <a16:creationId xmlns:a16="http://schemas.microsoft.com/office/drawing/2014/main" id="{CC62CC35-A47C-1DE2-2A84-46592BFDE1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30785" y="5206018"/>
                  <a:ext cx="812864" cy="709750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86" name="Gerade Verbindung mit Pfeil 85">
              <a:extLst>
                <a:ext uri="{FF2B5EF4-FFF2-40B4-BE49-F238E27FC236}">
                  <a16:creationId xmlns:a16="http://schemas.microsoft.com/office/drawing/2014/main" id="{A8B057EE-7255-06D3-15E1-30D77D5ED372}"/>
                </a:ext>
              </a:extLst>
            </p:cNvPr>
            <p:cNvCxnSpPr>
              <a:endCxn id="91" idx="1"/>
            </p:cNvCxnSpPr>
            <p:nvPr/>
          </p:nvCxnSpPr>
          <p:spPr bwMode="auto">
            <a:xfrm>
              <a:off x="1714962" y="3606796"/>
              <a:ext cx="780264" cy="1920188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uppieren 92">
            <a:extLst>
              <a:ext uri="{FF2B5EF4-FFF2-40B4-BE49-F238E27FC236}">
                <a16:creationId xmlns:a16="http://schemas.microsoft.com/office/drawing/2014/main" id="{74CDDF75-4BD6-0691-FD4C-045E24CB56BD}"/>
              </a:ext>
            </a:extLst>
          </p:cNvPr>
          <p:cNvGrpSpPr/>
          <p:nvPr/>
        </p:nvGrpSpPr>
        <p:grpSpPr>
          <a:xfrm>
            <a:off x="794931" y="4357893"/>
            <a:ext cx="1201438" cy="1173445"/>
            <a:chOff x="8344918" y="4498609"/>
            <a:chExt cx="1408682" cy="1375861"/>
          </a:xfrm>
        </p:grpSpPr>
        <p:sp>
          <p:nvSpPr>
            <p:cNvPr id="94" name="Textfeld 93">
              <a:extLst>
                <a:ext uri="{FF2B5EF4-FFF2-40B4-BE49-F238E27FC236}">
                  <a16:creationId xmlns:a16="http://schemas.microsoft.com/office/drawing/2014/main" id="{25FEA458-2F3D-6C26-04FB-66891FE9CDCF}"/>
                </a:ext>
              </a:extLst>
            </p:cNvPr>
            <p:cNvSpPr txBox="1"/>
            <p:nvPr/>
          </p:nvSpPr>
          <p:spPr>
            <a:xfrm>
              <a:off x="8344918" y="5260996"/>
              <a:ext cx="1405437" cy="613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latin typeface="+mn-lt"/>
                  <a:cs typeface="Calibri" panose="020F0502020204030204" pitchFamily="34" charset="0"/>
                </a:rPr>
                <a:t>Methoden/</a:t>
              </a:r>
              <a:br>
                <a:rPr lang="de-DE" sz="1400" dirty="0">
                  <a:latin typeface="+mn-lt"/>
                  <a:cs typeface="Calibri" panose="020F0502020204030204" pitchFamily="34" charset="0"/>
                </a:rPr>
              </a:br>
              <a:r>
                <a:rPr lang="de-DE" sz="1400" dirty="0">
                  <a:latin typeface="+mn-lt"/>
                  <a:cs typeface="Calibri" panose="020F0502020204030204" pitchFamily="34" charset="0"/>
                </a:rPr>
                <a:t>Werkzeuge</a:t>
              </a:r>
            </a:p>
          </p:txBody>
        </p:sp>
        <p:sp>
          <p:nvSpPr>
            <p:cNvPr id="95" name="Rechteck 94">
              <a:extLst>
                <a:ext uri="{FF2B5EF4-FFF2-40B4-BE49-F238E27FC236}">
                  <a16:creationId xmlns:a16="http://schemas.microsoft.com/office/drawing/2014/main" id="{891E67BD-9A3E-4CA3-49FD-6785C7EAFA63}"/>
                </a:ext>
              </a:extLst>
            </p:cNvPr>
            <p:cNvSpPr/>
            <p:nvPr/>
          </p:nvSpPr>
          <p:spPr bwMode="auto">
            <a:xfrm>
              <a:off x="8446273" y="4498609"/>
              <a:ext cx="1307327" cy="8160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grpSp>
          <p:nvGrpSpPr>
            <p:cNvPr id="96" name="Gruppieren 95">
              <a:extLst>
                <a:ext uri="{FF2B5EF4-FFF2-40B4-BE49-F238E27FC236}">
                  <a16:creationId xmlns:a16="http://schemas.microsoft.com/office/drawing/2014/main" id="{833A2C43-9C2F-95C5-73C0-3E5486AF6180}"/>
                </a:ext>
              </a:extLst>
            </p:cNvPr>
            <p:cNvGrpSpPr/>
            <p:nvPr/>
          </p:nvGrpSpPr>
          <p:grpSpPr>
            <a:xfrm>
              <a:off x="8505302" y="4655031"/>
              <a:ext cx="1182584" cy="456908"/>
              <a:chOff x="1152525" y="1714500"/>
              <a:chExt cx="8382000" cy="3238500"/>
            </a:xfrm>
          </p:grpSpPr>
          <p:grpSp>
            <p:nvGrpSpPr>
              <p:cNvPr id="97" name="Gruppieren 11">
                <a:extLst>
                  <a:ext uri="{FF2B5EF4-FFF2-40B4-BE49-F238E27FC236}">
                    <a16:creationId xmlns:a16="http://schemas.microsoft.com/office/drawing/2014/main" id="{0C52C393-10DC-7503-9BE9-D5ECC32B88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525" y="1714500"/>
                <a:ext cx="2617788" cy="3238500"/>
                <a:chOff x="1173297" y="1885245"/>
                <a:chExt cx="2619021" cy="3239912"/>
              </a:xfrm>
            </p:grpSpPr>
            <p:sp>
              <p:nvSpPr>
                <p:cNvPr id="105" name="Gleichschenkliges Dreieck 1">
                  <a:extLst>
                    <a:ext uri="{FF2B5EF4-FFF2-40B4-BE49-F238E27FC236}">
                      <a16:creationId xmlns:a16="http://schemas.microsoft.com/office/drawing/2014/main" id="{24FC3E0C-45CC-D7F3-7D71-82EF9E1C90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A07400"/>
                    </a:gs>
                    <a:gs pos="50000">
                      <a:srgbClr val="E6A900"/>
                    </a:gs>
                    <a:gs pos="100000">
                      <a:srgbClr val="FFCA00"/>
                    </a:gs>
                  </a:gsLst>
                  <a:lin ang="5400000" scaled="1"/>
                </a:gra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>
                    <a:latin typeface="+mn-lt"/>
                  </a:endParaRPr>
                </a:p>
              </p:txBody>
            </p:sp>
            <p:cxnSp>
              <p:nvCxnSpPr>
                <p:cNvPr id="106" name="Gerade Verbindung 5">
                  <a:extLst>
                    <a:ext uri="{FF2B5EF4-FFF2-40B4-BE49-F238E27FC236}">
                      <a16:creationId xmlns:a16="http://schemas.microsoft.com/office/drawing/2014/main" id="{C335D30F-648B-FD53-5CA2-8317009FEE2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7" name="Gerade Verbindung 9">
                  <a:extLst>
                    <a:ext uri="{FF2B5EF4-FFF2-40B4-BE49-F238E27FC236}">
                      <a16:creationId xmlns:a16="http://schemas.microsoft.com/office/drawing/2014/main" id="{1968C684-95A0-9248-2B87-91D555F1AAB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98" name="Gruppieren 54">
                <a:extLst>
                  <a:ext uri="{FF2B5EF4-FFF2-40B4-BE49-F238E27FC236}">
                    <a16:creationId xmlns:a16="http://schemas.microsoft.com/office/drawing/2014/main" id="{EF001E62-52F5-95B8-4689-BFFC7F8BB8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5150" y="1714500"/>
                <a:ext cx="2619375" cy="3238500"/>
                <a:chOff x="1173297" y="1885245"/>
                <a:chExt cx="2619021" cy="3239912"/>
              </a:xfrm>
            </p:grpSpPr>
            <p:sp>
              <p:nvSpPr>
                <p:cNvPr id="102" name="Gleichschenkliges Dreieck 55">
                  <a:extLst>
                    <a:ext uri="{FF2B5EF4-FFF2-40B4-BE49-F238E27FC236}">
                      <a16:creationId xmlns:a16="http://schemas.microsoft.com/office/drawing/2014/main" id="{C73AAC97-F99B-2C89-DC5B-0985F551D8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7F00"/>
                    </a:gs>
                    <a:gs pos="50000">
                      <a:srgbClr val="00B800"/>
                    </a:gs>
                    <a:gs pos="100000">
                      <a:srgbClr val="00DB00"/>
                    </a:gs>
                  </a:gsLst>
                  <a:lin ang="16200000" scaled="1"/>
                </a:gra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>
                    <a:latin typeface="+mn-lt"/>
                  </a:endParaRPr>
                </a:p>
              </p:txBody>
            </p:sp>
            <p:cxnSp>
              <p:nvCxnSpPr>
                <p:cNvPr id="103" name="Gerade Verbindung 56">
                  <a:extLst>
                    <a:ext uri="{FF2B5EF4-FFF2-40B4-BE49-F238E27FC236}">
                      <a16:creationId xmlns:a16="http://schemas.microsoft.com/office/drawing/2014/main" id="{4DE541E8-8501-532A-0D9B-F1CE8E70418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04" name="Gerade Verbindung 57">
                  <a:extLst>
                    <a:ext uri="{FF2B5EF4-FFF2-40B4-BE49-F238E27FC236}">
                      <a16:creationId xmlns:a16="http://schemas.microsoft.com/office/drawing/2014/main" id="{5C509940-9B14-9E5A-AA73-218466E4482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99" name="Gleichschenkliges Dreieck 51">
                <a:extLst>
                  <a:ext uri="{FF2B5EF4-FFF2-40B4-BE49-F238E27FC236}">
                    <a16:creationId xmlns:a16="http://schemas.microsoft.com/office/drawing/2014/main" id="{CCF97EAD-3784-2ECC-08F2-27DB16B1DB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3838" y="1714500"/>
                <a:ext cx="2617787" cy="3238500"/>
              </a:xfrm>
              <a:prstGeom prst="triangle">
                <a:avLst>
                  <a:gd name="adj" fmla="val 50000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>
                  <a:latin typeface="+mn-lt"/>
                </a:endParaRPr>
              </a:p>
            </p:txBody>
          </p:sp>
          <p:cxnSp>
            <p:nvCxnSpPr>
              <p:cNvPr id="100" name="Gerade Verbindung 52">
                <a:extLst>
                  <a:ext uri="{FF2B5EF4-FFF2-40B4-BE49-F238E27FC236}">
                    <a16:creationId xmlns:a16="http://schemas.microsoft.com/office/drawing/2014/main" id="{490D96F1-5EFC-CEDF-E547-D7B07DF2FB7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937271" y="2696205"/>
                <a:ext cx="812417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1" name="Gerade Verbindung 53">
                <a:extLst>
                  <a:ext uri="{FF2B5EF4-FFF2-40B4-BE49-F238E27FC236}">
                    <a16:creationId xmlns:a16="http://schemas.microsoft.com/office/drawing/2014/main" id="{F3439E5C-361B-57C2-1D15-19984F9CF43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519779" y="3768182"/>
                <a:ext cx="1658684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35" name="Gruppieren 134">
            <a:extLst>
              <a:ext uri="{FF2B5EF4-FFF2-40B4-BE49-F238E27FC236}">
                <a16:creationId xmlns:a16="http://schemas.microsoft.com/office/drawing/2014/main" id="{63AD8693-9D9A-80BC-2451-C76497EF07C7}"/>
              </a:ext>
            </a:extLst>
          </p:cNvPr>
          <p:cNvGrpSpPr/>
          <p:nvPr/>
        </p:nvGrpSpPr>
        <p:grpSpPr>
          <a:xfrm>
            <a:off x="2060073" y="1022167"/>
            <a:ext cx="6963961" cy="2154324"/>
            <a:chOff x="1669548" y="985464"/>
            <a:chExt cx="6963961" cy="2154324"/>
          </a:xfrm>
        </p:grpSpPr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BA99EBA7-142D-3CFD-A2B4-949FD0FB4F46}"/>
                </a:ext>
              </a:extLst>
            </p:cNvPr>
            <p:cNvCxnSpPr/>
            <p:nvPr/>
          </p:nvCxnSpPr>
          <p:spPr bwMode="auto">
            <a:xfrm flipV="1">
              <a:off x="1669548" y="1796636"/>
              <a:ext cx="656626" cy="1343152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3" name="Gruppieren 132">
              <a:extLst>
                <a:ext uri="{FF2B5EF4-FFF2-40B4-BE49-F238E27FC236}">
                  <a16:creationId xmlns:a16="http://schemas.microsoft.com/office/drawing/2014/main" id="{668BDB2B-37EE-EDF5-37C2-55C249B5A918}"/>
                </a:ext>
              </a:extLst>
            </p:cNvPr>
            <p:cNvGrpSpPr/>
            <p:nvPr/>
          </p:nvGrpSpPr>
          <p:grpSpPr>
            <a:xfrm>
              <a:off x="2336545" y="985464"/>
              <a:ext cx="6296964" cy="1474485"/>
              <a:chOff x="2336545" y="985464"/>
              <a:chExt cx="6296964" cy="1474485"/>
            </a:xfrm>
          </p:grpSpPr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E11B964E-C748-20FD-9355-6FF104A5C32C}"/>
                  </a:ext>
                </a:extLst>
              </p:cNvPr>
              <p:cNvSpPr/>
              <p:nvPr/>
            </p:nvSpPr>
            <p:spPr bwMode="auto">
              <a:xfrm>
                <a:off x="2336545" y="1022510"/>
                <a:ext cx="6205750" cy="124071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02372E42-42BE-563D-DD66-53BCB37D525C}"/>
                  </a:ext>
                </a:extLst>
              </p:cNvPr>
              <p:cNvSpPr txBox="1"/>
              <p:nvPr/>
            </p:nvSpPr>
            <p:spPr>
              <a:xfrm>
                <a:off x="2337693" y="1084611"/>
                <a:ext cx="10887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b="1" dirty="0">
                    <a:latin typeface="+mn-lt"/>
                    <a:cs typeface="Calibri" panose="020F0502020204030204" pitchFamily="34" charset="0"/>
                  </a:rPr>
                  <a:t>Energie-</a:t>
                </a:r>
              </a:p>
              <a:p>
                <a:r>
                  <a:rPr lang="de-DE" sz="1400" b="1" dirty="0" err="1">
                    <a:latin typeface="+mn-lt"/>
                    <a:cs typeface="Calibri" panose="020F0502020204030204" pitchFamily="34" charset="0"/>
                  </a:rPr>
                  <a:t>erzeugung</a:t>
                </a:r>
                <a:endParaRPr lang="de-DE" sz="1400" b="1" dirty="0">
                  <a:latin typeface="+mn-lt"/>
                  <a:cs typeface="Calibri" panose="020F0502020204030204" pitchFamily="34" charset="0"/>
                </a:endParaRPr>
              </a:p>
            </p:txBody>
          </p:sp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39480DBD-CE07-58F8-B16A-9C74D39714E2}"/>
                  </a:ext>
                </a:extLst>
              </p:cNvPr>
              <p:cNvSpPr/>
              <p:nvPr/>
            </p:nvSpPr>
            <p:spPr bwMode="auto">
              <a:xfrm>
                <a:off x="3511662" y="1111884"/>
                <a:ext cx="1177912" cy="740086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DCD6F295-5737-F39C-AA41-FE9C68E89A5A}"/>
                  </a:ext>
                </a:extLst>
              </p:cNvPr>
              <p:cNvSpPr txBox="1"/>
              <p:nvPr/>
            </p:nvSpPr>
            <p:spPr>
              <a:xfrm>
                <a:off x="3353063" y="1823965"/>
                <a:ext cx="153279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100" dirty="0">
                    <a:latin typeface="+mn-lt"/>
                    <a:cs typeface="Calibri" panose="020F0502020204030204" pitchFamily="34" charset="0"/>
                  </a:rPr>
                  <a:t>Primär-Energiebedarf</a:t>
                </a:r>
              </a:p>
              <a:p>
                <a:pPr algn="ctr"/>
                <a:r>
                  <a:rPr lang="de-DE" sz="1100" dirty="0">
                    <a:latin typeface="+mn-lt"/>
                    <a:cs typeface="Calibri" panose="020F0502020204030204" pitchFamily="34" charset="0"/>
                  </a:rPr>
                  <a:t>EE-Potenziale</a:t>
                </a:r>
              </a:p>
            </p:txBody>
          </p:sp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B872589D-728C-5F00-59D6-A2086BD0AE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82" r="68143"/>
              <a:stretch/>
            </p:blipFill>
            <p:spPr>
              <a:xfrm>
                <a:off x="3697895" y="985464"/>
                <a:ext cx="307672" cy="847097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DBA4F9E7-E006-F5B3-76B0-9B60A7E982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973" r="7847"/>
              <a:stretch/>
            </p:blipFill>
            <p:spPr>
              <a:xfrm>
                <a:off x="4209388" y="985465"/>
                <a:ext cx="270024" cy="847097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F5DDB75D-09DF-CAD0-FAB6-47D6F732F0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668" r="39152"/>
              <a:stretch/>
            </p:blipFill>
            <p:spPr>
              <a:xfrm>
                <a:off x="3953640" y="985465"/>
                <a:ext cx="270024" cy="847097"/>
              </a:xfrm>
              <a:prstGeom prst="rect">
                <a:avLst/>
              </a:prstGeom>
            </p:spPr>
          </p:pic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2A640E1C-DE3D-ED96-033E-EACE2DE8C493}"/>
                  </a:ext>
                </a:extLst>
              </p:cNvPr>
              <p:cNvSpPr/>
              <p:nvPr/>
            </p:nvSpPr>
            <p:spPr bwMode="auto">
              <a:xfrm>
                <a:off x="7289379" y="1111884"/>
                <a:ext cx="1096581" cy="740086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19" name="Sechseck 18">
                <a:extLst>
                  <a:ext uri="{FF2B5EF4-FFF2-40B4-BE49-F238E27FC236}">
                    <a16:creationId xmlns:a16="http://schemas.microsoft.com/office/drawing/2014/main" id="{C826AC92-DAE4-F894-5A28-B7F659544F3B}"/>
                  </a:ext>
                </a:extLst>
              </p:cNvPr>
              <p:cNvSpPr/>
              <p:nvPr/>
            </p:nvSpPr>
            <p:spPr bwMode="auto">
              <a:xfrm>
                <a:off x="7710315" y="1409949"/>
                <a:ext cx="211156" cy="180102"/>
              </a:xfrm>
              <a:prstGeom prst="hexagon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20" name="Sechseck 19">
                <a:extLst>
                  <a:ext uri="{FF2B5EF4-FFF2-40B4-BE49-F238E27FC236}">
                    <a16:creationId xmlns:a16="http://schemas.microsoft.com/office/drawing/2014/main" id="{DCC1B0C5-7923-4386-2B33-1F416AF76FA3}"/>
                  </a:ext>
                </a:extLst>
              </p:cNvPr>
              <p:cNvSpPr/>
              <p:nvPr/>
            </p:nvSpPr>
            <p:spPr bwMode="auto">
              <a:xfrm>
                <a:off x="7876232" y="1319898"/>
                <a:ext cx="211156" cy="180102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21" name="Sechseck 20">
                <a:extLst>
                  <a:ext uri="{FF2B5EF4-FFF2-40B4-BE49-F238E27FC236}">
                    <a16:creationId xmlns:a16="http://schemas.microsoft.com/office/drawing/2014/main" id="{386F0EAE-4935-7A93-4BC8-C0E037A988AF}"/>
                  </a:ext>
                </a:extLst>
              </p:cNvPr>
              <p:cNvSpPr/>
              <p:nvPr/>
            </p:nvSpPr>
            <p:spPr bwMode="auto">
              <a:xfrm>
                <a:off x="7876232" y="1500000"/>
                <a:ext cx="211156" cy="180102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22" name="Sechseck 21">
                <a:extLst>
                  <a:ext uri="{FF2B5EF4-FFF2-40B4-BE49-F238E27FC236}">
                    <a16:creationId xmlns:a16="http://schemas.microsoft.com/office/drawing/2014/main" id="{D031355B-843F-3DE8-50A8-A1510CE20E7C}"/>
                  </a:ext>
                </a:extLst>
              </p:cNvPr>
              <p:cNvSpPr/>
              <p:nvPr/>
            </p:nvSpPr>
            <p:spPr bwMode="auto">
              <a:xfrm>
                <a:off x="7544398" y="1500000"/>
                <a:ext cx="211156" cy="180102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23" name="Sechseck 22">
                <a:extLst>
                  <a:ext uri="{FF2B5EF4-FFF2-40B4-BE49-F238E27FC236}">
                    <a16:creationId xmlns:a16="http://schemas.microsoft.com/office/drawing/2014/main" id="{59CA5921-A8E5-006D-F31C-0BB47EECDC44}"/>
                  </a:ext>
                </a:extLst>
              </p:cNvPr>
              <p:cNvSpPr/>
              <p:nvPr/>
            </p:nvSpPr>
            <p:spPr bwMode="auto">
              <a:xfrm>
                <a:off x="7544398" y="1319898"/>
                <a:ext cx="211156" cy="180102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24" name="Sechseck 23">
                <a:extLst>
                  <a:ext uri="{FF2B5EF4-FFF2-40B4-BE49-F238E27FC236}">
                    <a16:creationId xmlns:a16="http://schemas.microsoft.com/office/drawing/2014/main" id="{E1DE77A4-6371-F48E-8C82-BF3553939131}"/>
                  </a:ext>
                </a:extLst>
              </p:cNvPr>
              <p:cNvSpPr/>
              <p:nvPr/>
            </p:nvSpPr>
            <p:spPr bwMode="auto">
              <a:xfrm>
                <a:off x="7710315" y="1229847"/>
                <a:ext cx="211156" cy="180102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25" name="Sechseck 24">
                <a:extLst>
                  <a:ext uri="{FF2B5EF4-FFF2-40B4-BE49-F238E27FC236}">
                    <a16:creationId xmlns:a16="http://schemas.microsoft.com/office/drawing/2014/main" id="{8BECB0A3-8E88-2025-3BA1-764079BC8FAF}"/>
                  </a:ext>
                </a:extLst>
              </p:cNvPr>
              <p:cNvSpPr/>
              <p:nvPr/>
            </p:nvSpPr>
            <p:spPr bwMode="auto">
              <a:xfrm>
                <a:off x="7710315" y="1590051"/>
                <a:ext cx="211156" cy="180102"/>
              </a:xfrm>
              <a:prstGeom prst="hexagon">
                <a:avLst/>
              </a:prstGeom>
              <a:solidFill>
                <a:schemeClr val="bg1">
                  <a:lumMod val="85000"/>
                </a:schemeClr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DDD45E5D-976A-515A-7970-67355C270048}"/>
                  </a:ext>
                </a:extLst>
              </p:cNvPr>
              <p:cNvSpPr txBox="1"/>
              <p:nvPr/>
            </p:nvSpPr>
            <p:spPr>
              <a:xfrm>
                <a:off x="7044612" y="1823965"/>
                <a:ext cx="158889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100" dirty="0">
                    <a:latin typeface="+mn-lt"/>
                    <a:cs typeface="Calibri" panose="020F0502020204030204" pitchFamily="34" charset="0"/>
                  </a:rPr>
                  <a:t>energetische</a:t>
                </a:r>
                <a:br>
                  <a:rPr lang="de-DE" sz="1100" dirty="0">
                    <a:latin typeface="+mn-lt"/>
                    <a:cs typeface="Calibri" panose="020F0502020204030204" pitchFamily="34" charset="0"/>
                  </a:rPr>
                </a:br>
                <a:r>
                  <a:rPr lang="de-DE" sz="1100" dirty="0">
                    <a:latin typeface="+mn-lt"/>
                    <a:cs typeface="Calibri" panose="020F0502020204030204" pitchFamily="34" charset="0"/>
                  </a:rPr>
                  <a:t>Versorgungssicherheit</a:t>
                </a: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4E3FA55A-6232-5F9F-0F72-1AC994378B82}"/>
                  </a:ext>
                </a:extLst>
              </p:cNvPr>
              <p:cNvSpPr/>
              <p:nvPr/>
            </p:nvSpPr>
            <p:spPr bwMode="auto">
              <a:xfrm>
                <a:off x="3614092" y="2443332"/>
                <a:ext cx="15433" cy="16617"/>
              </a:xfrm>
              <a:prstGeom prst="ellipse">
                <a:avLst/>
              </a:prstGeom>
              <a:solidFill>
                <a:schemeClr val="bg1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114" name="Rechteck 113">
                <a:extLst>
                  <a:ext uri="{FF2B5EF4-FFF2-40B4-BE49-F238E27FC236}">
                    <a16:creationId xmlns:a16="http://schemas.microsoft.com/office/drawing/2014/main" id="{B741461B-1704-E816-236E-C2091D44DEEB}"/>
                  </a:ext>
                </a:extLst>
              </p:cNvPr>
              <p:cNvSpPr/>
              <p:nvPr/>
            </p:nvSpPr>
            <p:spPr bwMode="auto">
              <a:xfrm>
                <a:off x="5383634" y="1114872"/>
                <a:ext cx="1096581" cy="740085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115" name="Textfeld 114">
                <a:extLst>
                  <a:ext uri="{FF2B5EF4-FFF2-40B4-BE49-F238E27FC236}">
                    <a16:creationId xmlns:a16="http://schemas.microsoft.com/office/drawing/2014/main" id="{E1AE0882-52E6-2AD8-8958-79975753F48E}"/>
                  </a:ext>
                </a:extLst>
              </p:cNvPr>
              <p:cNvSpPr txBox="1"/>
              <p:nvPr/>
            </p:nvSpPr>
            <p:spPr>
              <a:xfrm>
                <a:off x="5353562" y="1823965"/>
                <a:ext cx="1173719" cy="261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100" dirty="0">
                    <a:latin typeface="+mn-lt"/>
                    <a:cs typeface="Calibri" panose="020F0502020204030204" pitchFamily="34" charset="0"/>
                  </a:rPr>
                  <a:t>EE-Ausbaupfad</a:t>
                </a:r>
              </a:p>
            </p:txBody>
          </p:sp>
          <p:cxnSp>
            <p:nvCxnSpPr>
              <p:cNvPr id="112" name="Gerader Verbinder 111">
                <a:extLst>
                  <a:ext uri="{FF2B5EF4-FFF2-40B4-BE49-F238E27FC236}">
                    <a16:creationId xmlns:a16="http://schemas.microsoft.com/office/drawing/2014/main" id="{5B446041-FC9E-F0F9-D80C-C3DE856C807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558474" y="1489627"/>
                <a:ext cx="859117" cy="278997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Gerader Verbinder 112">
                <a:extLst>
                  <a:ext uri="{FF2B5EF4-FFF2-40B4-BE49-F238E27FC236}">
                    <a16:creationId xmlns:a16="http://schemas.microsoft.com/office/drawing/2014/main" id="{05136AB6-E056-38B0-318C-14104C91243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32265" y="1175072"/>
                <a:ext cx="985327" cy="314555"/>
              </a:xfrm>
              <a:prstGeom prst="line">
                <a:avLst/>
              </a:prstGeom>
              <a:solidFill>
                <a:srgbClr val="FF0000"/>
              </a:solidFill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34" name="Gruppieren 133">
            <a:extLst>
              <a:ext uri="{FF2B5EF4-FFF2-40B4-BE49-F238E27FC236}">
                <a16:creationId xmlns:a16="http://schemas.microsoft.com/office/drawing/2014/main" id="{2405C480-3213-F609-68A4-28830C17EEDE}"/>
              </a:ext>
            </a:extLst>
          </p:cNvPr>
          <p:cNvGrpSpPr/>
          <p:nvPr/>
        </p:nvGrpSpPr>
        <p:grpSpPr>
          <a:xfrm>
            <a:off x="2060073" y="2349107"/>
            <a:ext cx="6872746" cy="1051901"/>
            <a:chOff x="1669548" y="2312404"/>
            <a:chExt cx="6872746" cy="1051901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082C4B90-E097-CA93-E6F7-23A3A11AB48A}"/>
                </a:ext>
              </a:extLst>
            </p:cNvPr>
            <p:cNvSpPr/>
            <p:nvPr/>
          </p:nvSpPr>
          <p:spPr bwMode="auto">
            <a:xfrm>
              <a:off x="2336545" y="2314020"/>
              <a:ext cx="6205749" cy="10134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7D56DE77-CFE3-682C-E609-D940745D3A65}"/>
                </a:ext>
              </a:extLst>
            </p:cNvPr>
            <p:cNvSpPr txBox="1"/>
            <p:nvPr/>
          </p:nvSpPr>
          <p:spPr>
            <a:xfrm>
              <a:off x="2326174" y="2312404"/>
              <a:ext cx="1050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latin typeface="+mn-lt"/>
                  <a:cs typeface="Calibri" panose="020F0502020204030204" pitchFamily="34" charset="0"/>
                </a:rPr>
                <a:t>Energie-</a:t>
              </a:r>
            </a:p>
            <a:p>
              <a:r>
                <a:rPr lang="de-DE" sz="1400" b="1" dirty="0">
                  <a:latin typeface="+mn-lt"/>
                  <a:cs typeface="Calibri" panose="020F0502020204030204" pitchFamily="34" charset="0"/>
                </a:rPr>
                <a:t>verbrauch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EE08128-0F5B-6995-A08D-C77348241B00}"/>
                </a:ext>
              </a:extLst>
            </p:cNvPr>
            <p:cNvSpPr txBox="1"/>
            <p:nvPr/>
          </p:nvSpPr>
          <p:spPr>
            <a:xfrm>
              <a:off x="7253543" y="3102695"/>
              <a:ext cx="11977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100" dirty="0">
                  <a:latin typeface="+mn-lt"/>
                  <a:cs typeface="Calibri" panose="020F0502020204030204" pitchFamily="34" charset="0"/>
                </a:rPr>
                <a:t>Mobilitätswende</a:t>
              </a: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BBECF8DE-73A1-81F6-A5CF-8F17DD5D1764}"/>
                </a:ext>
              </a:extLst>
            </p:cNvPr>
            <p:cNvSpPr/>
            <p:nvPr/>
          </p:nvSpPr>
          <p:spPr bwMode="auto">
            <a:xfrm>
              <a:off x="7284598" y="2400693"/>
              <a:ext cx="1096581" cy="74938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pic>
          <p:nvPicPr>
            <p:cNvPr id="32" name="Grafik 31" descr="Ein Bild, das Zeichnung enthält.&#10;&#10;Automatisch generierte Beschreibung">
              <a:extLst>
                <a:ext uri="{FF2B5EF4-FFF2-40B4-BE49-F238E27FC236}">
                  <a16:creationId xmlns:a16="http://schemas.microsoft.com/office/drawing/2014/main" id="{5BDF3F85-CBE1-6E29-521C-384887A84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2371" y="2502699"/>
              <a:ext cx="526753" cy="570447"/>
            </a:xfrm>
            <a:prstGeom prst="rect">
              <a:avLst/>
            </a:prstGeom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46A3F7E7-3177-A208-A993-A7876AE32939}"/>
                </a:ext>
              </a:extLst>
            </p:cNvPr>
            <p:cNvSpPr txBox="1"/>
            <p:nvPr/>
          </p:nvSpPr>
          <p:spPr>
            <a:xfrm>
              <a:off x="3414451" y="3102695"/>
              <a:ext cx="137088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>
                  <a:latin typeface="+mn-lt"/>
                  <a:cs typeface="Calibri" panose="020F0502020204030204" pitchFamily="34" charset="0"/>
                </a:rPr>
                <a:t>Energieeinsparung</a:t>
              </a: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F9E94049-5951-1F90-9A50-33EB1741F773}"/>
                </a:ext>
              </a:extLst>
            </p:cNvPr>
            <p:cNvSpPr/>
            <p:nvPr/>
          </p:nvSpPr>
          <p:spPr bwMode="auto">
            <a:xfrm>
              <a:off x="3510219" y="2396940"/>
              <a:ext cx="1179352" cy="74938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B7CD1AE4-8E85-D766-A82E-1C976AF9D10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48018" y="2770147"/>
              <a:ext cx="859117" cy="28250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A2932A5F-A3AF-DC6B-AB3B-DF6D9A93E7C0}"/>
                </a:ext>
              </a:extLst>
            </p:cNvPr>
            <p:cNvCxnSpPr/>
            <p:nvPr/>
          </p:nvCxnSpPr>
          <p:spPr bwMode="auto">
            <a:xfrm>
              <a:off x="3621809" y="3052647"/>
              <a:ext cx="126209" cy="0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74D202F9-10AF-63BB-2C00-B82B2FA107D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21809" y="2451641"/>
              <a:ext cx="985326" cy="318505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B67F0834-6E6B-35DA-0E59-9F41BA97EB58}"/>
                </a:ext>
              </a:extLst>
            </p:cNvPr>
            <p:cNvSpPr/>
            <p:nvPr/>
          </p:nvSpPr>
          <p:spPr bwMode="auto">
            <a:xfrm>
              <a:off x="4591702" y="2761837"/>
              <a:ext cx="15433" cy="16617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13A5CCF2-69BB-BB94-CA2A-D743D9D17A02}"/>
                </a:ext>
              </a:extLst>
            </p:cNvPr>
            <p:cNvSpPr/>
            <p:nvPr/>
          </p:nvSpPr>
          <p:spPr bwMode="auto">
            <a:xfrm>
              <a:off x="3614092" y="3044338"/>
              <a:ext cx="15433" cy="1661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044261C1-DA5D-0CBE-5788-6EA64C87591B}"/>
                </a:ext>
              </a:extLst>
            </p:cNvPr>
            <p:cNvSpPr/>
            <p:nvPr/>
          </p:nvSpPr>
          <p:spPr bwMode="auto">
            <a:xfrm>
              <a:off x="3739273" y="3044338"/>
              <a:ext cx="15433" cy="16617"/>
            </a:xfrm>
            <a:prstGeom prst="ellipse">
              <a:avLst/>
            </a:prstGeom>
            <a:solidFill>
              <a:schemeClr val="bg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91F3D8A8-2B38-3E89-4C5D-4BD733DF885F}"/>
                </a:ext>
              </a:extLst>
            </p:cNvPr>
            <p:cNvCxnSpPr/>
            <p:nvPr/>
          </p:nvCxnSpPr>
          <p:spPr bwMode="auto">
            <a:xfrm flipV="1">
              <a:off x="1669548" y="2768848"/>
              <a:ext cx="651990" cy="466668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BEBB4448-6A29-CF85-6B87-22A95F54A2EB}"/>
                </a:ext>
              </a:extLst>
            </p:cNvPr>
            <p:cNvSpPr/>
            <p:nvPr/>
          </p:nvSpPr>
          <p:spPr bwMode="auto">
            <a:xfrm>
              <a:off x="5349792" y="2393377"/>
              <a:ext cx="1179352" cy="74938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C6012B07-E530-94DC-42CC-53B3D6D7F098}"/>
                </a:ext>
              </a:extLst>
            </p:cNvPr>
            <p:cNvSpPr txBox="1"/>
            <p:nvPr/>
          </p:nvSpPr>
          <p:spPr>
            <a:xfrm>
              <a:off x="5405493" y="3102694"/>
              <a:ext cx="1055097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100" dirty="0">
                  <a:latin typeface="+mn-lt"/>
                  <a:cs typeface="Calibri" panose="020F0502020204030204" pitchFamily="34" charset="0"/>
                </a:rPr>
                <a:t>Wärmewende</a:t>
              </a:r>
            </a:p>
          </p:txBody>
        </p:sp>
        <p:sp>
          <p:nvSpPr>
            <p:cNvPr id="120" name="Freihandform: Form 119">
              <a:extLst>
                <a:ext uri="{FF2B5EF4-FFF2-40B4-BE49-F238E27FC236}">
                  <a16:creationId xmlns:a16="http://schemas.microsoft.com/office/drawing/2014/main" id="{A74744DC-DABA-48D1-BFDA-F498BE196888}"/>
                </a:ext>
              </a:extLst>
            </p:cNvPr>
            <p:cNvSpPr/>
            <p:nvPr/>
          </p:nvSpPr>
          <p:spPr>
            <a:xfrm rot="10800000" flipH="1" flipV="1">
              <a:off x="5572042" y="2449908"/>
              <a:ext cx="754612" cy="636319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1100">
                <a:latin typeface="+mn-lt"/>
              </a:endParaRPr>
            </a:p>
          </p:txBody>
        </p:sp>
        <p:sp>
          <p:nvSpPr>
            <p:cNvPr id="121" name="Freihandform: Form 120">
              <a:extLst>
                <a:ext uri="{FF2B5EF4-FFF2-40B4-BE49-F238E27FC236}">
                  <a16:creationId xmlns:a16="http://schemas.microsoft.com/office/drawing/2014/main" id="{0EC16678-1028-26B8-A3C5-CF5D7D6E93F5}"/>
                </a:ext>
              </a:extLst>
            </p:cNvPr>
            <p:cNvSpPr/>
            <p:nvPr/>
          </p:nvSpPr>
          <p:spPr>
            <a:xfrm rot="10800000" flipV="1">
              <a:off x="5777384" y="3035367"/>
              <a:ext cx="1144" cy="3671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1100">
                <a:latin typeface="+mn-lt"/>
              </a:endParaRPr>
            </a:p>
          </p:txBody>
        </p:sp>
        <p:sp>
          <p:nvSpPr>
            <p:cNvPr id="122" name="Freihandform: Form 121">
              <a:extLst>
                <a:ext uri="{FF2B5EF4-FFF2-40B4-BE49-F238E27FC236}">
                  <a16:creationId xmlns:a16="http://schemas.microsoft.com/office/drawing/2014/main" id="{2D14AAA8-9C1D-2B55-1CEA-AFA32047A193}"/>
                </a:ext>
              </a:extLst>
            </p:cNvPr>
            <p:cNvSpPr/>
            <p:nvPr/>
          </p:nvSpPr>
          <p:spPr>
            <a:xfrm rot="10800000" flipV="1">
              <a:off x="5874202" y="2696390"/>
              <a:ext cx="5463" cy="589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 sz="1100">
                <a:latin typeface="+mn-lt"/>
              </a:endParaRPr>
            </a:p>
          </p:txBody>
        </p:sp>
        <p:cxnSp>
          <p:nvCxnSpPr>
            <p:cNvPr id="123" name="Gerader Verbinder 122">
              <a:extLst>
                <a:ext uri="{FF2B5EF4-FFF2-40B4-BE49-F238E27FC236}">
                  <a16:creationId xmlns:a16="http://schemas.microsoft.com/office/drawing/2014/main" id="{B52B374B-EC5C-3954-BE2D-08E52ED613DB}"/>
                </a:ext>
              </a:extLst>
            </p:cNvPr>
            <p:cNvCxnSpPr>
              <a:stCxn id="120" idx="42"/>
            </p:cNvCxnSpPr>
            <p:nvPr/>
          </p:nvCxnSpPr>
          <p:spPr bwMode="auto">
            <a:xfrm flipH="1" flipV="1">
              <a:off x="5814888" y="2787867"/>
              <a:ext cx="634" cy="285609"/>
            </a:xfrm>
            <a:prstGeom prst="line">
              <a:avLst/>
            </a:prstGeom>
            <a:solidFill>
              <a:srgbClr val="FF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4" name="Freihandform: Form 123">
              <a:extLst>
                <a:ext uri="{FF2B5EF4-FFF2-40B4-BE49-F238E27FC236}">
                  <a16:creationId xmlns:a16="http://schemas.microsoft.com/office/drawing/2014/main" id="{7E077B42-D7BB-7951-F1CF-0C15B5C1305B}"/>
                </a:ext>
              </a:extLst>
            </p:cNvPr>
            <p:cNvSpPr/>
            <p:nvPr/>
          </p:nvSpPr>
          <p:spPr bwMode="auto">
            <a:xfrm>
              <a:off x="5688073" y="2463399"/>
              <a:ext cx="617945" cy="357845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grpSp>
          <p:nvGrpSpPr>
            <p:cNvPr id="125" name="Gruppieren 124">
              <a:extLst>
                <a:ext uri="{FF2B5EF4-FFF2-40B4-BE49-F238E27FC236}">
                  <a16:creationId xmlns:a16="http://schemas.microsoft.com/office/drawing/2014/main" id="{5086F5A4-772E-72D5-9FAD-A23FCD1A4E28}"/>
                </a:ext>
              </a:extLst>
            </p:cNvPr>
            <p:cNvGrpSpPr/>
            <p:nvPr/>
          </p:nvGrpSpPr>
          <p:grpSpPr>
            <a:xfrm>
              <a:off x="5777382" y="2514141"/>
              <a:ext cx="436325" cy="261034"/>
              <a:chOff x="8364915" y="3815016"/>
              <a:chExt cx="897300" cy="528571"/>
            </a:xfrm>
          </p:grpSpPr>
          <p:sp>
            <p:nvSpPr>
              <p:cNvPr id="128" name="Freihandform: Form 127">
                <a:extLst>
                  <a:ext uri="{FF2B5EF4-FFF2-40B4-BE49-F238E27FC236}">
                    <a16:creationId xmlns:a16="http://schemas.microsoft.com/office/drawing/2014/main" id="{75986AB2-3671-B35B-DB30-1C9A042375CE}"/>
                  </a:ext>
                </a:extLst>
              </p:cNvPr>
              <p:cNvSpPr/>
              <p:nvPr/>
            </p:nvSpPr>
            <p:spPr bwMode="auto">
              <a:xfrm>
                <a:off x="8364915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129" name="Freihandform: Form 128">
                <a:extLst>
                  <a:ext uri="{FF2B5EF4-FFF2-40B4-BE49-F238E27FC236}">
                    <a16:creationId xmlns:a16="http://schemas.microsoft.com/office/drawing/2014/main" id="{48EA4530-EC27-A1DC-C7A9-EEE2A4178BFF}"/>
                  </a:ext>
                </a:extLst>
              </p:cNvPr>
              <p:cNvSpPr/>
              <p:nvPr/>
            </p:nvSpPr>
            <p:spPr bwMode="auto">
              <a:xfrm>
                <a:off x="8764049" y="381501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130" name="Freihandform: Form 129">
                <a:extLst>
                  <a:ext uri="{FF2B5EF4-FFF2-40B4-BE49-F238E27FC236}">
                    <a16:creationId xmlns:a16="http://schemas.microsoft.com/office/drawing/2014/main" id="{5C693446-0427-6DCF-0191-9681CE532890}"/>
                  </a:ext>
                </a:extLst>
              </p:cNvPr>
              <p:cNvSpPr/>
              <p:nvPr/>
            </p:nvSpPr>
            <p:spPr bwMode="auto">
              <a:xfrm>
                <a:off x="8512535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  <p:sp>
            <p:nvSpPr>
              <p:cNvPr id="131" name="Freihandform: Form 130">
                <a:extLst>
                  <a:ext uri="{FF2B5EF4-FFF2-40B4-BE49-F238E27FC236}">
                    <a16:creationId xmlns:a16="http://schemas.microsoft.com/office/drawing/2014/main" id="{A3E07F57-B532-2DC9-8F6B-5D037201FAF5}"/>
                  </a:ext>
                </a:extLst>
              </p:cNvPr>
              <p:cNvSpPr/>
              <p:nvPr/>
            </p:nvSpPr>
            <p:spPr bwMode="auto">
              <a:xfrm>
                <a:off x="8911668" y="4117607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63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1100" b="0" i="0" u="none" strike="noStrike" cap="none" normalizeH="0" baseline="0" dirty="0">
                  <a:ln>
                    <a:noFill/>
                  </a:ln>
                  <a:effectLst/>
                  <a:latin typeface="+mn-lt"/>
                </a:endParaRPr>
              </a:p>
            </p:txBody>
          </p:sp>
        </p:grpSp>
        <p:sp>
          <p:nvSpPr>
            <p:cNvPr id="126" name="Freihandform: Form 125">
              <a:extLst>
                <a:ext uri="{FF2B5EF4-FFF2-40B4-BE49-F238E27FC236}">
                  <a16:creationId xmlns:a16="http://schemas.microsoft.com/office/drawing/2014/main" id="{232DC0C6-38CE-AA5D-9398-3914BA5E9D2D}"/>
                </a:ext>
              </a:extLst>
            </p:cNvPr>
            <p:cNvSpPr/>
            <p:nvPr/>
          </p:nvSpPr>
          <p:spPr bwMode="auto">
            <a:xfrm>
              <a:off x="5634813" y="2514141"/>
              <a:ext cx="172425" cy="541744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effectLst/>
                <a:latin typeface="+mn-lt"/>
              </a:endParaRPr>
            </a:p>
          </p:txBody>
        </p:sp>
        <p:pic>
          <p:nvPicPr>
            <p:cNvPr id="127" name="Grafik 126">
              <a:extLst>
                <a:ext uri="{FF2B5EF4-FFF2-40B4-BE49-F238E27FC236}">
                  <a16:creationId xmlns:a16="http://schemas.microsoft.com/office/drawing/2014/main" id="{BEB79BD6-4851-FA34-D939-FD64974DD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8148" y="2831413"/>
              <a:ext cx="231892" cy="231892"/>
            </a:xfrm>
            <a:prstGeom prst="rect">
              <a:avLst/>
            </a:prstGeom>
          </p:spPr>
        </p:pic>
      </p:grpSp>
      <p:sp>
        <p:nvSpPr>
          <p:cNvPr id="138" name="Rectangle 4">
            <a:extLst>
              <a:ext uri="{FF2B5EF4-FFF2-40B4-BE49-F238E27FC236}">
                <a16:creationId xmlns:a16="http://schemas.microsoft.com/office/drawing/2014/main" id="{DDE36126-4549-8B0C-CCF4-1AD8D7FD9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736686"/>
            <a:ext cx="99060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2000" dirty="0" err="1">
                <a:solidFill>
                  <a:srgbClr val="00B050"/>
                </a:solidFill>
              </a:rPr>
              <a:t>Bürger:innen</a:t>
            </a:r>
            <a:r>
              <a:rPr lang="de-DE" altLang="de-DE" sz="2000" dirty="0">
                <a:solidFill>
                  <a:srgbClr val="00B050"/>
                </a:solidFill>
              </a:rPr>
              <a:t>, Lehrkräfte und Politiker aller Ebenen können sich über</a:t>
            </a:r>
            <a:br>
              <a:rPr lang="de-DE" altLang="de-DE" sz="2000" dirty="0">
                <a:solidFill>
                  <a:srgbClr val="00B050"/>
                </a:solidFill>
              </a:rPr>
            </a:br>
            <a:r>
              <a:rPr lang="de-DE" altLang="de-DE" sz="2000" dirty="0">
                <a:solidFill>
                  <a:srgbClr val="00B050"/>
                </a:solidFill>
              </a:rPr>
              <a:t>alle wichtigen, faktenbasierten Bereiche informieren!</a:t>
            </a:r>
          </a:p>
        </p:txBody>
      </p:sp>
    </p:spTree>
    <p:extLst>
      <p:ext uri="{BB962C8B-B14F-4D97-AF65-F5344CB8AC3E}">
        <p14:creationId xmlns:p14="http://schemas.microsoft.com/office/powerpoint/2010/main" val="7130704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23825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ISE e.V.-Broschüren </a:t>
            </a:r>
          </a:p>
        </p:txBody>
      </p:sp>
      <p:sp>
        <p:nvSpPr>
          <p:cNvPr id="45" name="Rectangle 4">
            <a:extLst>
              <a:ext uri="{FF2B5EF4-FFF2-40B4-BE49-F238E27FC236}">
                <a16:creationId xmlns:a16="http://schemas.microsoft.com/office/drawing/2014/main" id="{761405E6-B76D-B880-7F40-8A556756A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18" y="5090355"/>
            <a:ext cx="306385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 dirty="0">
                <a:solidFill>
                  <a:srgbClr val="3333FF"/>
                </a:solidFill>
              </a:rPr>
              <a:t>7 Sprachen:</a:t>
            </a:r>
            <a:br>
              <a:rPr lang="de-DE" altLang="de-DE" sz="1600" dirty="0">
                <a:solidFill>
                  <a:srgbClr val="3333FF"/>
                </a:solidFill>
              </a:rPr>
            </a:br>
            <a:r>
              <a:rPr lang="de-DE" sz="1200" dirty="0">
                <a:solidFill>
                  <a:srgbClr val="3333FF"/>
                </a:solidFill>
              </a:rPr>
              <a:t>deutsch (D), französisch (F), spanisch (E)</a:t>
            </a:r>
            <a:br>
              <a:rPr lang="de-DE" sz="1200" dirty="0">
                <a:solidFill>
                  <a:srgbClr val="3333FF"/>
                </a:solidFill>
              </a:rPr>
            </a:br>
            <a:r>
              <a:rPr lang="de-DE" sz="1200" dirty="0">
                <a:solidFill>
                  <a:srgbClr val="3333FF"/>
                </a:solidFill>
              </a:rPr>
              <a:t>niederländisch (NL), türkisch (TR), </a:t>
            </a:r>
            <a:br>
              <a:rPr lang="de-DE" sz="1200" dirty="0">
                <a:solidFill>
                  <a:srgbClr val="3333FF"/>
                </a:solidFill>
              </a:rPr>
            </a:br>
            <a:r>
              <a:rPr lang="de-DE" sz="1200" dirty="0">
                <a:solidFill>
                  <a:srgbClr val="3333FF"/>
                </a:solidFill>
              </a:rPr>
              <a:t>ukrainisch (UA), russisch (RUS)</a:t>
            </a:r>
            <a:endParaRPr lang="de-DE" sz="1600" dirty="0">
              <a:solidFill>
                <a:srgbClr val="3333FF"/>
              </a:solidFill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0F2F7C2-6688-17BF-8534-783EECE0BCBC}"/>
              </a:ext>
            </a:extLst>
          </p:cNvPr>
          <p:cNvGrpSpPr/>
          <p:nvPr/>
        </p:nvGrpSpPr>
        <p:grpSpPr>
          <a:xfrm>
            <a:off x="203217" y="929670"/>
            <a:ext cx="2826809" cy="4010576"/>
            <a:chOff x="203217" y="929670"/>
            <a:chExt cx="2826809" cy="4010576"/>
          </a:xfrm>
        </p:grpSpPr>
        <p:pic>
          <p:nvPicPr>
            <p:cNvPr id="15" name="Grafik 14" descr="Ein Bild, das Text, Screenshot, Logo enthält.&#10;&#10;KI-generierte Inhalte können fehlerhaft sein.">
              <a:extLst>
                <a:ext uri="{FF2B5EF4-FFF2-40B4-BE49-F238E27FC236}">
                  <a16:creationId xmlns:a16="http://schemas.microsoft.com/office/drawing/2014/main" id="{8FC78FBA-D54E-1C11-B2A9-43FC9785F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217" y="929670"/>
              <a:ext cx="2826809" cy="4010576"/>
            </a:xfrm>
            <a:prstGeom prst="rect">
              <a:avLst/>
            </a:prstGeom>
          </p:spPr>
        </p:pic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A8442C52-906F-7D72-8CF2-D559ED752B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820" y="4661537"/>
              <a:ext cx="60069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E8F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200" dirty="0"/>
                <a:t>2022</a:t>
              </a:r>
              <a:endParaRPr lang="de-DE" sz="1200" dirty="0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993BF20-D338-C465-CE94-4620F8E08486}"/>
              </a:ext>
            </a:extLst>
          </p:cNvPr>
          <p:cNvGrpSpPr/>
          <p:nvPr/>
        </p:nvGrpSpPr>
        <p:grpSpPr>
          <a:xfrm>
            <a:off x="3551319" y="941679"/>
            <a:ext cx="2826809" cy="3998567"/>
            <a:chOff x="3551319" y="941679"/>
            <a:chExt cx="2826809" cy="3998567"/>
          </a:xfrm>
        </p:grpSpPr>
        <p:pic>
          <p:nvPicPr>
            <p:cNvPr id="29" name="Grafik 28" descr="Ein Bild, das Text, Screenshot, Logo, Design enthält.&#10;&#10;KI-generierte Inhalte können fehlerhaft sein.">
              <a:extLst>
                <a:ext uri="{FF2B5EF4-FFF2-40B4-BE49-F238E27FC236}">
                  <a16:creationId xmlns:a16="http://schemas.microsoft.com/office/drawing/2014/main" id="{8ECC3AD5-4D53-8299-4C6E-CC4E020F2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1319" y="941679"/>
              <a:ext cx="2826809" cy="3998567"/>
            </a:xfrm>
            <a:prstGeom prst="rect">
              <a:avLst/>
            </a:prstGeom>
          </p:spPr>
        </p:pic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8F2B2D9A-FA45-016F-5D76-0AEFCF8E54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4378" y="4661537"/>
              <a:ext cx="60069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E8F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200" dirty="0"/>
                <a:t>2024</a:t>
              </a:r>
              <a:endParaRPr lang="de-DE" sz="1200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F41C275-EBE0-5A5C-5126-0C0D5A05A668}"/>
              </a:ext>
            </a:extLst>
          </p:cNvPr>
          <p:cNvGrpSpPr/>
          <p:nvPr/>
        </p:nvGrpSpPr>
        <p:grpSpPr>
          <a:xfrm>
            <a:off x="6899422" y="941679"/>
            <a:ext cx="2835299" cy="4010576"/>
            <a:chOff x="6899422" y="941679"/>
            <a:chExt cx="2835299" cy="4010576"/>
          </a:xfrm>
        </p:grpSpPr>
        <p:pic>
          <p:nvPicPr>
            <p:cNvPr id="36" name="Grafik 35" descr="Ein Bild, das Text, Screenshot, Logo, Design enthält.&#10;&#10;KI-generierte Inhalte können fehlerhaft sein.">
              <a:extLst>
                <a:ext uri="{FF2B5EF4-FFF2-40B4-BE49-F238E27FC236}">
                  <a16:creationId xmlns:a16="http://schemas.microsoft.com/office/drawing/2014/main" id="{6018ED04-B6C0-E412-6D93-DE65F5AC9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9422" y="941679"/>
              <a:ext cx="2835299" cy="4010576"/>
            </a:xfrm>
            <a:prstGeom prst="rect">
              <a:avLst/>
            </a:prstGeom>
          </p:spPr>
        </p:pic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1953AEA9-964A-6C12-4FE1-444D55ECB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6725" y="4661537"/>
              <a:ext cx="600692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E8F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200" dirty="0"/>
                <a:t>2025</a:t>
              </a:r>
              <a:endParaRPr lang="de-DE" sz="1200" dirty="0"/>
            </a:p>
          </p:txBody>
        </p:sp>
      </p:grpSp>
      <p:sp>
        <p:nvSpPr>
          <p:cNvPr id="138" name="Rectangle 4">
            <a:extLst>
              <a:ext uri="{FF2B5EF4-FFF2-40B4-BE49-F238E27FC236}">
                <a16:creationId xmlns:a16="http://schemas.microsoft.com/office/drawing/2014/main" id="{DDE36126-4549-8B0C-CCF4-1AD8D7FD9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069258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Mit unseren Broschüren informieren wir, klären auf und geben Empfehlungen!</a:t>
            </a:r>
          </a:p>
        </p:txBody>
      </p:sp>
    </p:spTree>
    <p:extLst>
      <p:ext uri="{BB962C8B-B14F-4D97-AF65-F5344CB8AC3E}">
        <p14:creationId xmlns:p14="http://schemas.microsoft.com/office/powerpoint/2010/main" val="22392140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32572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Klimaschutz und Energiewende verstärkt in die Schulen bringen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Workshops und Strategiegespräch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0926E48-2BB8-2BD8-D3CB-D462E665624B}"/>
              </a:ext>
            </a:extLst>
          </p:cNvPr>
          <p:cNvSpPr txBox="1"/>
          <p:nvPr/>
        </p:nvSpPr>
        <p:spPr>
          <a:xfrm>
            <a:off x="4993363" y="5244147"/>
            <a:ext cx="4818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Gespräch mit Staatssekretär Beckmann (BM)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am 22. Okt. 2019: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Wie kann das Thema „Klimaschutz/Energiewende“</a:t>
            </a:r>
          </a:p>
          <a:p>
            <a:r>
              <a:rPr lang="de-DE" sz="1600" dirty="0">
                <a:solidFill>
                  <a:srgbClr val="3333FF"/>
                </a:solidFill>
              </a:rPr>
              <a:t>in den Lehrplänen stärker berücksichtigt werden?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B8C3F66-DC97-93D6-4D03-14422EBDBB98}"/>
              </a:ext>
            </a:extLst>
          </p:cNvPr>
          <p:cNvSpPr txBox="1"/>
          <p:nvPr/>
        </p:nvSpPr>
        <p:spPr>
          <a:xfrm>
            <a:off x="4953000" y="3750415"/>
            <a:ext cx="4379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BBS-Landau: Projektwoche 08. -10. Juli 2024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98BE6A3-543F-253D-0781-F9834DFA6D05}"/>
              </a:ext>
            </a:extLst>
          </p:cNvPr>
          <p:cNvSpPr txBox="1"/>
          <p:nvPr/>
        </p:nvSpPr>
        <p:spPr>
          <a:xfrm>
            <a:off x="203200" y="3750415"/>
            <a:ext cx="4162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Gymnasium BZA: Workshop 20.Sept.2019 </a:t>
            </a:r>
          </a:p>
        </p:txBody>
      </p:sp>
      <p:pic>
        <p:nvPicPr>
          <p:cNvPr id="9" name="Grafik 8" descr="Ein Bild, das Kleidung, Person, Im Haus, Menschen enthält.&#10;&#10;KI-generierte Inhalte können fehlerhaft sein.">
            <a:extLst>
              <a:ext uri="{FF2B5EF4-FFF2-40B4-BE49-F238E27FC236}">
                <a16:creationId xmlns:a16="http://schemas.microsoft.com/office/drawing/2014/main" id="{67D53F71-5EDD-F096-D54E-1EF8CF6EF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2"/>
          <a:stretch>
            <a:fillRect/>
          </a:stretch>
        </p:blipFill>
        <p:spPr>
          <a:xfrm>
            <a:off x="52484" y="917160"/>
            <a:ext cx="4562797" cy="2833255"/>
          </a:xfrm>
          <a:prstGeom prst="rect">
            <a:avLst/>
          </a:prstGeom>
        </p:spPr>
      </p:pic>
      <p:pic>
        <p:nvPicPr>
          <p:cNvPr id="12" name="Grafik 11" descr="Ein Bild, das Kleidung, Person, Schuhwerk, Im Haus enthält.&#10;&#10;KI-generierte Inhalte können fehlerhaft sein.">
            <a:extLst>
              <a:ext uri="{FF2B5EF4-FFF2-40B4-BE49-F238E27FC236}">
                <a16:creationId xmlns:a16="http://schemas.microsoft.com/office/drawing/2014/main" id="{8F53DF2F-F3F0-151F-9EF8-2296D908A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44"/>
          <a:stretch>
            <a:fillRect/>
          </a:stretch>
        </p:blipFill>
        <p:spPr>
          <a:xfrm>
            <a:off x="1100970" y="4233060"/>
            <a:ext cx="3811668" cy="2088305"/>
          </a:xfrm>
          <a:prstGeom prst="rect">
            <a:avLst/>
          </a:prstGeom>
        </p:spPr>
      </p:pic>
      <p:pic>
        <p:nvPicPr>
          <p:cNvPr id="14" name="Grafik 13" descr="Ein Bild, das Kleidung, Person, Mann, Wand enthält.&#10;&#10;KI-generierte Inhalte können fehlerhaft sein.">
            <a:extLst>
              <a:ext uri="{FF2B5EF4-FFF2-40B4-BE49-F238E27FC236}">
                <a16:creationId xmlns:a16="http://schemas.microsoft.com/office/drawing/2014/main" id="{E4CB048B-EA52-C763-AC09-A6D4BAEA7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00" y="917159"/>
            <a:ext cx="5086634" cy="283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91612"/>
      </p:ext>
    </p:extLst>
  </p:cSld>
  <p:clrMapOvr>
    <a:masterClrMapping/>
  </p:clrMapOvr>
  <p:transition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35456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Kampagnen, Auszug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„Wärmewende in der Südpfalz“ 2022: 7 Veranstaltungen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8DEF627-027D-37A4-F6D6-AF49C6FBF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104868"/>
            <a:ext cx="9906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2000" dirty="0">
                <a:solidFill>
                  <a:srgbClr val="00B050"/>
                </a:solidFill>
              </a:rPr>
              <a:t>Mehr als 800 Interessierte haben die Veranstaltungen besucht!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DEB2001-7912-386C-C2B2-376D16255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91" y="5303522"/>
            <a:ext cx="303491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600" dirty="0">
                <a:solidFill>
                  <a:srgbClr val="3333FF"/>
                </a:solidFill>
              </a:rPr>
              <a:t>Maikammer</a:t>
            </a:r>
            <a:br>
              <a:rPr lang="de-DE" altLang="de-DE" sz="1600" dirty="0">
                <a:solidFill>
                  <a:srgbClr val="3333FF"/>
                </a:solidFill>
              </a:rPr>
            </a:br>
            <a:r>
              <a:rPr lang="de-DE" altLang="de-DE" sz="1600" dirty="0">
                <a:solidFill>
                  <a:srgbClr val="3333FF"/>
                </a:solidFill>
              </a:rPr>
              <a:t>Nov. 2022 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94239C9-EF39-9E76-4F83-3C4F2DFC7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008594"/>
            <a:ext cx="303491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dirty="0">
                <a:solidFill>
                  <a:srgbClr val="3333FF"/>
                </a:solidFill>
              </a:rPr>
              <a:t>Rülzheim </a:t>
            </a:r>
            <a:br>
              <a:rPr lang="de-DE" altLang="de-DE" sz="1600" dirty="0">
                <a:solidFill>
                  <a:srgbClr val="3333FF"/>
                </a:solidFill>
              </a:rPr>
            </a:br>
            <a:r>
              <a:rPr lang="de-DE" altLang="de-DE" sz="1600" dirty="0">
                <a:solidFill>
                  <a:srgbClr val="3333FF"/>
                </a:solidFill>
              </a:rPr>
              <a:t>Okt. 2022 </a:t>
            </a:r>
          </a:p>
        </p:txBody>
      </p:sp>
      <p:pic>
        <p:nvPicPr>
          <p:cNvPr id="5" name="Grafik 4" descr="Ein Bild, das Kleidung, Person, Schuhwerk, Im Haus enthält.&#10;&#10;KI-generierte Inhalte können fehlerhaft sein.">
            <a:extLst>
              <a:ext uri="{FF2B5EF4-FFF2-40B4-BE49-F238E27FC236}">
                <a16:creationId xmlns:a16="http://schemas.microsoft.com/office/drawing/2014/main" id="{4628F69A-B760-9998-1030-16AB289120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6" y="902305"/>
            <a:ext cx="4559767" cy="2782799"/>
          </a:xfrm>
          <a:prstGeom prst="rect">
            <a:avLst/>
          </a:prstGeom>
        </p:spPr>
      </p:pic>
      <p:pic>
        <p:nvPicPr>
          <p:cNvPr id="11" name="Grafik 10" descr="Ein Bild, das Im Haus, Tagung, Hörsaal, Gebäude enthält.&#10;&#10;KI-generierte Inhalte können fehlerhaft sein.">
            <a:extLst>
              <a:ext uri="{FF2B5EF4-FFF2-40B4-BE49-F238E27FC236}">
                <a16:creationId xmlns:a16="http://schemas.microsoft.com/office/drawing/2014/main" id="{6410E8A5-A3C8-71BB-67D7-1A4052096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/>
          <a:stretch>
            <a:fillRect/>
          </a:stretch>
        </p:blipFill>
        <p:spPr>
          <a:xfrm>
            <a:off x="3692209" y="2777469"/>
            <a:ext cx="6025105" cy="30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74439"/>
      </p:ext>
    </p:extLst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01474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Gründung der Bürger-Energie-Genossenschaft „</a:t>
            </a:r>
            <a:r>
              <a:rPr lang="de-DE" altLang="de-DE" sz="2000" dirty="0" err="1">
                <a:solidFill>
                  <a:schemeClr val="bg1"/>
                </a:solidFill>
              </a:rPr>
              <a:t>BenSüdpfalz</a:t>
            </a:r>
            <a:r>
              <a:rPr lang="de-DE" altLang="de-DE" sz="2000" dirty="0">
                <a:solidFill>
                  <a:schemeClr val="bg1"/>
                </a:solidFill>
              </a:rPr>
              <a:t>“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„Geburtshelfer“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BD5C52-52AF-E884-7826-20E9E1AE1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08" y="5979499"/>
            <a:ext cx="98004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ISE e.V. hat zum 1. Treffen am 11.04.2023 nach </a:t>
            </a:r>
            <a:r>
              <a:rPr lang="de-DE" altLang="de-DE" sz="1800" dirty="0" err="1">
                <a:solidFill>
                  <a:srgbClr val="00B050"/>
                </a:solidFill>
              </a:rPr>
              <a:t>Vorderweidenthal</a:t>
            </a:r>
            <a:r>
              <a:rPr lang="de-DE" altLang="de-DE" sz="1800" dirty="0">
                <a:solidFill>
                  <a:srgbClr val="00B050"/>
                </a:solidFill>
              </a:rPr>
              <a:t> eingeladen!</a:t>
            </a:r>
          </a:p>
        </p:txBody>
      </p:sp>
      <p:pic>
        <p:nvPicPr>
          <p:cNvPr id="6" name="Grafik 5" descr="Ein Bild, das Kleidung, Mobiliar, Person, Mann enthält.&#10;&#10;KI-generierte Inhalte können fehlerhaft sein.">
            <a:extLst>
              <a:ext uri="{FF2B5EF4-FFF2-40B4-BE49-F238E27FC236}">
                <a16:creationId xmlns:a16="http://schemas.microsoft.com/office/drawing/2014/main" id="{848FE773-96E9-6B91-17E7-7967D65DE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4" y="863986"/>
            <a:ext cx="9343025" cy="481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57616"/>
      </p:ext>
    </p:extLst>
  </p:cSld>
  <p:clrMapOvr>
    <a:masterClrMapping/>
  </p:clrMapOvr>
  <p:transition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84673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Bundestagswahl 2021: „Coronazeit“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Podiumsdiskussion mit den Bundestagskandidaten in der Augustinerkirche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BD5C52-52AF-E884-7826-20E9E1AE1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0900"/>
            <a:ext cx="9906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Pfarrer Karsten </a:t>
            </a:r>
            <a:r>
              <a:rPr lang="de-DE" altLang="de-DE" sz="1800" dirty="0" err="1">
                <a:solidFill>
                  <a:srgbClr val="00B050"/>
                </a:solidFill>
              </a:rPr>
              <a:t>Geeck</a:t>
            </a:r>
            <a:r>
              <a:rPr lang="de-DE" altLang="de-DE" sz="1800" dirty="0">
                <a:solidFill>
                  <a:srgbClr val="00B050"/>
                </a:solidFill>
              </a:rPr>
              <a:t> hat uns, getreu der Enzyklika „Laudato si“,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seine Kirche zur Verfügung gestellt!</a:t>
            </a:r>
          </a:p>
        </p:txBody>
      </p:sp>
      <p:pic>
        <p:nvPicPr>
          <p:cNvPr id="5" name="Grafik 4" descr="Ein Bild, das Kleidung, Person, Mann, Schuhwerk enthält.&#10;&#10;KI-generierte Inhalte können fehlerhaft sein.">
            <a:extLst>
              <a:ext uri="{FF2B5EF4-FFF2-40B4-BE49-F238E27FC236}">
                <a16:creationId xmlns:a16="http://schemas.microsoft.com/office/drawing/2014/main" id="{E9F74A64-3DB8-D105-F32D-66445E7CD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4"/>
          <a:stretch>
            <a:fillRect/>
          </a:stretch>
        </p:blipFill>
        <p:spPr>
          <a:xfrm>
            <a:off x="1261240" y="957943"/>
            <a:ext cx="7492078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75929"/>
      </p:ext>
    </p:extLst>
  </p:cSld>
  <p:clrMapOvr>
    <a:masterClrMapping/>
  </p:clrMapOvr>
  <p:transition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67375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Vorschläge zur Mobilitätswende auf Bundesebene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Videokonferenz mit Dr. Wissing, BMDV, am 12. Sept. 2022 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BD5C52-52AF-E884-7826-20E9E1AE1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49505"/>
            <a:ext cx="9906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Unser Vorschlag zur Überdachung der Autobahnen mit PV kam gut an, </a:t>
            </a:r>
          </a:p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aber bisher ist außer einem Pilotprojekt in Bayern noch nicht viel passiert!</a:t>
            </a:r>
          </a:p>
        </p:txBody>
      </p:sp>
      <p:pic>
        <p:nvPicPr>
          <p:cNvPr id="6" name="Grafik 5" descr="Ein Bild, das Menschliches Gesicht, Mann, Screenshot, Person enthält.&#10;&#10;KI-generierte Inhalte können fehlerhaft sein.">
            <a:extLst>
              <a:ext uri="{FF2B5EF4-FFF2-40B4-BE49-F238E27FC236}">
                <a16:creationId xmlns:a16="http://schemas.microsoft.com/office/drawing/2014/main" id="{65321E2E-1B7B-A239-CEFA-A1385381D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3" y="927429"/>
            <a:ext cx="8698554" cy="47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9138"/>
      </p:ext>
    </p:extLst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52120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Fraktionsvorsitzende des Landtages von RLP empfangen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am 30. Okt. 2019 Klimaschützer aus der Südpfalz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BD5C52-52AF-E884-7826-20E9E1AE1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8309"/>
            <a:ext cx="988255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An einem Tag an alle Fraktionen überreicht! „</a:t>
            </a:r>
            <a:r>
              <a:rPr lang="de-DE" sz="1800" dirty="0">
                <a:solidFill>
                  <a:srgbClr val="00B050"/>
                </a:solidFill>
              </a:rPr>
              <a:t>Unser Beitrag zum Klimaschutzkonzept RLP 2019“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pic>
        <p:nvPicPr>
          <p:cNvPr id="5" name="Grafik 4" descr="Ein Bild, das Kleidung, Anzug, Mann, Person enthält.&#10;&#10;KI-generierte Inhalte können fehlerhaft sein.">
            <a:extLst>
              <a:ext uri="{FF2B5EF4-FFF2-40B4-BE49-F238E27FC236}">
                <a16:creationId xmlns:a16="http://schemas.microsoft.com/office/drawing/2014/main" id="{EC642C7D-03F8-2196-8913-73F2E7564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874237"/>
            <a:ext cx="6811108" cy="510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75412"/>
      </p:ext>
    </p:extLst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60669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Landesregierung und kommunale Ebenen arbeiten gut zusammen: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Agri-PV-Anlage mit Regenwasserspeicherung in Offenbach/Queich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BD5C52-52AF-E884-7826-20E9E1AE1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20153"/>
            <a:ext cx="98825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Gemeinsam Probleme gelöst am 24.04.2024: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Landesregierung, Kreisverwaltung SÜW, Bio-Bauer Gensheimer und ISE e.V.! </a:t>
            </a:r>
          </a:p>
        </p:txBody>
      </p:sp>
      <p:pic>
        <p:nvPicPr>
          <p:cNvPr id="6" name="Grafik 5" descr="Ein Bild, das Gras, draußen, Himmel, Wolke enthält.&#10;&#10;KI-generierte Inhalte können fehlerhaft sein.">
            <a:extLst>
              <a:ext uri="{FF2B5EF4-FFF2-40B4-BE49-F238E27FC236}">
                <a16:creationId xmlns:a16="http://schemas.microsoft.com/office/drawing/2014/main" id="{23F71194-D774-9F42-D875-B46C23B3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62" b="5719"/>
          <a:stretch>
            <a:fillRect/>
          </a:stretch>
        </p:blipFill>
        <p:spPr>
          <a:xfrm>
            <a:off x="3856054" y="882379"/>
            <a:ext cx="5792037" cy="2721048"/>
          </a:xfrm>
          <a:prstGeom prst="rect">
            <a:avLst/>
          </a:prstGeom>
        </p:spPr>
      </p:pic>
      <p:pic>
        <p:nvPicPr>
          <p:cNvPr id="9" name="Grafik 8" descr="Ein Bild, das Kleidung, Person, Mann, Lächeln enthält.&#10;&#10;KI-generierte Inhalte können fehlerhaft sein.">
            <a:extLst>
              <a:ext uri="{FF2B5EF4-FFF2-40B4-BE49-F238E27FC236}">
                <a16:creationId xmlns:a16="http://schemas.microsoft.com/office/drawing/2014/main" id="{C9DE9055-61EB-64EE-C434-F7043AAA5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9" y="2841075"/>
            <a:ext cx="5556738" cy="299985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74014169"/>
      </p:ext>
    </p:extLst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24223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Gründung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Niederschrift, Auszug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BC55563-63FB-74D6-0949-56084B89F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4291"/>
            <a:ext cx="9906000" cy="336353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873CB8C-3793-CEB5-9DB8-F9C04457AB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225" r="46442"/>
          <a:stretch>
            <a:fillRect/>
          </a:stretch>
        </p:blipFill>
        <p:spPr>
          <a:xfrm>
            <a:off x="685800" y="4762500"/>
            <a:ext cx="5305425" cy="1230284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7C2165E-3D35-F596-2623-D40A70B9BA4B}"/>
              </a:ext>
            </a:extLst>
          </p:cNvPr>
          <p:cNvSpPr/>
          <p:nvPr/>
        </p:nvSpPr>
        <p:spPr bwMode="auto">
          <a:xfrm>
            <a:off x="742950" y="2556509"/>
            <a:ext cx="1200150" cy="257175"/>
          </a:xfrm>
          <a:prstGeom prst="rect">
            <a:avLst/>
          </a:prstGeom>
          <a:solidFill>
            <a:srgbClr val="FFFF00">
              <a:alpha val="3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1D0C2B30-154E-5434-A7F6-354C69D96DCD}"/>
              </a:ext>
            </a:extLst>
          </p:cNvPr>
          <p:cNvGrpSpPr/>
          <p:nvPr/>
        </p:nvGrpSpPr>
        <p:grpSpPr>
          <a:xfrm>
            <a:off x="2282803" y="3438525"/>
            <a:ext cx="2936897" cy="513729"/>
            <a:chOff x="2282803" y="3438525"/>
            <a:chExt cx="2936897" cy="513729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0129B88E-6838-D34A-BCAC-86C59A305911}"/>
                </a:ext>
              </a:extLst>
            </p:cNvPr>
            <p:cNvSpPr/>
            <p:nvPr/>
          </p:nvSpPr>
          <p:spPr bwMode="auto">
            <a:xfrm>
              <a:off x="3429000" y="3438525"/>
              <a:ext cx="1790700" cy="257175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5099BC72-1865-E00F-A257-E7BCD7679667}"/>
                </a:ext>
              </a:extLst>
            </p:cNvPr>
            <p:cNvSpPr/>
            <p:nvPr/>
          </p:nvSpPr>
          <p:spPr bwMode="auto">
            <a:xfrm rot="21364309">
              <a:off x="2282803" y="3695079"/>
              <a:ext cx="1872338" cy="257175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" name="Rechteck 17">
            <a:extLst>
              <a:ext uri="{FF2B5EF4-FFF2-40B4-BE49-F238E27FC236}">
                <a16:creationId xmlns:a16="http://schemas.microsoft.com/office/drawing/2014/main" id="{5CEADF0F-0369-CB38-0615-4A94B3C13D19}"/>
              </a:ext>
            </a:extLst>
          </p:cNvPr>
          <p:cNvSpPr/>
          <p:nvPr/>
        </p:nvSpPr>
        <p:spPr bwMode="auto">
          <a:xfrm rot="21424742">
            <a:off x="918544" y="4696789"/>
            <a:ext cx="4269234" cy="1361704"/>
          </a:xfrm>
          <a:prstGeom prst="rect">
            <a:avLst/>
          </a:prstGeom>
          <a:solidFill>
            <a:srgbClr val="FFFF00">
              <a:alpha val="30196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CDC9C6E8-0D69-0361-AA33-FF936842D01F}"/>
              </a:ext>
            </a:extLst>
          </p:cNvPr>
          <p:cNvSpPr/>
          <p:nvPr/>
        </p:nvSpPr>
        <p:spPr bwMode="auto">
          <a:xfrm>
            <a:off x="1104900" y="1424940"/>
            <a:ext cx="6667500" cy="442913"/>
          </a:xfrm>
          <a:custGeom>
            <a:avLst/>
            <a:gdLst>
              <a:gd name="connsiteX0" fmla="*/ 0 w 6667500"/>
              <a:gd name="connsiteY0" fmla="*/ 161925 h 442913"/>
              <a:gd name="connsiteX1" fmla="*/ 6667500 w 6667500"/>
              <a:gd name="connsiteY1" fmla="*/ 0 h 442913"/>
              <a:gd name="connsiteX2" fmla="*/ 6667500 w 6667500"/>
              <a:gd name="connsiteY2" fmla="*/ 271463 h 442913"/>
              <a:gd name="connsiteX3" fmla="*/ 23813 w 6667500"/>
              <a:gd name="connsiteY3" fmla="*/ 442913 h 442913"/>
              <a:gd name="connsiteX4" fmla="*/ 0 w 6667500"/>
              <a:gd name="connsiteY4" fmla="*/ 161925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0" h="442913">
                <a:moveTo>
                  <a:pt x="0" y="161925"/>
                </a:moveTo>
                <a:lnTo>
                  <a:pt x="6667500" y="0"/>
                </a:lnTo>
                <a:lnTo>
                  <a:pt x="6667500" y="271463"/>
                </a:lnTo>
                <a:lnTo>
                  <a:pt x="23813" y="442913"/>
                </a:lnTo>
                <a:lnTo>
                  <a:pt x="0" y="161925"/>
                </a:ln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250CFC-C1DB-B28B-E9A8-421A14284528}"/>
              </a:ext>
            </a:extLst>
          </p:cNvPr>
          <p:cNvSpPr txBox="1"/>
          <p:nvPr/>
        </p:nvSpPr>
        <p:spPr>
          <a:xfrm>
            <a:off x="5420068" y="4509296"/>
            <a:ext cx="42715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Initiative zur Vereinsgründung entstand im Rahmen des Bundesprogramms „agrar-strukturelle Entwicklungsplanung (AEP)“ und des Landesprogramms „integrierte ländliche Entwicklung (ILE)“.</a:t>
            </a:r>
          </a:p>
        </p:txBody>
      </p:sp>
    </p:spTree>
    <p:extLst>
      <p:ext uri="{BB962C8B-B14F-4D97-AF65-F5344CB8AC3E}">
        <p14:creationId xmlns:p14="http://schemas.microsoft.com/office/powerpoint/2010/main" val="6051357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76091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Forderungen und Wünsche an die Politik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79EABB-24E4-36AE-6681-956CD6538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08" y="1778408"/>
            <a:ext cx="91921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u="sng" dirty="0">
                <a:solidFill>
                  <a:srgbClr val="3333FF"/>
                </a:solidFill>
              </a:rPr>
              <a:t>EU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konsequente Umsetzung des „Green Deal“ </a:t>
            </a:r>
          </a:p>
          <a:p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kein Einbruch bei der E-Mobilität durch </a:t>
            </a:r>
            <a:r>
              <a:rPr lang="de-DE" altLang="de-DE" sz="1800" dirty="0" err="1">
                <a:solidFill>
                  <a:srgbClr val="3333FF"/>
                </a:solidFill>
                <a:sym typeface="Wingdings" panose="05000000000000000000" pitchFamily="2" charset="2"/>
              </a:rPr>
              <a:t>eFuel</a:t>
            </a: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-Kampagne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EEF5D7-E26A-1F55-82C1-A99B19964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07" y="2755746"/>
            <a:ext cx="978377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u="sng" dirty="0">
                <a:solidFill>
                  <a:srgbClr val="3333FF"/>
                </a:solidFill>
              </a:rPr>
              <a:t>Bund</a:t>
            </a:r>
            <a:br>
              <a:rPr lang="de-DE" altLang="de-DE" sz="1800" u="sng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kein Rückwärts-Salto bei der Energiewende 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schnelle Maßnahmen bei den Sektoren „Gebäude“ und „Verkehr“</a:t>
            </a:r>
            <a:b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</a:b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bedarfsgerechter Netz- und Batteriespeicherausbau mit intelligentem Messystem (</a:t>
            </a:r>
            <a:r>
              <a:rPr lang="de-DE" altLang="de-DE" sz="1800" dirty="0" err="1">
                <a:solidFill>
                  <a:srgbClr val="3333FF"/>
                </a:solidFill>
                <a:sym typeface="Wingdings" panose="05000000000000000000" pitchFamily="2" charset="2"/>
              </a:rPr>
              <a:t>iMSys</a:t>
            </a: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48B4C34-46B9-7C1F-77C7-8484E1CBA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08" y="4010083"/>
            <a:ext cx="899223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u="sng" dirty="0">
                <a:solidFill>
                  <a:srgbClr val="3333FF"/>
                </a:solidFill>
              </a:rPr>
              <a:t>RLP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Beschleunigung beim Windausbau</a:t>
            </a:r>
            <a:b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</a:b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Ausbau der Ladeinfrastruktur für E-Autos im ländlichen Raum </a:t>
            </a:r>
            <a:b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</a:b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Verabschiedung des „Beteiligungsgesetzes“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9799CC2-A9E3-05C1-DABC-A64DFE22A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08" y="5264419"/>
            <a:ext cx="86405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u="sng" dirty="0">
                <a:solidFill>
                  <a:srgbClr val="3333FF"/>
                </a:solidFill>
              </a:rPr>
              <a:t>Kommunen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Ausbau der energetischen Dorfgemeinschaft (AöR) </a:t>
            </a:r>
            <a:b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</a:b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 Einstellung von </a:t>
            </a:r>
            <a:r>
              <a:rPr lang="de-DE" altLang="de-DE" sz="1800" dirty="0" err="1">
                <a:solidFill>
                  <a:srgbClr val="3333FF"/>
                </a:solidFill>
                <a:sym typeface="Wingdings" panose="05000000000000000000" pitchFamily="2" charset="2"/>
              </a:rPr>
              <a:t>Klimaschutzmanager:innen</a:t>
            </a:r>
            <a:r>
              <a:rPr lang="de-DE" altLang="de-DE" sz="1800" dirty="0">
                <a:solidFill>
                  <a:srgbClr val="3333FF"/>
                </a:solidFill>
                <a:sym typeface="Wingdings" panose="05000000000000000000" pitchFamily="2" charset="2"/>
              </a:rPr>
              <a:t> ohne Befristung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81864DA-32C0-0EE5-BB93-9F2C36EA0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7034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Es gibt noch viel zu tun, packen wir es an!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262E16F-E215-4BE6-A8DD-3F046FAF8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08" y="869840"/>
            <a:ext cx="84067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dirty="0">
                <a:solidFill>
                  <a:srgbClr val="3333FF"/>
                </a:solidFill>
              </a:rPr>
              <a:t>Trotz deutlicher Einsparungen bei der Primärenergie und kräftigem Ausbau der Solarenergie in D und RLP, gibt es noch viele Baustellen mit entsprechenden Forderungen, u.a.:</a:t>
            </a:r>
          </a:p>
        </p:txBody>
      </p:sp>
    </p:spTree>
    <p:extLst>
      <p:ext uri="{BB962C8B-B14F-4D97-AF65-F5344CB8AC3E}">
        <p14:creationId xmlns:p14="http://schemas.microsoft.com/office/powerpoint/2010/main" val="342016570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011" y="4708307"/>
            <a:ext cx="36589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6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6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6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6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600" dirty="0" err="1">
                <a:solidFill>
                  <a:srgbClr val="0000FF"/>
                </a:solidFill>
              </a:rPr>
              <a:t>eMail</a:t>
            </a:r>
            <a:r>
              <a:rPr lang="de-DE" altLang="de-DE" sz="1600" dirty="0">
                <a:solidFill>
                  <a:srgbClr val="0000FF"/>
                </a:solidFill>
              </a:rPr>
              <a:t>: wolfgang@thiel-wt.de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4EF637-3237-E259-1793-8AB0C2E40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-21165"/>
            <a:ext cx="6275078" cy="627858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599DF27-0F33-150B-A1AB-14D14278B393}"/>
              </a:ext>
            </a:extLst>
          </p:cNvPr>
          <p:cNvGrpSpPr/>
          <p:nvPr/>
        </p:nvGrpSpPr>
        <p:grpSpPr>
          <a:xfrm>
            <a:off x="0" y="2591186"/>
            <a:ext cx="9906000" cy="1100436"/>
            <a:chOff x="0" y="2688767"/>
            <a:chExt cx="9906000" cy="1100436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D05A0AE2-7DFE-9298-85C1-8AF9512BA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88767"/>
              <a:ext cx="9906000" cy="1100436"/>
            </a:xfrm>
            <a:prstGeom prst="bevel">
              <a:avLst>
                <a:gd name="adj" fmla="val 6762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36F7BA4E-32DD-E3D4-422B-5A9B139D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8487" y="2857102"/>
              <a:ext cx="9368788" cy="77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2800" b="1" dirty="0">
                  <a:solidFill>
                    <a:schemeClr val="bg1"/>
                  </a:solidFill>
                </a:rPr>
                <a:t>Helfen Sie mit, die Energiewende voranzutreiben!</a:t>
              </a:r>
              <a:br>
                <a:rPr lang="de-DE" altLang="de-DE" sz="2800" b="1" dirty="0">
                  <a:solidFill>
                    <a:schemeClr val="bg1"/>
                  </a:solidFill>
                </a:rPr>
              </a:br>
              <a:r>
                <a:rPr lang="de-DE" altLang="de-DE" sz="2800" b="1" dirty="0">
                  <a:solidFill>
                    <a:schemeClr val="bg1"/>
                  </a:solidFill>
                </a:rPr>
                <a:t>Jede/r kann dazu beitragen!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837594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Gründung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Auszug aus der Präambel der Gründungssatzung - Gründungsmitglieder 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F764618-17FC-A132-9B3D-692DDE409AD1}"/>
              </a:ext>
            </a:extLst>
          </p:cNvPr>
          <p:cNvGrpSpPr/>
          <p:nvPr/>
        </p:nvGrpSpPr>
        <p:grpSpPr>
          <a:xfrm>
            <a:off x="5194796" y="961899"/>
            <a:ext cx="4696969" cy="5401975"/>
            <a:chOff x="5194796" y="961899"/>
            <a:chExt cx="4696969" cy="5401975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70AE8AA-72E5-C92E-C4C2-FE9EE31D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498" t="5715" r="38433"/>
            <a:stretch>
              <a:fillRect/>
            </a:stretch>
          </p:blipFill>
          <p:spPr>
            <a:xfrm>
              <a:off x="5194796" y="961899"/>
              <a:ext cx="3927361" cy="4729109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C3D9ACC-33AF-6AB5-196F-2F8063F74783}"/>
                </a:ext>
              </a:extLst>
            </p:cNvPr>
            <p:cNvSpPr txBox="1"/>
            <p:nvPr/>
          </p:nvSpPr>
          <p:spPr>
            <a:xfrm>
              <a:off x="7329959" y="1293672"/>
              <a:ext cx="17314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Lothar Stolper, </a:t>
              </a:r>
              <a:r>
                <a:rPr lang="de-DE" sz="1600" dirty="0">
                  <a:sym typeface="Wingdings" panose="05000000000000000000" pitchFamily="2" charset="2"/>
                </a:rPr>
                <a:t></a:t>
              </a:r>
              <a:endParaRPr lang="de-DE" sz="1600" dirty="0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6819F93A-6143-B7A3-BDD9-0F7E295A88F7}"/>
                </a:ext>
              </a:extLst>
            </p:cNvPr>
            <p:cNvSpPr txBox="1"/>
            <p:nvPr/>
          </p:nvSpPr>
          <p:spPr>
            <a:xfrm>
              <a:off x="8043219" y="2665424"/>
              <a:ext cx="14510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Norbert Kuntz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ECE10B6A-14C7-A58E-3A9D-C0C582FC6DB9}"/>
                </a:ext>
              </a:extLst>
            </p:cNvPr>
            <p:cNvSpPr txBox="1"/>
            <p:nvPr/>
          </p:nvSpPr>
          <p:spPr>
            <a:xfrm>
              <a:off x="7556761" y="3383063"/>
              <a:ext cx="21675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Manfred Chrzanowski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D94662C0-EE7A-0F59-86F5-3795C0F2946C}"/>
                </a:ext>
              </a:extLst>
            </p:cNvPr>
            <p:cNvSpPr txBox="1"/>
            <p:nvPr/>
          </p:nvSpPr>
          <p:spPr>
            <a:xfrm>
              <a:off x="7120814" y="4699345"/>
              <a:ext cx="27709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Prof. Dr. Horst </a:t>
              </a:r>
              <a:r>
                <a:rPr lang="de-DE" sz="1600" dirty="0" err="1"/>
                <a:t>Taraschewski</a:t>
              </a:r>
              <a:endParaRPr lang="de-DE" sz="1600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6330B54-270B-A35F-9E60-E527FD248DD6}"/>
                </a:ext>
              </a:extLst>
            </p:cNvPr>
            <p:cNvSpPr txBox="1"/>
            <p:nvPr/>
          </p:nvSpPr>
          <p:spPr>
            <a:xfrm>
              <a:off x="8045325" y="3981706"/>
              <a:ext cx="148470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Gerhard Fleck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2BC5474-B59E-B990-FE9D-2A6C16975DBF}"/>
                </a:ext>
              </a:extLst>
            </p:cNvPr>
            <p:cNvSpPr txBox="1"/>
            <p:nvPr/>
          </p:nvSpPr>
          <p:spPr>
            <a:xfrm>
              <a:off x="7406238" y="5260121"/>
              <a:ext cx="14734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Dieter George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F34E9A4E-F311-90C5-7C42-A05787768D4F}"/>
                </a:ext>
              </a:extLst>
            </p:cNvPr>
            <p:cNvSpPr txBox="1"/>
            <p:nvPr/>
          </p:nvSpPr>
          <p:spPr>
            <a:xfrm>
              <a:off x="7320061" y="2066781"/>
              <a:ext cx="1685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Jürgen Prehn, </a:t>
              </a:r>
              <a:r>
                <a:rPr lang="de-DE" sz="1600" dirty="0">
                  <a:sym typeface="Wingdings" panose="05000000000000000000" pitchFamily="2" charset="2"/>
                </a:rPr>
                <a:t></a:t>
              </a:r>
              <a:endParaRPr lang="de-DE" sz="1600" dirty="0"/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9C7ADEA5-A635-6758-445D-047FDEED7432}"/>
                </a:ext>
              </a:extLst>
            </p:cNvPr>
            <p:cNvSpPr txBox="1"/>
            <p:nvPr/>
          </p:nvSpPr>
          <p:spPr>
            <a:xfrm>
              <a:off x="8493619" y="6025320"/>
              <a:ext cx="12330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Heinz Wüst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8955A21-E59A-18C4-C0DB-D0FE0A997D0D}"/>
                </a:ext>
              </a:extLst>
            </p:cNvPr>
            <p:cNvSpPr txBox="1"/>
            <p:nvPr/>
          </p:nvSpPr>
          <p:spPr>
            <a:xfrm>
              <a:off x="8493619" y="5655988"/>
              <a:ext cx="1257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Rolf Mehrer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FB3ECFA8-E5EE-97D7-A7DF-D0A92B5673EA}"/>
              </a:ext>
            </a:extLst>
          </p:cNvPr>
          <p:cNvSpPr txBox="1"/>
          <p:nvPr/>
        </p:nvSpPr>
        <p:spPr>
          <a:xfrm>
            <a:off x="680773" y="2211991"/>
            <a:ext cx="427158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000" b="0" i="1" u="none" strike="noStrike" baseline="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„… Diese Entwicklung der Region</a:t>
            </a:r>
            <a:br>
              <a:rPr lang="de-DE" sz="2000" b="0" i="1" u="none" strike="noStrike" baseline="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0" i="1" u="none" strike="noStrike" baseline="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kann nicht durch staatliche Einrichtungen allein</a:t>
            </a:r>
            <a:r>
              <a:rPr lang="de-DE" sz="2000" i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0" i="1" u="none" strike="noStrike" baseline="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geleistet </a:t>
            </a:r>
          </a:p>
          <a:p>
            <a:pPr algn="l"/>
            <a:r>
              <a:rPr lang="de-DE" sz="2000" b="0" i="1" u="none" strike="noStrike" baseline="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werden  </a:t>
            </a:r>
            <a:br>
              <a:rPr lang="de-DE" sz="2000" b="0" i="1" u="none" strike="noStrike" baseline="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0" i="1" u="none" strike="noStrike" baseline="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2000" b="1" i="1" u="none" strike="noStrike" baseline="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sie bedarf zunehmend des Engagements aus der Tiefe der Gesellschaft . . .“</a:t>
            </a:r>
            <a:endParaRPr lang="de-DE" sz="2000" b="1" i="1" dirty="0">
              <a:solidFill>
                <a:srgbClr val="3333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08889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36363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Vorstand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Vorsitzende und Mitgliederentwicklung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F50C5D6-7D6A-6863-E4F0-BEBA79151A6B}"/>
              </a:ext>
            </a:extLst>
          </p:cNvPr>
          <p:cNvGrpSpPr/>
          <p:nvPr/>
        </p:nvGrpSpPr>
        <p:grpSpPr>
          <a:xfrm>
            <a:off x="3920354" y="1202010"/>
            <a:ext cx="2056973" cy="3355676"/>
            <a:chOff x="3920354" y="1202010"/>
            <a:chExt cx="2056973" cy="3355676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6819F93A-6143-B7A3-BDD9-0F7E295A88F7}"/>
                </a:ext>
              </a:extLst>
            </p:cNvPr>
            <p:cNvSpPr txBox="1"/>
            <p:nvPr/>
          </p:nvSpPr>
          <p:spPr>
            <a:xfrm>
              <a:off x="4087065" y="3737014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b="1" dirty="0"/>
                <a:t>Norbert Kuntz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3349047-DFC8-0728-E454-6A7948EF504A}"/>
                </a:ext>
              </a:extLst>
            </p:cNvPr>
            <p:cNvSpPr txBox="1"/>
            <p:nvPr/>
          </p:nvSpPr>
          <p:spPr>
            <a:xfrm>
              <a:off x="3920354" y="4188354"/>
              <a:ext cx="2056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dirty="0"/>
                <a:t>04/2010 - 04/2014</a:t>
              </a:r>
            </a:p>
          </p:txBody>
        </p:sp>
        <p:pic>
          <p:nvPicPr>
            <p:cNvPr id="25" name="Grafik 24" descr="Ein Bild, das Menschliches Gesicht, Person, Kleidung, Lächeln enthält.&#10;&#10;KI-generierte Inhalte können fehlerhaft sein.">
              <a:extLst>
                <a:ext uri="{FF2B5EF4-FFF2-40B4-BE49-F238E27FC236}">
                  <a16:creationId xmlns:a16="http://schemas.microsoft.com/office/drawing/2014/main" id="{2B3A65DD-14D6-296E-113A-0C8232EA8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735" y="1202010"/>
              <a:ext cx="1760209" cy="2379581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65951EB-7FF8-90E2-768D-7255D99CE827}"/>
              </a:ext>
            </a:extLst>
          </p:cNvPr>
          <p:cNvGrpSpPr/>
          <p:nvPr/>
        </p:nvGrpSpPr>
        <p:grpSpPr>
          <a:xfrm>
            <a:off x="6950059" y="1200543"/>
            <a:ext cx="1834798" cy="3357143"/>
            <a:chOff x="6950059" y="1200543"/>
            <a:chExt cx="1834798" cy="3357143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F4F4EF9-C597-1B2E-D407-DD3A30289C36}"/>
                </a:ext>
              </a:extLst>
            </p:cNvPr>
            <p:cNvSpPr txBox="1"/>
            <p:nvPr/>
          </p:nvSpPr>
          <p:spPr>
            <a:xfrm>
              <a:off x="6950059" y="3737014"/>
              <a:ext cx="1834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b="1" dirty="0"/>
                <a:t>Wolfgang Thiel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012416AC-2F4C-E4F2-85FD-4B6D6417B44B}"/>
                </a:ext>
              </a:extLst>
            </p:cNvPr>
            <p:cNvSpPr txBox="1"/>
            <p:nvPr/>
          </p:nvSpPr>
          <p:spPr>
            <a:xfrm>
              <a:off x="7055053" y="4188354"/>
              <a:ext cx="1624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/>
                <a:t>seit 04/2014</a:t>
              </a:r>
            </a:p>
          </p:txBody>
        </p:sp>
        <p:pic>
          <p:nvPicPr>
            <p:cNvPr id="27" name="Grafik 26" descr="Ein Bild, das Menschliches Gesicht, Person, Kleidung, Mann enthält.&#10;&#10;KI-generierte Inhalte können fehlerhaft sein.">
              <a:extLst>
                <a:ext uri="{FF2B5EF4-FFF2-40B4-BE49-F238E27FC236}">
                  <a16:creationId xmlns:a16="http://schemas.microsoft.com/office/drawing/2014/main" id="{0AEAEB78-1CC9-0B6F-F72F-EE5F2B28C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1" t="9699" r="9241" b="21760"/>
            <a:stretch>
              <a:fillRect/>
            </a:stretch>
          </p:blipFill>
          <p:spPr>
            <a:xfrm>
              <a:off x="6975437" y="1200543"/>
              <a:ext cx="1784041" cy="2379580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F1B41DD1-567C-28FC-8D78-D601FB4583A1}"/>
              </a:ext>
            </a:extLst>
          </p:cNvPr>
          <p:cNvGrpSpPr/>
          <p:nvPr/>
        </p:nvGrpSpPr>
        <p:grpSpPr>
          <a:xfrm>
            <a:off x="0" y="4726355"/>
            <a:ext cx="9906000" cy="1499940"/>
            <a:chOff x="0" y="4726355"/>
            <a:chExt cx="9906000" cy="1499940"/>
          </a:xfrm>
        </p:grpSpPr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AEBBD383-2E13-B784-50B9-A7C09B2D5477}"/>
                </a:ext>
              </a:extLst>
            </p:cNvPr>
            <p:cNvSpPr/>
            <p:nvPr/>
          </p:nvSpPr>
          <p:spPr bwMode="auto">
            <a:xfrm>
              <a:off x="381000" y="4726355"/>
              <a:ext cx="9079742" cy="1172308"/>
            </a:xfrm>
            <a:prstGeom prst="rightArrow">
              <a:avLst>
                <a:gd name="adj1" fmla="val 50000"/>
                <a:gd name="adj2" fmla="val 72208"/>
              </a:avLst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6E0D6B1A-AA14-6AD4-765A-484FA1A4FD27}"/>
                </a:ext>
              </a:extLst>
            </p:cNvPr>
            <p:cNvSpPr txBox="1"/>
            <p:nvPr/>
          </p:nvSpPr>
          <p:spPr>
            <a:xfrm>
              <a:off x="1037728" y="5140569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/>
                <a:t> </a:t>
              </a:r>
              <a:endParaRPr lang="de-DE" sz="1800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9174B897-4F7F-F737-86AD-AB59EBDEC566}"/>
                </a:ext>
              </a:extLst>
            </p:cNvPr>
            <p:cNvSpPr txBox="1"/>
            <p:nvPr/>
          </p:nvSpPr>
          <p:spPr>
            <a:xfrm>
              <a:off x="2381974" y="514056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/>
                <a:t>22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F15A073-7563-457C-381E-807B36F49C71}"/>
                </a:ext>
              </a:extLst>
            </p:cNvPr>
            <p:cNvSpPr txBox="1"/>
            <p:nvPr/>
          </p:nvSpPr>
          <p:spPr>
            <a:xfrm>
              <a:off x="5510292" y="514056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/>
                <a:t>26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F3F78D49-5261-0CFD-A6F4-A23DBC4B8278}"/>
                </a:ext>
              </a:extLst>
            </p:cNvPr>
            <p:cNvSpPr txBox="1"/>
            <p:nvPr/>
          </p:nvSpPr>
          <p:spPr>
            <a:xfrm>
              <a:off x="7593876" y="5140569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/>
                <a:t>102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94ABFE4-3826-959D-E292-D28AB7828325}"/>
                </a:ext>
              </a:extLst>
            </p:cNvPr>
            <p:cNvSpPr txBox="1"/>
            <p:nvPr/>
          </p:nvSpPr>
          <p:spPr>
            <a:xfrm>
              <a:off x="445258" y="5140569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/>
                <a:t>Mitglieder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2489FBD-CFE3-15AD-AE1E-BF4C8589C744}"/>
                </a:ext>
              </a:extLst>
            </p:cNvPr>
            <p:cNvSpPr txBox="1"/>
            <p:nvPr/>
          </p:nvSpPr>
          <p:spPr>
            <a:xfrm>
              <a:off x="0" y="5856963"/>
              <a:ext cx="990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>
                  <a:solidFill>
                    <a:srgbClr val="00B050"/>
                  </a:solidFill>
                </a:rPr>
                <a:t>Unser gemeinnütziger Verein hat sich prächtig entwickelt!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3A4B7D5-CE74-96C0-4CAA-2C82698D6027}"/>
              </a:ext>
            </a:extLst>
          </p:cNvPr>
          <p:cNvGrpSpPr/>
          <p:nvPr/>
        </p:nvGrpSpPr>
        <p:grpSpPr>
          <a:xfrm>
            <a:off x="836113" y="1200541"/>
            <a:ext cx="2172390" cy="3357145"/>
            <a:chOff x="836113" y="1200541"/>
            <a:chExt cx="2172390" cy="3357145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7C3D9ACC-33AF-6AB5-196F-2F8063F74783}"/>
                </a:ext>
              </a:extLst>
            </p:cNvPr>
            <p:cNvSpPr txBox="1"/>
            <p:nvPr/>
          </p:nvSpPr>
          <p:spPr>
            <a:xfrm>
              <a:off x="896994" y="3737014"/>
              <a:ext cx="2050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b="1" dirty="0"/>
                <a:t>Lothar Stolper, </a:t>
              </a:r>
              <a:r>
                <a:rPr lang="de-DE" sz="1800" b="1" dirty="0">
                  <a:sym typeface="Wingdings" panose="05000000000000000000" pitchFamily="2" charset="2"/>
                </a:rPr>
                <a:t></a:t>
              </a:r>
              <a:endParaRPr lang="de-DE" sz="1800" b="1" dirty="0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52C2A4CB-3F11-739D-39A3-08CE190385F4}"/>
                </a:ext>
              </a:extLst>
            </p:cNvPr>
            <p:cNvSpPr txBox="1"/>
            <p:nvPr/>
          </p:nvSpPr>
          <p:spPr>
            <a:xfrm>
              <a:off x="836113" y="4188354"/>
              <a:ext cx="217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dirty="0"/>
                <a:t>10/2005 – 10/2009 </a:t>
              </a:r>
            </a:p>
          </p:txBody>
        </p:sp>
        <p:pic>
          <p:nvPicPr>
            <p:cNvPr id="17" name="Grafik 16" descr="Ein Bild, das Menschliches Gesicht, Person, Text, Kleidung enthält.&#10;&#10;KI-generierte Inhalte können fehlerhaft sein.">
              <a:extLst>
                <a:ext uri="{FF2B5EF4-FFF2-40B4-BE49-F238E27FC236}">
                  <a16:creationId xmlns:a16="http://schemas.microsoft.com/office/drawing/2014/main" id="{12274F0C-1B4D-EE62-D9A8-1658AC55B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938" y="1200541"/>
              <a:ext cx="1798738" cy="2379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272204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feld 1">
            <a:extLst>
              <a:ext uri="{FF2B5EF4-FFF2-40B4-BE49-F238E27FC236}">
                <a16:creationId xmlns:a16="http://schemas.microsoft.com/office/drawing/2014/main" id="{5D49E7CD-3CC9-DA77-51A1-106CD297C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330" y="802123"/>
            <a:ext cx="80013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u="sng" dirty="0">
                <a:solidFill>
                  <a:srgbClr val="3333FF"/>
                </a:solidFill>
              </a:rPr>
              <a:t>Vorsitzender</a:t>
            </a:r>
            <a:r>
              <a:rPr lang="de-DE" altLang="de-DE" sz="1800" dirty="0">
                <a:solidFill>
                  <a:srgbClr val="3333FF"/>
                </a:solidFill>
              </a:rPr>
              <a:t>: Lothar Stolper (1. </a:t>
            </a:r>
            <a:r>
              <a:rPr lang="de-DE" altLang="de-DE" sz="1800" dirty="0" err="1">
                <a:solidFill>
                  <a:srgbClr val="3333FF"/>
                </a:solidFill>
              </a:rPr>
              <a:t>v.l</a:t>
            </a:r>
            <a:r>
              <a:rPr lang="de-DE" altLang="de-DE" sz="1800" dirty="0">
                <a:solidFill>
                  <a:srgbClr val="3333FF"/>
                </a:solidFill>
              </a:rPr>
              <a:t>.); </a:t>
            </a:r>
            <a:r>
              <a:rPr lang="de-DE" altLang="de-DE" sz="1800" u="sng" dirty="0">
                <a:solidFill>
                  <a:srgbClr val="3333FF"/>
                </a:solidFill>
              </a:rPr>
              <a:t>Stellvertreter</a:t>
            </a:r>
            <a:r>
              <a:rPr lang="de-DE" altLang="de-DE" sz="1800" dirty="0">
                <a:solidFill>
                  <a:srgbClr val="3333FF"/>
                </a:solidFill>
              </a:rPr>
              <a:t>: Norbert Kuntz (5. </a:t>
            </a:r>
            <a:r>
              <a:rPr lang="de-DE" altLang="de-DE" sz="1800" dirty="0" err="1">
                <a:solidFill>
                  <a:srgbClr val="3333FF"/>
                </a:solidFill>
              </a:rPr>
              <a:t>v.l</a:t>
            </a:r>
            <a:r>
              <a:rPr lang="de-DE" altLang="de-DE" sz="1800" dirty="0">
                <a:solidFill>
                  <a:srgbClr val="3333FF"/>
                </a:solidFill>
              </a:rPr>
              <a:t>.)</a:t>
            </a:r>
          </a:p>
          <a:p>
            <a:r>
              <a:rPr lang="de-DE" altLang="de-DE" sz="1800" u="sng" dirty="0">
                <a:solidFill>
                  <a:srgbClr val="3333FF"/>
                </a:solidFill>
              </a:rPr>
              <a:t>Schriftführer</a:t>
            </a:r>
            <a:r>
              <a:rPr lang="de-DE" altLang="de-DE" sz="1800" dirty="0">
                <a:solidFill>
                  <a:srgbClr val="3333FF"/>
                </a:solidFill>
              </a:rPr>
              <a:t>: Jürgen Prehn (3.v.l.): </a:t>
            </a:r>
            <a:r>
              <a:rPr lang="de-DE" altLang="de-DE" sz="1800" u="sng" dirty="0">
                <a:solidFill>
                  <a:srgbClr val="3333FF"/>
                </a:solidFill>
              </a:rPr>
              <a:t>Kassenführer</a:t>
            </a:r>
            <a:r>
              <a:rPr lang="de-DE" altLang="de-DE" sz="1800" dirty="0">
                <a:solidFill>
                  <a:srgbClr val="3333FF"/>
                </a:solidFill>
              </a:rPr>
              <a:t>: Dieter </a:t>
            </a:r>
            <a:r>
              <a:rPr lang="de-DE" altLang="de-DE" sz="1800" dirty="0" err="1">
                <a:solidFill>
                  <a:srgbClr val="3333FF"/>
                </a:solidFill>
              </a:rPr>
              <a:t>Gerorge</a:t>
            </a:r>
            <a:r>
              <a:rPr lang="de-DE" altLang="de-DE" sz="1800" dirty="0">
                <a:solidFill>
                  <a:srgbClr val="3333FF"/>
                </a:solidFill>
              </a:rPr>
              <a:t> (4. </a:t>
            </a:r>
            <a:r>
              <a:rPr lang="de-DE" altLang="de-DE" sz="1800" dirty="0" err="1">
                <a:solidFill>
                  <a:srgbClr val="3333FF"/>
                </a:solidFill>
              </a:rPr>
              <a:t>v.l</a:t>
            </a:r>
            <a:r>
              <a:rPr lang="de-DE" altLang="de-DE" sz="1800" dirty="0">
                <a:solidFill>
                  <a:srgbClr val="3333FF"/>
                </a:solidFill>
              </a:rPr>
              <a:t>.)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u="sng" dirty="0">
                <a:solidFill>
                  <a:srgbClr val="3333FF"/>
                </a:solidFill>
              </a:rPr>
              <a:t>Beisitzerin</a:t>
            </a:r>
            <a:r>
              <a:rPr lang="de-DE" altLang="de-DE" sz="1800" dirty="0">
                <a:solidFill>
                  <a:srgbClr val="3333FF"/>
                </a:solidFill>
              </a:rPr>
              <a:t>: Imme Collin- </a:t>
            </a:r>
            <a:r>
              <a:rPr lang="de-DE" altLang="de-DE" sz="1800" dirty="0" err="1">
                <a:solidFill>
                  <a:srgbClr val="3333FF"/>
                </a:solidFill>
              </a:rPr>
              <a:t>Blüder</a:t>
            </a:r>
            <a:r>
              <a:rPr lang="de-DE" altLang="de-DE" sz="1800" dirty="0">
                <a:solidFill>
                  <a:srgbClr val="3333FF"/>
                </a:solidFill>
              </a:rPr>
              <a:t> (2. </a:t>
            </a:r>
            <a:r>
              <a:rPr lang="de-DE" altLang="de-DE" sz="1800" dirty="0" err="1">
                <a:solidFill>
                  <a:srgbClr val="3333FF"/>
                </a:solidFill>
              </a:rPr>
              <a:t>v.l</a:t>
            </a:r>
            <a:r>
              <a:rPr lang="de-DE" altLang="de-DE" sz="1800" dirty="0">
                <a:solidFill>
                  <a:srgbClr val="3333FF"/>
                </a:solidFill>
              </a:rPr>
              <a:t>.)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296420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Vorstand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Vorstandsmitglieder 2005 </a:t>
            </a:r>
          </a:p>
        </p:txBody>
      </p:sp>
      <p:pic>
        <p:nvPicPr>
          <p:cNvPr id="4" name="Grafik 3" descr="Ein Bild, das Kleidung, Person, Gebäude, Schuhwerk enthält.&#10;&#10;KI-generierte Inhalte können fehlerhaft sein.">
            <a:extLst>
              <a:ext uri="{FF2B5EF4-FFF2-40B4-BE49-F238E27FC236}">
                <a16:creationId xmlns:a16="http://schemas.microsoft.com/office/drawing/2014/main" id="{A0A7E244-64F3-2367-158B-C7CE368A6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68" y="1827886"/>
            <a:ext cx="6521063" cy="447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21384"/>
      </p:ext>
    </p:extLst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feld 1">
            <a:extLst>
              <a:ext uri="{FF2B5EF4-FFF2-40B4-BE49-F238E27FC236}">
                <a16:creationId xmlns:a16="http://schemas.microsoft.com/office/drawing/2014/main" id="{5D49E7CD-3CC9-DA77-51A1-106CD297C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07" y="842150"/>
            <a:ext cx="901443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u="sng" dirty="0">
                <a:solidFill>
                  <a:srgbClr val="3333FF"/>
                </a:solidFill>
              </a:rPr>
              <a:t>Vorsitzender</a:t>
            </a:r>
            <a:r>
              <a:rPr lang="de-DE" altLang="de-DE" sz="1800" dirty="0">
                <a:solidFill>
                  <a:srgbClr val="3333FF"/>
                </a:solidFill>
              </a:rPr>
              <a:t>: Wolfgang Thiel (9.v.l.); </a:t>
            </a:r>
            <a:r>
              <a:rPr lang="de-DE" altLang="de-DE" sz="1800" u="sng" dirty="0">
                <a:solidFill>
                  <a:srgbClr val="3333FF"/>
                </a:solidFill>
              </a:rPr>
              <a:t>Stellvertreter: </a:t>
            </a:r>
            <a:r>
              <a:rPr lang="de-DE" altLang="de-DE" sz="1800" dirty="0">
                <a:solidFill>
                  <a:srgbClr val="3333FF"/>
                </a:solidFill>
              </a:rPr>
              <a:t>Michael  Linder (4.v.l.)</a:t>
            </a:r>
          </a:p>
          <a:p>
            <a:r>
              <a:rPr lang="de-DE" altLang="de-DE" sz="1800" u="sng" dirty="0">
                <a:solidFill>
                  <a:srgbClr val="3333FF"/>
                </a:solidFill>
              </a:rPr>
              <a:t>Schriftführer</a:t>
            </a:r>
            <a:r>
              <a:rPr lang="de-DE" altLang="de-DE" sz="1800" dirty="0">
                <a:solidFill>
                  <a:srgbClr val="3333FF"/>
                </a:solidFill>
              </a:rPr>
              <a:t>: Frieder </a:t>
            </a:r>
            <a:r>
              <a:rPr lang="de-DE" altLang="de-DE" sz="1800" dirty="0" err="1">
                <a:solidFill>
                  <a:srgbClr val="3333FF"/>
                </a:solidFill>
              </a:rPr>
              <a:t>Wambsganß</a:t>
            </a:r>
            <a:r>
              <a:rPr lang="de-DE" altLang="de-DE" sz="1800" dirty="0">
                <a:solidFill>
                  <a:srgbClr val="3333FF"/>
                </a:solidFill>
              </a:rPr>
              <a:t> (Fotograf); </a:t>
            </a:r>
            <a:r>
              <a:rPr lang="de-DE" altLang="de-DE" sz="1800" u="sng" dirty="0">
                <a:solidFill>
                  <a:srgbClr val="3333FF"/>
                </a:solidFill>
              </a:rPr>
              <a:t>Kassenführer:</a:t>
            </a:r>
            <a:r>
              <a:rPr lang="de-DE" altLang="de-DE" sz="1800" dirty="0">
                <a:solidFill>
                  <a:srgbClr val="3333FF"/>
                </a:solidFill>
              </a:rPr>
              <a:t> Dieter </a:t>
            </a:r>
            <a:r>
              <a:rPr lang="de-DE" altLang="de-DE" sz="1800" dirty="0" err="1">
                <a:solidFill>
                  <a:srgbClr val="3333FF"/>
                </a:solidFill>
              </a:rPr>
              <a:t>Pauschert</a:t>
            </a:r>
            <a:r>
              <a:rPr lang="de-DE" altLang="de-DE" sz="1800" dirty="0">
                <a:solidFill>
                  <a:srgbClr val="3333FF"/>
                </a:solidFill>
              </a:rPr>
              <a:t> (7.v.l.)</a:t>
            </a:r>
          </a:p>
          <a:p>
            <a:r>
              <a:rPr lang="de-DE" altLang="de-DE" sz="1800" u="sng" dirty="0">
                <a:solidFill>
                  <a:srgbClr val="3333FF"/>
                </a:solidFill>
              </a:rPr>
              <a:t>Beisitzer</a:t>
            </a:r>
            <a:r>
              <a:rPr lang="de-DE" altLang="de-DE" sz="1800" dirty="0">
                <a:solidFill>
                  <a:srgbClr val="3333FF"/>
                </a:solidFill>
              </a:rPr>
              <a:t>: </a:t>
            </a:r>
            <a:r>
              <a:rPr lang="de-DE" sz="1800" dirty="0">
                <a:solidFill>
                  <a:srgbClr val="3333FF"/>
                </a:solidFill>
              </a:rPr>
              <a:t> Manfred Freudenstein (3. </a:t>
            </a:r>
            <a:r>
              <a:rPr lang="de-DE" sz="1800" dirty="0" err="1">
                <a:solidFill>
                  <a:srgbClr val="3333FF"/>
                </a:solidFill>
              </a:rPr>
              <a:t>v.l</a:t>
            </a:r>
            <a:r>
              <a:rPr lang="de-DE" sz="1800" dirty="0">
                <a:solidFill>
                  <a:srgbClr val="3333FF"/>
                </a:solidFill>
              </a:rPr>
              <a:t>.), </a:t>
            </a:r>
            <a:r>
              <a:rPr lang="de-DE" altLang="de-DE" sz="1800" dirty="0">
                <a:solidFill>
                  <a:srgbClr val="3333FF"/>
                </a:solidFill>
              </a:rPr>
              <a:t>Claudia Klingner-Kaufmann (6. </a:t>
            </a:r>
            <a:r>
              <a:rPr lang="de-DE" altLang="de-DE" sz="1800" dirty="0" err="1">
                <a:solidFill>
                  <a:srgbClr val="3333FF"/>
                </a:solidFill>
              </a:rPr>
              <a:t>v.L</a:t>
            </a:r>
            <a:r>
              <a:rPr lang="de-DE" altLang="de-DE" sz="1800" dirty="0">
                <a:solidFill>
                  <a:srgbClr val="3333FF"/>
                </a:solidFill>
              </a:rPr>
              <a:t>.), 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Dr. Gerhard Lausterer (5. </a:t>
            </a:r>
            <a:r>
              <a:rPr lang="de-DE" sz="1800" dirty="0" err="1">
                <a:solidFill>
                  <a:srgbClr val="3333FF"/>
                </a:solidFill>
              </a:rPr>
              <a:t>v.l</a:t>
            </a:r>
            <a:r>
              <a:rPr lang="de-DE" sz="1800" dirty="0">
                <a:solidFill>
                  <a:srgbClr val="3333FF"/>
                </a:solidFill>
              </a:rPr>
              <a:t>.), Michael Müller 1. </a:t>
            </a:r>
            <a:r>
              <a:rPr lang="de-DE" sz="1800" dirty="0" err="1">
                <a:solidFill>
                  <a:srgbClr val="3333FF"/>
                </a:solidFill>
              </a:rPr>
              <a:t>v.l</a:t>
            </a:r>
            <a:r>
              <a:rPr lang="de-DE" sz="1800" dirty="0">
                <a:solidFill>
                  <a:srgbClr val="3333FF"/>
                </a:solidFill>
              </a:rPr>
              <a:t>.), Volker Wander (8. </a:t>
            </a:r>
            <a:r>
              <a:rPr lang="de-DE" sz="1800" dirty="0" err="1">
                <a:solidFill>
                  <a:srgbClr val="3333FF"/>
                </a:solidFill>
              </a:rPr>
              <a:t>v.l</a:t>
            </a:r>
            <a:r>
              <a:rPr lang="de-DE" sz="1800" dirty="0">
                <a:solidFill>
                  <a:srgbClr val="3333FF"/>
                </a:solidFill>
              </a:rPr>
              <a:t>.), 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Manfred Wessels (2.v.l)</a:t>
            </a:r>
            <a:endParaRPr lang="de-DE" altLang="de-DE" sz="1800" dirty="0">
              <a:solidFill>
                <a:srgbClr val="FF0000"/>
              </a:solidFill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2893677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Vorstand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Vorstandsmitglieder 2025</a:t>
            </a:r>
          </a:p>
        </p:txBody>
      </p:sp>
      <p:pic>
        <p:nvPicPr>
          <p:cNvPr id="5" name="Grafik 4" descr="Ein Bild, das Kleidung, draußen, Person, Mann enthält.&#10;&#10;KI-generierte Inhalte können fehlerhaft sein.">
            <a:extLst>
              <a:ext uri="{FF2B5EF4-FFF2-40B4-BE49-F238E27FC236}">
                <a16:creationId xmlns:a16="http://schemas.microsoft.com/office/drawing/2014/main" id="{EB18D20A-3EE8-2641-D95F-808C9958A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972" y="2319479"/>
            <a:ext cx="6872349" cy="409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31122"/>
      </p:ext>
    </p:extLst>
  </p:cSld>
  <p:clrMapOvr>
    <a:masterClrMapping/>
  </p:clrMapOvr>
  <p:transition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9817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Hauptaktivitäten in der Anfangsphase von ISE e.V.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„Tag der Erneuerbaren Energien“ in der Schlosshalle zu BZA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EBAF0AA-502A-6C4F-DFB7-74702399D69F}"/>
              </a:ext>
            </a:extLst>
          </p:cNvPr>
          <p:cNvSpPr txBox="1"/>
          <p:nvPr/>
        </p:nvSpPr>
        <p:spPr>
          <a:xfrm>
            <a:off x="0" y="5856963"/>
            <a:ext cx="990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</a:rPr>
              <a:t>Dieses Veranstaltungsformat  wurde 2006, 2007 und 2008 organisiert!</a:t>
            </a:r>
            <a:br>
              <a:rPr lang="de-DE" sz="1800" dirty="0">
                <a:solidFill>
                  <a:srgbClr val="00B050"/>
                </a:solidFill>
              </a:rPr>
            </a:br>
            <a:r>
              <a:rPr lang="de-DE" sz="1800" dirty="0">
                <a:solidFill>
                  <a:srgbClr val="00B050"/>
                </a:solidFill>
              </a:rPr>
              <a:t>Die Resonanz war sehr gut!</a:t>
            </a:r>
          </a:p>
        </p:txBody>
      </p:sp>
      <p:pic>
        <p:nvPicPr>
          <p:cNvPr id="5" name="Grafik 4" descr="Ein Bild, das Kleidung, Banner, Flagge, Mann enthält.&#10;&#10;KI-generierte Inhalte können fehlerhaft sein.">
            <a:extLst>
              <a:ext uri="{FF2B5EF4-FFF2-40B4-BE49-F238E27FC236}">
                <a16:creationId xmlns:a16="http://schemas.microsoft.com/office/drawing/2014/main" id="{131ACA16-25A3-6BE2-9104-F8B7B19C8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" b="7470"/>
          <a:stretch>
            <a:fillRect/>
          </a:stretch>
        </p:blipFill>
        <p:spPr>
          <a:xfrm>
            <a:off x="1227140" y="882273"/>
            <a:ext cx="7426669" cy="49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5278"/>
      </p:ext>
    </p:extLst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57601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Hauptaktivitäten in der zweiten Phase von ISE e.V.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0A2B893-9175-334C-5B4F-AD311CCB725E}"/>
              </a:ext>
            </a:extLst>
          </p:cNvPr>
          <p:cNvSpPr txBox="1"/>
          <p:nvPr/>
        </p:nvSpPr>
        <p:spPr>
          <a:xfrm>
            <a:off x="0" y="6009363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</a:rPr>
              <a:t>Gemeinsame Veranstaltungen mit befreundeten Organisationen standen im Fokus!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9973BA-BFEE-2E9C-5203-29C67CD35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14" y="923029"/>
            <a:ext cx="7590971" cy="501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95015"/>
      </p:ext>
    </p:extLst>
  </p:cSld>
  <p:clrMapOvr>
    <a:masterClrMapping/>
  </p:clrMapOvr>
  <p:transition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440AC3F-E702-7296-2A05-0E10B5DF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02408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Monatlicher Energie-Stammtisch am 4. Donnerstag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Neuer Name: „</a:t>
            </a:r>
            <a:r>
              <a:rPr lang="de-DE" altLang="de-DE" sz="2000" dirty="0" err="1">
                <a:solidFill>
                  <a:schemeClr val="bg1"/>
                </a:solidFill>
              </a:rPr>
              <a:t>EnergiewendeForum</a:t>
            </a:r>
            <a:r>
              <a:rPr lang="de-DE" altLang="de-DE" sz="2000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BD5C52-52AF-E884-7826-20E9E1AE1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5428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Seit 2014 gab es 98 Energie-Stammtische mit „geistiger und körperlicher Nahrung“!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A49931-8D40-3448-0D85-90295707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5755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In der Coronazeit waren es Videokonferenzen!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356E05A-17B2-59A1-DE6F-C5E84BC7CF13}"/>
              </a:ext>
            </a:extLst>
          </p:cNvPr>
          <p:cNvSpPr txBox="1"/>
          <p:nvPr/>
        </p:nvSpPr>
        <p:spPr>
          <a:xfrm>
            <a:off x="5475794" y="1242673"/>
            <a:ext cx="1443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Rheinzabern</a:t>
            </a:r>
          </a:p>
          <a:p>
            <a:r>
              <a:rPr lang="de-DE" sz="1600" dirty="0">
                <a:solidFill>
                  <a:srgbClr val="3333FF"/>
                </a:solidFill>
              </a:rPr>
              <a:t>2016</a:t>
            </a:r>
          </a:p>
          <a:p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9099614-612F-FF59-73EB-BC86D0344A3D}"/>
              </a:ext>
            </a:extLst>
          </p:cNvPr>
          <p:cNvSpPr txBox="1"/>
          <p:nvPr/>
        </p:nvSpPr>
        <p:spPr>
          <a:xfrm>
            <a:off x="2875280" y="4845185"/>
            <a:ext cx="1277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solidFill>
                  <a:srgbClr val="3333FF"/>
                </a:solidFill>
              </a:rPr>
              <a:t>Dierbach</a:t>
            </a:r>
          </a:p>
          <a:p>
            <a:pPr algn="r"/>
            <a:r>
              <a:rPr lang="de-DE" sz="1600" dirty="0">
                <a:solidFill>
                  <a:srgbClr val="3333FF"/>
                </a:solidFill>
              </a:rPr>
              <a:t>2025</a:t>
            </a:r>
            <a:br>
              <a:rPr lang="de-DE" sz="1600" dirty="0">
                <a:solidFill>
                  <a:srgbClr val="3333FF"/>
                </a:solidFill>
              </a:rPr>
            </a:br>
            <a:endParaRPr lang="de-DE" sz="1600" dirty="0">
              <a:solidFill>
                <a:srgbClr val="3333FF"/>
              </a:solidFill>
            </a:endParaRPr>
          </a:p>
        </p:txBody>
      </p:sp>
      <p:pic>
        <p:nvPicPr>
          <p:cNvPr id="10" name="Grafik 9" descr="Ein Bild, das Kleidung, Person, Menschliches Gesicht, Mann enthält.&#10;&#10;KI-generierte Inhalte können fehlerhaft sein.">
            <a:extLst>
              <a:ext uri="{FF2B5EF4-FFF2-40B4-BE49-F238E27FC236}">
                <a16:creationId xmlns:a16="http://schemas.microsoft.com/office/drawing/2014/main" id="{DEBF3F9E-36C9-7FA9-D169-FF3CDC975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7"/>
          <a:stretch>
            <a:fillRect/>
          </a:stretch>
        </p:blipFill>
        <p:spPr>
          <a:xfrm>
            <a:off x="152400" y="955981"/>
            <a:ext cx="5192486" cy="3481691"/>
          </a:xfrm>
          <a:prstGeom prst="rect">
            <a:avLst/>
          </a:prstGeom>
        </p:spPr>
      </p:pic>
      <p:pic>
        <p:nvPicPr>
          <p:cNvPr id="12" name="Grafik 11" descr="Ein Bild, das Kleidung, Person, Mann, Schuhwerk enthält.&#10;&#10;KI-generierte Inhalte können fehlerhaft sein.">
            <a:extLst>
              <a:ext uri="{FF2B5EF4-FFF2-40B4-BE49-F238E27FC236}">
                <a16:creationId xmlns:a16="http://schemas.microsoft.com/office/drawing/2014/main" id="{C18B9F3B-5C60-E95B-A398-CEC924531E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/>
          <a:stretch>
            <a:fillRect/>
          </a:stretch>
        </p:blipFill>
        <p:spPr>
          <a:xfrm>
            <a:off x="4340780" y="2616652"/>
            <a:ext cx="5392056" cy="314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1767"/>
      </p:ext>
    </p:extLst>
  </p:cSld>
  <p:clrMapOvr>
    <a:masterClrMapping/>
  </p:clrMapOvr>
  <p:transition>
    <p:randomBar/>
  </p:transition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1584</Words>
  <Application>Microsoft Office PowerPoint</Application>
  <PresentationFormat>A4-Papier (210 x 297 mm)</PresentationFormat>
  <Paragraphs>170</Paragraphs>
  <Slides>21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3520</cp:revision>
  <cp:lastPrinted>2024-04-10T06:27:21Z</cp:lastPrinted>
  <dcterms:created xsi:type="dcterms:W3CDTF">2003-01-24T08:17:53Z</dcterms:created>
  <dcterms:modified xsi:type="dcterms:W3CDTF">2025-10-11T21:23:24Z</dcterms:modified>
</cp:coreProperties>
</file>