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878" r:id="rId2"/>
    <p:sldId id="943" r:id="rId3"/>
    <p:sldId id="1095" r:id="rId4"/>
    <p:sldId id="1307" r:id="rId5"/>
    <p:sldId id="1308" r:id="rId6"/>
  </p:sldIdLst>
  <p:sldSz cx="9906000" cy="6858000" type="A4"/>
  <p:notesSz cx="6888163" cy="100218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Thiel" initials="" lastIdx="1" clrIdx="0"/>
  <p:cmAuthor id="2" name="Thielwol" initials="T" lastIdx="5" clrIdx="1">
    <p:extLst>
      <p:ext uri="{19B8F6BF-5375-455C-9EA6-DF929625EA0E}">
        <p15:presenceInfo xmlns:p15="http://schemas.microsoft.com/office/powerpoint/2012/main" userId="Thielwo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00"/>
    <a:srgbClr val="FF6600"/>
    <a:srgbClr val="66CCFF"/>
    <a:srgbClr val="FF3399"/>
    <a:srgbClr val="CCFFFF"/>
    <a:srgbClr val="FF0000"/>
    <a:srgbClr val="008000"/>
    <a:srgbClr val="0099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493" autoAdjust="0"/>
    <p:restoredTop sz="94205" autoAdjust="0"/>
  </p:normalViewPr>
  <p:slideViewPr>
    <p:cSldViewPr snapToGrid="0">
      <p:cViewPr>
        <p:scale>
          <a:sx n="125" d="100"/>
          <a:sy n="125" d="100"/>
        </p:scale>
        <p:origin x="1512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624" y="-632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1" name="Rectangle 5">
            <a:extLst>
              <a:ext uri="{FF2B5EF4-FFF2-40B4-BE49-F238E27FC236}">
                <a16:creationId xmlns:a16="http://schemas.microsoft.com/office/drawing/2014/main" id="{A7C46796-AE6A-46F3-A5BF-1F01171DA4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52575" y="9745006"/>
            <a:ext cx="2983013" cy="27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b" anchorCtr="0" compatLnSpc="1">
            <a:prstTxWarp prst="textNoShape">
              <a:avLst/>
            </a:prstTxWarp>
            <a:spAutoFit/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756BF379-7855-4659-BBCC-EFA696053E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C43C84ED-B8EF-4DF7-A2DF-3474AC57053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3425" y="750888"/>
            <a:ext cx="5429250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4869" name="Rectangle 5">
            <a:extLst>
              <a:ext uri="{FF2B5EF4-FFF2-40B4-BE49-F238E27FC236}">
                <a16:creationId xmlns:a16="http://schemas.microsoft.com/office/drawing/2014/main" id="{E7E31A47-72D7-49CB-BD22-BD666A78F1A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3211" y="4759522"/>
            <a:ext cx="5176076" cy="451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64872" name="Rectangle 8">
            <a:extLst>
              <a:ext uri="{FF2B5EF4-FFF2-40B4-BE49-F238E27FC236}">
                <a16:creationId xmlns:a16="http://schemas.microsoft.com/office/drawing/2014/main" id="{4781C312-BF01-4699-9695-A5F6FF06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927093" y="9552461"/>
            <a:ext cx="3033977" cy="4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96" tIns="46398" rIns="92796" bIns="46398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/>
            </a:lvl1pPr>
          </a:lstStyle>
          <a:p>
            <a:pPr>
              <a:defRPr/>
            </a:pPr>
            <a:fld id="{A41CB4C0-2579-4E3E-81C4-43D022665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38113" indent="-136525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63525" indent="-123825" algn="l" rtl="0" eaLnBrk="0" fontAlgn="base" hangingPunct="0">
      <a:spcBef>
        <a:spcPct val="30000"/>
      </a:spcBef>
      <a:spcAft>
        <a:spcPct val="0"/>
      </a:spcAft>
      <a:buChar char="-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A0CEA5C0-39D4-456D-A2B3-F5CC178B0C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E59E85-3E4F-4610-BEEF-254664E8CB24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B9F6733-1F74-4206-83A0-AFB2AC7DA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Notizenplatzhalter 2">
            <a:extLst>
              <a:ext uri="{FF2B5EF4-FFF2-40B4-BE49-F238E27FC236}">
                <a16:creationId xmlns:a16="http://schemas.microsoft.com/office/drawing/2014/main" id="{73BAEFAD-3093-40D6-A8BA-BA666C7647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0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88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543C1D25-5025-4041-B2C1-B1E749714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BDF9BE83-5023-4FD3-AB5A-D5097B765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3D3D96-BC9C-4B05-BA94-7D2DDA9BEA77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B7AF8FA-2F33-4A94-A27B-E05C640E6F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4811713"/>
            <a:ext cx="5351463" cy="4202112"/>
          </a:xfrm>
        </p:spPr>
        <p:txBody>
          <a:bodyPr/>
          <a:lstStyle/>
          <a:p>
            <a:pPr>
              <a:defRPr/>
            </a:pPr>
            <a:r>
              <a:rPr lang="de-DE" dirty="0"/>
              <a:t>Der durchschnittliche </a:t>
            </a:r>
            <a:r>
              <a:rPr lang="de-DE" b="1" dirty="0"/>
              <a:t>Pellets Heizwert</a:t>
            </a:r>
            <a:r>
              <a:rPr lang="de-DE" dirty="0"/>
              <a:t> beträgt </a:t>
            </a:r>
            <a:r>
              <a:rPr lang="de-DE" b="1" dirty="0"/>
              <a:t>4,8 kWh/kg</a:t>
            </a:r>
          </a:p>
          <a:p>
            <a:pPr>
              <a:defRPr/>
            </a:pPr>
            <a:r>
              <a:rPr lang="de-DE" b="1" dirty="0"/>
              <a:t>Tagespreis 17.04.2024: 262,68€/100kg = 2,63€/kg</a:t>
            </a:r>
          </a:p>
          <a:p>
            <a:pPr>
              <a:defRPr/>
            </a:pPr>
            <a:r>
              <a:rPr lang="de-DE" b="1" dirty="0"/>
              <a:t>= 2,63*4,8= 12,6</a:t>
            </a:r>
          </a:p>
          <a:p>
            <a:pPr>
              <a:defRPr/>
            </a:pPr>
            <a:endParaRPr lang="de-DE" b="1" dirty="0"/>
          </a:p>
          <a:p>
            <a:pPr>
              <a:defRPr/>
            </a:pPr>
            <a:r>
              <a:rPr lang="de-DE" b="1" dirty="0"/>
              <a:t>Quelle: HeizPellet24</a:t>
            </a: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4590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>
            <a:extLst>
              <a:ext uri="{FF2B5EF4-FFF2-40B4-BE49-F238E27FC236}">
                <a16:creationId xmlns:a16="http://schemas.microsoft.com/office/drawing/2014/main" id="{ADF87889-8205-4DBE-9AA7-4F33548F6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Foliennummernplatzhalter 3">
            <a:extLst>
              <a:ext uri="{FF2B5EF4-FFF2-40B4-BE49-F238E27FC236}">
                <a16:creationId xmlns:a16="http://schemas.microsoft.com/office/drawing/2014/main" id="{A59434B2-D9B8-4644-870D-BC238405F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956" indent="-286522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086" indent="-229217">
              <a:spcBef>
                <a:spcPct val="30000"/>
              </a:spcBef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4521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955" indent="-22921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389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824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258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6693" indent="-2292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A9966-D8AC-46EA-AFFF-090C06FDEEA4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9220" name="Notizenplatzhalter 2">
            <a:extLst>
              <a:ext uri="{FF2B5EF4-FFF2-40B4-BE49-F238E27FC236}">
                <a16:creationId xmlns:a16="http://schemas.microsoft.com/office/drawing/2014/main" id="{A2DF28A9-0A99-404D-899C-9C1EA8A418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09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04660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9628257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3775" y="274638"/>
            <a:ext cx="2282825" cy="581818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696075" cy="5818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14533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95400"/>
            <a:ext cx="8940800" cy="4797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53127278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145131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00" y="1295400"/>
            <a:ext cx="4394200" cy="4797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7810774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7416347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0020568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855409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523072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9056211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1">
            <a:extLst>
              <a:ext uri="{FF2B5EF4-FFF2-40B4-BE49-F238E27FC236}">
                <a16:creationId xmlns:a16="http://schemas.microsoft.com/office/drawing/2014/main" id="{89BCC4A8-90E5-4CE1-94B9-4AF5D8AA7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0"/>
            <a:ext cx="9910763" cy="798513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de-DE" altLang="de-DE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CCB66A0D-9823-48CF-B480-5F625C8738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502400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9725" algn="r"/>
              </a:tabLst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Mai-Energie-Stammtisch | am 22.05.2025 in Wörth/Rhein 				             	             </a:t>
            </a:r>
            <a:r>
              <a:rPr lang="de-DE" altLang="de-DE" sz="1200" b="1" kern="1200" dirty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t>ISE e.V. </a:t>
            </a:r>
            <a:fld id="{B441096D-49BA-4C7B-A571-124674B25D3F}" type="slidenum">
              <a:rPr lang="de-DE" altLang="de-DE" sz="1200" b="1" kern="1200" smtClean="0">
                <a:solidFill>
                  <a:srgbClr val="FF9933"/>
                </a:solidFill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609725" algn="r"/>
                </a:tabLst>
                <a:defRPr/>
              </a:pPr>
              <a:t>‹Nr.›</a:t>
            </a:fld>
            <a:endParaRPr lang="de-DE" altLang="de-DE" sz="1200" b="1" kern="1200" dirty="0">
              <a:solidFill>
                <a:srgbClr val="FF9933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2DCDE3D-A900-9A9E-5143-C3AF1AFF02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5" y="1"/>
            <a:ext cx="802216" cy="802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102" r:id="rId1"/>
    <p:sldLayoutId id="2147490082" r:id="rId2"/>
    <p:sldLayoutId id="2147490083" r:id="rId3"/>
    <p:sldLayoutId id="2147490084" r:id="rId4"/>
    <p:sldLayoutId id="2147490085" r:id="rId5"/>
    <p:sldLayoutId id="2147490086" r:id="rId6"/>
    <p:sldLayoutId id="2147490087" r:id="rId7"/>
    <p:sldLayoutId id="2147490088" r:id="rId8"/>
    <p:sldLayoutId id="2147490089" r:id="rId9"/>
    <p:sldLayoutId id="2147490090" r:id="rId10"/>
    <p:sldLayoutId id="2147490091" r:id="rId11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2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2pPr>
      <a:lvl3pPr marL="1138238" indent="-180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520825" indent="-1841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050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3622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194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2766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733800" indent="-18573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jtaSRAfseig" TargetMode="External"/><Relationship Id="rId4" Type="http://schemas.openxmlformats.org/officeDocument/2006/relationships/hyperlink" Target="https://www.waermepumpe.de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AKAIAuQwjqc?si=Q2OjEtGJRAYHu53H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>
            <a:extLst>
              <a:ext uri="{FF2B5EF4-FFF2-40B4-BE49-F238E27FC236}">
                <a16:creationId xmlns:a16="http://schemas.microsoft.com/office/drawing/2014/main" id="{E6D8A07C-A019-49F4-BE16-F513E68AB3F2}"/>
              </a:ext>
            </a:extLst>
          </p:cNvPr>
          <p:cNvSpPr/>
          <p:nvPr/>
        </p:nvSpPr>
        <p:spPr bwMode="auto">
          <a:xfrm>
            <a:off x="0" y="1350963"/>
            <a:ext cx="9905998" cy="51112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A7087FA-1DFD-4E03-B09C-C0F3ECFAE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2713"/>
            <a:ext cx="9920288" cy="395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6147" name="Rechteck 2">
            <a:extLst>
              <a:ext uri="{FF2B5EF4-FFF2-40B4-BE49-F238E27FC236}">
                <a16:creationId xmlns:a16="http://schemas.microsoft.com/office/drawing/2014/main" id="{A4A8ABDA-F51F-4845-9A6D-8A9F58A3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050"/>
            <a:ext cx="9906000" cy="13700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de-DE" altLang="de-DE"/>
          </a:p>
        </p:txBody>
      </p:sp>
      <p:sp>
        <p:nvSpPr>
          <p:cNvPr id="6148" name="Textfeld 3">
            <a:extLst>
              <a:ext uri="{FF2B5EF4-FFF2-40B4-BE49-F238E27FC236}">
                <a16:creationId xmlns:a16="http://schemas.microsoft.com/office/drawing/2014/main" id="{28204734-5258-44F4-8BDC-43D64AE8A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100" y="-29187"/>
            <a:ext cx="820110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2800" b="1" dirty="0" err="1">
                <a:solidFill>
                  <a:schemeClr val="bg1"/>
                </a:solidFill>
              </a:rPr>
              <a:t>Herzlich</a:t>
            </a:r>
            <a:r>
              <a:rPr lang="en-US" altLang="de-DE" sz="2800" b="1" dirty="0">
                <a:solidFill>
                  <a:schemeClr val="bg1"/>
                </a:solidFill>
              </a:rPr>
              <a:t> </a:t>
            </a:r>
            <a:r>
              <a:rPr lang="en-US" altLang="de-DE" sz="2800" b="1" dirty="0" err="1">
                <a:solidFill>
                  <a:schemeClr val="bg1"/>
                </a:solidFill>
              </a:rPr>
              <a:t>willkommen</a:t>
            </a:r>
            <a:br>
              <a:rPr lang="en-US" altLang="de-DE" sz="2800" b="1" dirty="0">
                <a:solidFill>
                  <a:schemeClr val="bg1"/>
                </a:solidFill>
              </a:rPr>
            </a:br>
            <a:r>
              <a:rPr lang="en-US" altLang="de-DE" sz="2800" dirty="0" err="1">
                <a:solidFill>
                  <a:schemeClr val="bg1"/>
                </a:solidFill>
              </a:rPr>
              <a:t>zum</a:t>
            </a:r>
            <a:r>
              <a:rPr lang="en-US" altLang="de-DE" sz="2800" dirty="0">
                <a:solidFill>
                  <a:schemeClr val="bg1"/>
                </a:solidFill>
              </a:rPr>
              <a:t> Mai-Energie-Stammtisch</a:t>
            </a:r>
            <a:br>
              <a:rPr lang="en-US" altLang="de-DE" sz="2800" dirty="0">
                <a:solidFill>
                  <a:schemeClr val="bg1"/>
                </a:solidFill>
              </a:rPr>
            </a:br>
            <a:r>
              <a:rPr lang="en-US" altLang="de-DE" sz="2800" dirty="0">
                <a:solidFill>
                  <a:schemeClr val="bg1"/>
                </a:solidFill>
              </a:rPr>
              <a:t>in </a:t>
            </a:r>
            <a:r>
              <a:rPr lang="en-US" altLang="de-DE" sz="2800" dirty="0" err="1">
                <a:solidFill>
                  <a:schemeClr val="bg1"/>
                </a:solidFill>
              </a:rPr>
              <a:t>Wörth</a:t>
            </a:r>
            <a:r>
              <a:rPr lang="en-US" altLang="de-DE" sz="2800" dirty="0">
                <a:solidFill>
                  <a:schemeClr val="bg1"/>
                </a:solidFill>
              </a:rPr>
              <a:t>/Rhein</a:t>
            </a:r>
          </a:p>
        </p:txBody>
      </p:sp>
      <p:sp>
        <p:nvSpPr>
          <p:cNvPr id="34" name="Rectangle 75">
            <a:extLst>
              <a:ext uri="{FF2B5EF4-FFF2-40B4-BE49-F238E27FC236}">
                <a16:creationId xmlns:a16="http://schemas.microsoft.com/office/drawing/2014/main" id="{4009C84F-D2C4-41E9-9785-4B2A1D6F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80959"/>
            <a:ext cx="990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1609725" algn="r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sz="1200" b="1" dirty="0">
                <a:solidFill>
                  <a:srgbClr val="FF9933"/>
                </a:solidFill>
              </a:rPr>
              <a:t>Mai-Energie-Stammtisch | am 22.05.2025 in Wörth/Rhein	                                                        			ISE e.V.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8AF9E9-0C98-D44C-7323-619A568E1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9050"/>
            <a:ext cx="1368732" cy="1369497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CF296FC-8A85-D3C6-C857-529D837EBA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533" t="15903" r="45435" b="17702"/>
          <a:stretch/>
        </p:blipFill>
        <p:spPr>
          <a:xfrm>
            <a:off x="1614100" y="1368930"/>
            <a:ext cx="3672108" cy="50612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6D9E95F-1DB8-4BCC-5024-8D86D798808C}"/>
              </a:ext>
            </a:extLst>
          </p:cNvPr>
          <p:cNvSpPr txBox="1"/>
          <p:nvPr/>
        </p:nvSpPr>
        <p:spPr>
          <a:xfrm>
            <a:off x="5496207" y="3306415"/>
            <a:ext cx="41997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3333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Nutzung des oberflächennahen Grundwassers zum Heizen und Kühlen</a:t>
            </a:r>
            <a:endParaRPr lang="de-DE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955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Agenda 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467886E4-9E9F-49C4-9BFC-FDB702C1C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20" y="1116902"/>
            <a:ext cx="9654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u="sng" dirty="0">
                <a:solidFill>
                  <a:srgbClr val="563BFB"/>
                </a:solidFill>
              </a:rPr>
              <a:t>Einführung</a:t>
            </a:r>
            <a:r>
              <a:rPr lang="de-DE" altLang="de-DE" sz="1800" dirty="0">
                <a:solidFill>
                  <a:srgbClr val="563BFB"/>
                </a:solidFill>
              </a:rPr>
              <a:t>: </a:t>
            </a:r>
            <a:r>
              <a:rPr lang="de-DE" altLang="de-DE" sz="1800" b="1" dirty="0">
                <a:solidFill>
                  <a:srgbClr val="563BFB"/>
                </a:solidFill>
              </a:rPr>
              <a:t>Wärmepumpen sind die energetisch beste Lösung!</a:t>
            </a:r>
            <a:br>
              <a:rPr lang="de-DE" altLang="de-DE" sz="1800" b="1" dirty="0">
                <a:solidFill>
                  <a:srgbClr val="563BFB"/>
                </a:solidFill>
              </a:rPr>
            </a:br>
            <a:r>
              <a:rPr lang="de-DE" altLang="de-DE" sz="1800" dirty="0">
                <a:solidFill>
                  <a:srgbClr val="563BFB"/>
                </a:solidFill>
              </a:rPr>
              <a:t>	                 </a:t>
            </a:r>
            <a:r>
              <a:rPr lang="de-DE" altLang="de-DE" sz="1800" b="1" dirty="0">
                <a:solidFill>
                  <a:srgbClr val="563BFB"/>
                </a:solidFill>
              </a:rPr>
              <a:t>Wolfgang Thiel</a:t>
            </a:r>
            <a:r>
              <a:rPr lang="de-DE" altLang="de-DE" sz="1800" dirty="0">
                <a:solidFill>
                  <a:srgbClr val="563BFB"/>
                </a:solidFill>
              </a:rPr>
              <a:t>. Vorsitzender ISE e.V. 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35034F4C-76A1-42B2-89E6-3BBC24996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20" y="1982382"/>
            <a:ext cx="100355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u="sng" dirty="0">
                <a:solidFill>
                  <a:srgbClr val="563BFB"/>
                </a:solidFill>
              </a:rPr>
              <a:t>Vorträge</a:t>
            </a:r>
            <a:r>
              <a:rPr lang="de-DE" altLang="de-DE" sz="1800" dirty="0">
                <a:solidFill>
                  <a:srgbClr val="563BFB"/>
                </a:solidFill>
              </a:rPr>
              <a:t>: </a:t>
            </a:r>
            <a:r>
              <a:rPr lang="de-DE" sz="1800" b="1" dirty="0">
                <a:solidFill>
                  <a:srgbClr val="563BFB"/>
                </a:solidFill>
              </a:rPr>
              <a:t>Nutzung des oberflächennahen Grundwassers zum Heizen und Kühlen</a:t>
            </a:r>
            <a:br>
              <a:rPr lang="de-DE" sz="1800" dirty="0">
                <a:solidFill>
                  <a:srgbClr val="563BFB"/>
                </a:solidFill>
              </a:rPr>
            </a:br>
            <a:r>
              <a:rPr lang="de-DE" sz="1800" dirty="0">
                <a:solidFill>
                  <a:srgbClr val="3333FF"/>
                </a:solidFill>
              </a:rPr>
              <a:t>- </a:t>
            </a:r>
            <a:r>
              <a:rPr lang="de-DE" sz="1800" b="1" dirty="0">
                <a:solidFill>
                  <a:srgbClr val="3333FF"/>
                </a:solidFill>
              </a:rPr>
              <a:t>Edelbert Krämer, </a:t>
            </a:r>
            <a:r>
              <a:rPr lang="de-DE" sz="1800" dirty="0">
                <a:solidFill>
                  <a:srgbClr val="3333FF"/>
                </a:solidFill>
              </a:rPr>
              <a:t>Geschäftsführer von Krämer Erdwärme GmbH</a:t>
            </a:r>
            <a:br>
              <a:rPr lang="de-DE" sz="1800" dirty="0">
                <a:solidFill>
                  <a:srgbClr val="3333FF"/>
                </a:solidFill>
              </a:rPr>
            </a:br>
            <a:r>
              <a:rPr lang="de-DE" sz="1800" dirty="0">
                <a:solidFill>
                  <a:srgbClr val="3333FF"/>
                </a:solidFill>
              </a:rPr>
              <a:t>- </a:t>
            </a:r>
            <a:r>
              <a:rPr lang="de-DE" sz="1800" b="1" dirty="0" err="1">
                <a:solidFill>
                  <a:srgbClr val="3333FF"/>
                </a:solidFill>
              </a:rPr>
              <a:t>Pyro</a:t>
            </a:r>
            <a:r>
              <a:rPr lang="de-DE" sz="1800" b="1" dirty="0">
                <a:solidFill>
                  <a:srgbClr val="3333FF"/>
                </a:solidFill>
              </a:rPr>
              <a:t> Krämer</a:t>
            </a:r>
            <a:r>
              <a:rPr lang="de-DE" sz="1800" dirty="0">
                <a:solidFill>
                  <a:srgbClr val="3333FF"/>
                </a:solidFill>
              </a:rPr>
              <a:t>, Geschäftsführer von Krämer Brunnenbau und Energie GmbH</a:t>
            </a:r>
            <a:endParaRPr lang="de-DE" altLang="de-DE" sz="1800" dirty="0">
              <a:solidFill>
                <a:srgbClr val="3333FF"/>
              </a:solidFill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472368B-96BD-FC9C-779C-A0AC0712B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20" y="3189542"/>
            <a:ext cx="96542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4A300"/>
                    </a:gs>
                    <a:gs pos="100000">
                      <a:schemeClr val="accent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4000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de-DE" altLang="de-DE" sz="1800" u="sng" dirty="0">
                <a:solidFill>
                  <a:srgbClr val="563BFB"/>
                </a:solidFill>
              </a:rPr>
              <a:t>Ankündigung</a:t>
            </a:r>
            <a:r>
              <a:rPr lang="de-DE" altLang="de-DE" sz="1800" dirty="0">
                <a:solidFill>
                  <a:srgbClr val="563BFB"/>
                </a:solidFill>
              </a:rPr>
              <a:t>: </a:t>
            </a:r>
            <a:r>
              <a:rPr lang="de-DE" altLang="de-DE" sz="1800" b="1" dirty="0">
                <a:solidFill>
                  <a:srgbClr val="563BFB"/>
                </a:solidFill>
              </a:rPr>
              <a:t>Juni-Stammtisch in Mühlhofen</a:t>
            </a:r>
            <a:endParaRPr lang="de-DE" altLang="de-DE" sz="1800" dirty="0">
              <a:solidFill>
                <a:srgbClr val="563B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4489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FDE563C-74A5-5F98-8B40-767C3E8445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5" r="66218" b="11758"/>
          <a:stretch/>
        </p:blipFill>
        <p:spPr>
          <a:xfrm>
            <a:off x="608150" y="2619887"/>
            <a:ext cx="2897255" cy="310068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3851B16-E69C-3007-AC78-73C3CD3C66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4" t="35655" b="11758"/>
          <a:stretch/>
        </p:blipFill>
        <p:spPr>
          <a:xfrm>
            <a:off x="6312115" y="2619887"/>
            <a:ext cx="2824796" cy="31006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46CFA72-E083-D1A1-1CF0-46D7A35CB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5" b="64345"/>
          <a:stretch/>
        </p:blipFill>
        <p:spPr>
          <a:xfrm>
            <a:off x="664755" y="861708"/>
            <a:ext cx="8576490" cy="1808979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1CD64A77-E918-1022-A30F-CCB8A27F0BD7}"/>
              </a:ext>
            </a:extLst>
          </p:cNvPr>
          <p:cNvSpPr txBox="1"/>
          <p:nvPr/>
        </p:nvSpPr>
        <p:spPr>
          <a:xfrm>
            <a:off x="5604570" y="1016714"/>
            <a:ext cx="2427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(Jahres-)Arbeitszahl (JAZ) =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58EF83F-E7E3-3164-77FA-49FE5901F04A}"/>
              </a:ext>
            </a:extLst>
          </p:cNvPr>
          <p:cNvGrpSpPr/>
          <p:nvPr/>
        </p:nvGrpSpPr>
        <p:grpSpPr>
          <a:xfrm>
            <a:off x="7873394" y="1742810"/>
            <a:ext cx="934871" cy="393166"/>
            <a:chOff x="7926734" y="1658140"/>
            <a:chExt cx="934871" cy="393166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BF22DB92-D428-8495-7C95-00C17DFD7860}"/>
                </a:ext>
              </a:extLst>
            </p:cNvPr>
            <p:cNvSpPr txBox="1"/>
            <p:nvPr/>
          </p:nvSpPr>
          <p:spPr>
            <a:xfrm>
              <a:off x="7926734" y="1774307"/>
              <a:ext cx="934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JAZ:  &gt; 3,5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344F45DF-D60E-7C4C-64CB-B3761E85A1CF}"/>
                </a:ext>
              </a:extLst>
            </p:cNvPr>
            <p:cNvSpPr txBox="1"/>
            <p:nvPr/>
          </p:nvSpPr>
          <p:spPr>
            <a:xfrm>
              <a:off x="8354425" y="1658140"/>
              <a:ext cx="227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!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572D24F-627B-0A16-89CE-C513D46D8B5A}"/>
              </a:ext>
            </a:extLst>
          </p:cNvPr>
          <p:cNvGrpSpPr/>
          <p:nvPr/>
        </p:nvGrpSpPr>
        <p:grpSpPr>
          <a:xfrm>
            <a:off x="7665867" y="3171062"/>
            <a:ext cx="2314801" cy="418834"/>
            <a:chOff x="7665867" y="3171062"/>
            <a:chExt cx="2314801" cy="418834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A133BD3-61F2-C97E-5C9C-02E74EED60D9}"/>
                </a:ext>
              </a:extLst>
            </p:cNvPr>
            <p:cNvSpPr txBox="1"/>
            <p:nvPr/>
          </p:nvSpPr>
          <p:spPr>
            <a:xfrm>
              <a:off x="7665867" y="3282119"/>
              <a:ext cx="23148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0000"/>
                  </a:solidFill>
                </a:rPr>
                <a:t>Vorlauftemperatur &lt;=55°C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74212C9F-DAF5-6DD5-1A4C-B203E3DA2AE5}"/>
                </a:ext>
              </a:extLst>
            </p:cNvPr>
            <p:cNvSpPr txBox="1"/>
            <p:nvPr/>
          </p:nvSpPr>
          <p:spPr>
            <a:xfrm>
              <a:off x="9203493" y="3171062"/>
              <a:ext cx="227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!</a:t>
              </a:r>
            </a:p>
          </p:txBody>
        </p:sp>
      </p:grpSp>
      <p:sp>
        <p:nvSpPr>
          <p:cNvPr id="22" name="Textfeld 21">
            <a:hlinkClick r:id="rId4"/>
            <a:extLst>
              <a:ext uri="{FF2B5EF4-FFF2-40B4-BE49-F238E27FC236}">
                <a16:creationId xmlns:a16="http://schemas.microsoft.com/office/drawing/2014/main" id="{44FB81C1-8300-4855-01F4-96A3E5BD8057}"/>
              </a:ext>
            </a:extLst>
          </p:cNvPr>
          <p:cNvSpPr txBox="1"/>
          <p:nvPr/>
        </p:nvSpPr>
        <p:spPr>
          <a:xfrm>
            <a:off x="3505405" y="5650516"/>
            <a:ext cx="2781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u="sng" dirty="0">
                <a:solidFill>
                  <a:srgbClr val="92D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Video: Funktionsprinzip Wärmepumpe</a:t>
            </a:r>
            <a:endParaRPr lang="de-DE" sz="1200" u="sng" dirty="0">
              <a:solidFill>
                <a:srgbClr val="92D050"/>
              </a:solidFill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1E29CDC-D01B-499D-F15A-2FE6F9B731BF}"/>
              </a:ext>
            </a:extLst>
          </p:cNvPr>
          <p:cNvGrpSpPr/>
          <p:nvPr/>
        </p:nvGrpSpPr>
        <p:grpSpPr>
          <a:xfrm>
            <a:off x="3505405" y="2448358"/>
            <a:ext cx="2838585" cy="3272211"/>
            <a:chOff x="3505405" y="2448358"/>
            <a:chExt cx="2838585" cy="3272211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DC0E5436-FF2E-E1A8-0523-1795D3D7D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09" t="35655" r="32294" b="11758"/>
            <a:stretch/>
          </p:blipFill>
          <p:spPr>
            <a:xfrm>
              <a:off x="3505405" y="2619887"/>
              <a:ext cx="2838585" cy="3100682"/>
            </a:xfrm>
            <a:prstGeom prst="rect">
              <a:avLst/>
            </a:prstGeom>
          </p:spPr>
        </p:pic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0FE01CAA-C7A2-1167-F970-744070C6166D}"/>
                </a:ext>
              </a:extLst>
            </p:cNvPr>
            <p:cNvSpPr txBox="1"/>
            <p:nvPr/>
          </p:nvSpPr>
          <p:spPr>
            <a:xfrm>
              <a:off x="3852683" y="5161536"/>
              <a:ext cx="2302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</a:rPr>
                <a:t>Kältemittel: z.B. R290 (Propan)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B03788B6-8731-C7BB-220A-EDB58C06CF7A}"/>
                </a:ext>
              </a:extLst>
            </p:cNvPr>
            <p:cNvSpPr txBox="1"/>
            <p:nvPr/>
          </p:nvSpPr>
          <p:spPr>
            <a:xfrm>
              <a:off x="3917604" y="2448358"/>
              <a:ext cx="21723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</a:rPr>
                <a:t>Monoblock- oder Split-WPPE</a:t>
              </a:r>
            </a:p>
          </p:txBody>
        </p:sp>
      </p:grpSp>
      <p:sp>
        <p:nvSpPr>
          <p:cNvPr id="7" name="Rectangle 4">
            <a:extLst>
              <a:ext uri="{FF2B5EF4-FFF2-40B4-BE49-F238E27FC236}">
                <a16:creationId xmlns:a16="http://schemas.microsoft.com/office/drawing/2014/main" id="{CF5BA5C1-F5BE-4A02-9A7A-76D275B2D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369" y="5863751"/>
            <a:ext cx="9935528" cy="68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124" tIns="63124" rIns="63124" bIns="6312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800" dirty="0">
                <a:solidFill>
                  <a:srgbClr val="00B050"/>
                </a:solidFill>
              </a:rPr>
              <a:t>Die Wärmepumpe ist ein Segen der Physik, im Neubau </a:t>
            </a:r>
            <a:r>
              <a:rPr lang="de-DE" altLang="de-DE" sz="1800" b="1" u="sng" dirty="0">
                <a:solidFill>
                  <a:srgbClr val="00B050"/>
                </a:solidFill>
              </a:rPr>
              <a:t>UND</a:t>
            </a:r>
            <a:r>
              <a:rPr lang="de-DE" altLang="de-DE" sz="1800" dirty="0">
                <a:solidFill>
                  <a:srgbClr val="00B050"/>
                </a:solidFill>
              </a:rPr>
              <a:t> im Bestand!</a:t>
            </a:r>
            <a:br>
              <a:rPr lang="de-DE" altLang="de-DE" sz="1800" dirty="0">
                <a:solidFill>
                  <a:srgbClr val="00B050"/>
                </a:solidFill>
              </a:rPr>
            </a:br>
            <a:r>
              <a:rPr lang="de-DE" altLang="de-DE" sz="1800" dirty="0">
                <a:solidFill>
                  <a:srgbClr val="00B050"/>
                </a:solidFill>
              </a:rPr>
              <a:t>Sie nutzt den physikalischen Effekt des Aggregatzustandswechsels aus.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AF23B152-A0D9-8128-25E6-C122A5E83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344" y="5720569"/>
            <a:ext cx="80951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u="sng" dirty="0">
                <a:solidFill>
                  <a:srgbClr val="000000"/>
                </a:solidFill>
                <a:ea typeface="Microsoft YaHei" panose="020B0503020204020204" pitchFamily="34" charset="-122"/>
              </a:rPr>
              <a:t>Quelle:</a:t>
            </a:r>
            <a:r>
              <a:rPr lang="de-DE" altLang="de-DE" sz="1200" dirty="0">
                <a:solidFill>
                  <a:srgbClr val="000000"/>
                </a:solidFill>
                <a:ea typeface="Microsoft YaHei" panose="020B0503020204020204" pitchFamily="34" charset="-122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ea typeface="Microsoft YaHei" panose="020B0503020204020204" pitchFamily="34" charset="-122"/>
              </a:rPr>
              <a:t>bwp</a:t>
            </a:r>
            <a:endParaRPr lang="de-DE" altLang="de-DE" sz="1200" dirty="0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2BB9820-A93D-0EDD-CC32-A82BA1EF6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14466"/>
            <a:ext cx="350256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Wärmepumpen, wassergeführt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ECE55DA-F41B-BF19-496E-CB402B4A13E3}"/>
              </a:ext>
            </a:extLst>
          </p:cNvPr>
          <p:cNvGrpSpPr/>
          <p:nvPr/>
        </p:nvGrpSpPr>
        <p:grpSpPr>
          <a:xfrm>
            <a:off x="7952902" y="922239"/>
            <a:ext cx="1710725" cy="502503"/>
            <a:chOff x="8410344" y="922239"/>
            <a:chExt cx="1710725" cy="502503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97F3695-3D62-93AD-671D-B88070A5EF0C}"/>
                </a:ext>
              </a:extLst>
            </p:cNvPr>
            <p:cNvSpPr txBox="1"/>
            <p:nvPr/>
          </p:nvSpPr>
          <p:spPr>
            <a:xfrm>
              <a:off x="8431966" y="922239"/>
              <a:ext cx="1643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Wärmeenergie (kWh)</a:t>
              </a:r>
              <a:endParaRPr lang="de-DE" sz="1200" dirty="0">
                <a:solidFill>
                  <a:srgbClr val="FFC000"/>
                </a:solidFill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A0619E6-36FD-8688-3559-37B7723DD63F}"/>
                </a:ext>
              </a:extLst>
            </p:cNvPr>
            <p:cNvSpPr txBox="1"/>
            <p:nvPr/>
          </p:nvSpPr>
          <p:spPr>
            <a:xfrm>
              <a:off x="8410344" y="1147743"/>
              <a:ext cx="1710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FFC000"/>
                  </a:solidFill>
                </a:rPr>
                <a:t>Antriebsenergie (kWh)</a:t>
              </a:r>
            </a:p>
          </p:txBody>
        </p: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FAAF88B0-0311-AA5D-940B-1A00539E5D5D}"/>
                </a:ext>
              </a:extLst>
            </p:cNvPr>
            <p:cNvCxnSpPr/>
            <p:nvPr/>
          </p:nvCxnSpPr>
          <p:spPr bwMode="auto">
            <a:xfrm>
              <a:off x="8431966" y="1170603"/>
              <a:ext cx="1643399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6686503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FCEF51A8-83BB-4A2F-A2C2-5729FF119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404" y="131003"/>
            <a:ext cx="905020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Energiebilanz- und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Betriebskostenv</a:t>
            </a:r>
            <a:r>
              <a:rPr lang="de-DE" altLang="de-DE" sz="2000" dirty="0" err="1">
                <a:solidFill>
                  <a:srgbClr val="FFFFFF"/>
                </a:solidFill>
              </a:rPr>
              <a:t>ergleich</a:t>
            </a:r>
            <a:r>
              <a:rPr lang="de-DE" altLang="de-DE" sz="2000" dirty="0">
                <a:solidFill>
                  <a:srgbClr val="FFFFFF"/>
                </a:solidFill>
              </a:rPr>
              <a:t>:</a:t>
            </a:r>
          </a:p>
          <a:p>
            <a:pPr>
              <a:defRPr/>
            </a:pPr>
            <a:r>
              <a:rPr lang="de-DE" altLang="de-DE" sz="2000" dirty="0">
                <a:solidFill>
                  <a:srgbClr val="FFFFFF"/>
                </a:solidFill>
              </a:rPr>
              <a:t>Gas-, Öl- und Pelletkessel vs. Wärmepumpe</a:t>
            </a: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3590" name="Grafik 23589" descr="Ein Bild, das Text, Symbol, Schrift, Logo enthält.&#10;&#10;Automatisch generierte Beschreibung">
            <a:extLst>
              <a:ext uri="{FF2B5EF4-FFF2-40B4-BE49-F238E27FC236}">
                <a16:creationId xmlns:a16="http://schemas.microsoft.com/office/drawing/2014/main" id="{B6469569-81EA-5862-5D79-4C65FA64B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55" y="827184"/>
            <a:ext cx="788957" cy="78895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6259514-77C1-9051-D3C0-F1CD17ADB06B}"/>
              </a:ext>
            </a:extLst>
          </p:cNvPr>
          <p:cNvSpPr txBox="1"/>
          <p:nvPr/>
        </p:nvSpPr>
        <p:spPr>
          <a:xfrm>
            <a:off x="682790" y="984799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/>
              <a:t>Wärmeerzeuger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2F488AF-9AC9-BBC2-AD04-5EB7AFC58B8A}"/>
              </a:ext>
            </a:extLst>
          </p:cNvPr>
          <p:cNvSpPr txBox="1"/>
          <p:nvPr/>
        </p:nvSpPr>
        <p:spPr>
          <a:xfrm>
            <a:off x="507299" y="5830593"/>
            <a:ext cx="1696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u="none" strike="noStrike" dirty="0">
                <a:effectLst/>
                <a:latin typeface="+mn-lt"/>
              </a:rPr>
              <a:t>**) </a:t>
            </a:r>
            <a:r>
              <a:rPr lang="de-DE" sz="1200" u="sng" strike="noStrike" dirty="0">
                <a:effectLst/>
                <a:latin typeface="+mn-lt"/>
              </a:rPr>
              <a:t>Quelle:</a:t>
            </a:r>
            <a:r>
              <a:rPr lang="de-DE" sz="1200" u="none" strike="noStrike" dirty="0">
                <a:effectLst/>
                <a:latin typeface="+mn-lt"/>
              </a:rPr>
              <a:t> IKZ-</a:t>
            </a:r>
            <a:r>
              <a:rPr lang="de-DE" sz="1200" u="none" strike="noStrike" dirty="0" err="1">
                <a:effectLst/>
                <a:latin typeface="+mn-lt"/>
              </a:rPr>
              <a:t>Praxus</a:t>
            </a:r>
            <a:endParaRPr lang="de-DE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10" name="Grafik 9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18E3C81F-A5D9-DE2A-239B-547099673F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47"/>
          <a:stretch/>
        </p:blipFill>
        <p:spPr>
          <a:xfrm>
            <a:off x="480752" y="1681642"/>
            <a:ext cx="4638003" cy="4195156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D3D153C-B4CF-B8FA-A652-F8BCB3125B1A}"/>
              </a:ext>
            </a:extLst>
          </p:cNvPr>
          <p:cNvGrpSpPr/>
          <p:nvPr/>
        </p:nvGrpSpPr>
        <p:grpSpPr>
          <a:xfrm>
            <a:off x="5130062" y="793670"/>
            <a:ext cx="1338625" cy="5083128"/>
            <a:chOff x="5130062" y="793670"/>
            <a:chExt cx="1338625" cy="5083128"/>
          </a:xfrm>
        </p:grpSpPr>
        <p:pic>
          <p:nvPicPr>
            <p:cNvPr id="23587" name="Grafik 23586" descr="Ein Bild, das Text, Screenshot, Schrift, Grafiken enthält.&#10;&#10;Automatisch generierte Beschreibung">
              <a:extLst>
                <a:ext uri="{FF2B5EF4-FFF2-40B4-BE49-F238E27FC236}">
                  <a16:creationId xmlns:a16="http://schemas.microsoft.com/office/drawing/2014/main" id="{F4D933EE-48D6-CBF7-36CC-ACABABB24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28" t="3869" r="19259" b="13169"/>
            <a:stretch/>
          </p:blipFill>
          <p:spPr>
            <a:xfrm>
              <a:off x="5571765" y="793670"/>
              <a:ext cx="546603" cy="809284"/>
            </a:xfrm>
            <a:prstGeom prst="rect">
              <a:avLst/>
            </a:prstGeom>
          </p:spPr>
        </p:pic>
        <p:pic>
          <p:nvPicPr>
            <p:cNvPr id="11" name="Grafik 10" descr="Ein Bild, das Text, Screenshot, Schrift, Zahl enthält.&#10;&#10;Automatisch generierte Beschreibung">
              <a:extLst>
                <a:ext uri="{FF2B5EF4-FFF2-40B4-BE49-F238E27FC236}">
                  <a16:creationId xmlns:a16="http://schemas.microsoft.com/office/drawing/2014/main" id="{F646AE8E-7C4E-921D-2FB3-70D497735D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84" r="33050"/>
            <a:stretch/>
          </p:blipFill>
          <p:spPr>
            <a:xfrm>
              <a:off x="5130062" y="1681642"/>
              <a:ext cx="1338625" cy="4195156"/>
            </a:xfrm>
            <a:prstGeom prst="rect">
              <a:avLst/>
            </a:prstGeom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D9B8458-CCDC-8A46-0664-E7CE6895835B}"/>
              </a:ext>
            </a:extLst>
          </p:cNvPr>
          <p:cNvGrpSpPr/>
          <p:nvPr/>
        </p:nvGrpSpPr>
        <p:grpSpPr>
          <a:xfrm>
            <a:off x="7878958" y="835919"/>
            <a:ext cx="1551016" cy="5040879"/>
            <a:chOff x="7878958" y="835919"/>
            <a:chExt cx="1551016" cy="5040879"/>
          </a:xfrm>
        </p:grpSpPr>
        <p:pic>
          <p:nvPicPr>
            <p:cNvPr id="23562" name="Grafik 23561">
              <a:extLst>
                <a:ext uri="{FF2B5EF4-FFF2-40B4-BE49-F238E27FC236}">
                  <a16:creationId xmlns:a16="http://schemas.microsoft.com/office/drawing/2014/main" id="{07673FD2-0DF6-28B2-341F-B527F4453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45" b="7839"/>
            <a:stretch/>
          </p:blipFill>
          <p:spPr>
            <a:xfrm>
              <a:off x="8121152" y="835919"/>
              <a:ext cx="988248" cy="788774"/>
            </a:xfrm>
            <a:prstGeom prst="rect">
              <a:avLst/>
            </a:prstGeom>
          </p:spPr>
        </p:pic>
        <p:pic>
          <p:nvPicPr>
            <p:cNvPr id="12" name="Grafik 11" descr="Ein Bild, das Text, Screenshot, Schrift, Zahl enthält.&#10;&#10;Automatisch generierte Beschreibung">
              <a:extLst>
                <a:ext uri="{FF2B5EF4-FFF2-40B4-BE49-F238E27FC236}">
                  <a16:creationId xmlns:a16="http://schemas.microsoft.com/office/drawing/2014/main" id="{7185AFFA-7439-A558-5332-42DE977681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60"/>
            <a:stretch/>
          </p:blipFill>
          <p:spPr>
            <a:xfrm>
              <a:off x="7878958" y="1681642"/>
              <a:ext cx="1551016" cy="4195156"/>
            </a:xfrm>
            <a:prstGeom prst="rect">
              <a:avLst/>
            </a:prstGeom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3EA4FD5-BA19-5094-89B5-F91A2CD96132}"/>
              </a:ext>
            </a:extLst>
          </p:cNvPr>
          <p:cNvGrpSpPr/>
          <p:nvPr/>
        </p:nvGrpSpPr>
        <p:grpSpPr>
          <a:xfrm>
            <a:off x="6479995" y="848838"/>
            <a:ext cx="1395275" cy="5027960"/>
            <a:chOff x="6479995" y="848838"/>
            <a:chExt cx="1395275" cy="5027960"/>
          </a:xfrm>
        </p:grpSpPr>
        <p:pic>
          <p:nvPicPr>
            <p:cNvPr id="8" name="Grafik 7" descr="Ein Bild, das Entwurf, Diagramm, Design enthält.&#10;&#10;Automatisch generierte Beschreibung">
              <a:extLst>
                <a:ext uri="{FF2B5EF4-FFF2-40B4-BE49-F238E27FC236}">
                  <a16:creationId xmlns:a16="http://schemas.microsoft.com/office/drawing/2014/main" id="{1061B612-BE6C-8783-5867-A1D44D95BF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70" t="11720" r="17037" b="25926"/>
            <a:stretch/>
          </p:blipFill>
          <p:spPr>
            <a:xfrm>
              <a:off x="6792137" y="848838"/>
              <a:ext cx="788957" cy="745452"/>
            </a:xfrm>
            <a:prstGeom prst="rect">
              <a:avLst/>
            </a:prstGeom>
          </p:spPr>
        </p:pic>
        <p:pic>
          <p:nvPicPr>
            <p:cNvPr id="13" name="Grafik 12" descr="Ein Bild, das Text, Screenshot, Schrift, Zahl enthält.&#10;&#10;Automatisch generierte Beschreibung">
              <a:extLst>
                <a:ext uri="{FF2B5EF4-FFF2-40B4-BE49-F238E27FC236}">
                  <a16:creationId xmlns:a16="http://schemas.microsoft.com/office/drawing/2014/main" id="{09361B1E-44BD-82D4-C3FC-62F540B43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75" r="17326"/>
            <a:stretch/>
          </p:blipFill>
          <p:spPr>
            <a:xfrm>
              <a:off x="6479995" y="1681642"/>
              <a:ext cx="1395275" cy="4195156"/>
            </a:xfrm>
            <a:prstGeom prst="rect">
              <a:avLst/>
            </a:prstGeom>
          </p:spPr>
        </p:pic>
      </p:grp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2DCED9D2-1B1E-DFA3-7B90-1039B7DB2B5C}"/>
              </a:ext>
            </a:extLst>
          </p:cNvPr>
          <p:cNvSpPr/>
          <p:nvPr/>
        </p:nvSpPr>
        <p:spPr bwMode="auto">
          <a:xfrm>
            <a:off x="4108450" y="2773679"/>
            <a:ext cx="463550" cy="171450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573" name="Gruppieren 23572">
            <a:extLst>
              <a:ext uri="{FF2B5EF4-FFF2-40B4-BE49-F238E27FC236}">
                <a16:creationId xmlns:a16="http://schemas.microsoft.com/office/drawing/2014/main" id="{4D112603-E422-B1F9-5454-8CB0E03073A2}"/>
              </a:ext>
            </a:extLst>
          </p:cNvPr>
          <p:cNvGrpSpPr/>
          <p:nvPr/>
        </p:nvGrpSpPr>
        <p:grpSpPr>
          <a:xfrm>
            <a:off x="27606" y="2808545"/>
            <a:ext cx="9906000" cy="3881188"/>
            <a:chOff x="27606" y="2808545"/>
            <a:chExt cx="9906000" cy="3881188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7B4F14BA-1D54-1D0E-7391-FF08B7E6D16E}"/>
                </a:ext>
              </a:extLst>
            </p:cNvPr>
            <p:cNvGrpSpPr/>
            <p:nvPr/>
          </p:nvGrpSpPr>
          <p:grpSpPr>
            <a:xfrm>
              <a:off x="27606" y="3429001"/>
              <a:ext cx="9906000" cy="3260732"/>
              <a:chOff x="27606" y="3429001"/>
              <a:chExt cx="9906000" cy="3260732"/>
            </a:xfrm>
          </p:grpSpPr>
          <p:sp>
            <p:nvSpPr>
              <p:cNvPr id="24" name="Rectangle 4">
                <a:extLst>
                  <a:ext uri="{FF2B5EF4-FFF2-40B4-BE49-F238E27FC236}">
                    <a16:creationId xmlns:a16="http://schemas.microsoft.com/office/drawing/2014/main" id="{DB2EFDD9-171E-7CBF-A67F-7A18A25A1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6" y="6008254"/>
                <a:ext cx="9906000" cy="6814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3124" tIns="63124" rIns="63124" bIns="63124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altLang="de-DE" sz="1800" dirty="0">
                    <a:solidFill>
                      <a:srgbClr val="00B050"/>
                    </a:solidFill>
                  </a:rPr>
                  <a:t>Nur die Wärmepumpe nutzt kostenlose Umweltwärme und ist damit energetisch unschlagbar</a:t>
                </a:r>
                <a:r>
                  <a:rPr kumimoji="0" lang="de-DE" alt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!</a:t>
                </a:r>
                <a:br>
                  <a:rPr kumimoji="0" lang="de-DE" alt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</a:br>
                <a:r>
                  <a:rPr kumimoji="0" lang="de-DE" alt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Mit PV auf dem Dach ist es noch besser!</a:t>
                </a:r>
              </a:p>
            </p:txBody>
          </p:sp>
          <p:sp>
            <p:nvSpPr>
              <p:cNvPr id="3" name="Ellipse 2">
                <a:extLst>
                  <a:ext uri="{FF2B5EF4-FFF2-40B4-BE49-F238E27FC236}">
                    <a16:creationId xmlns:a16="http://schemas.microsoft.com/office/drawing/2014/main" id="{22FA87F3-D00B-A162-DA24-420EFFABCD37}"/>
                  </a:ext>
                </a:extLst>
              </p:cNvPr>
              <p:cNvSpPr/>
              <p:nvPr/>
            </p:nvSpPr>
            <p:spPr bwMode="auto">
              <a:xfrm>
                <a:off x="391546" y="3429001"/>
                <a:ext cx="1876166" cy="40448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2F46626B-C050-54D2-A259-1264B199188B}"/>
                </a:ext>
              </a:extLst>
            </p:cNvPr>
            <p:cNvSpPr/>
            <p:nvPr/>
          </p:nvSpPr>
          <p:spPr bwMode="auto">
            <a:xfrm>
              <a:off x="8383501" y="2808545"/>
              <a:ext cx="463550" cy="1714501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572" name="Gruppieren 23571">
            <a:extLst>
              <a:ext uri="{FF2B5EF4-FFF2-40B4-BE49-F238E27FC236}">
                <a16:creationId xmlns:a16="http://schemas.microsoft.com/office/drawing/2014/main" id="{9A683A84-5145-E3D5-40E8-08921889523A}"/>
              </a:ext>
            </a:extLst>
          </p:cNvPr>
          <p:cNvGrpSpPr/>
          <p:nvPr/>
        </p:nvGrpSpPr>
        <p:grpSpPr>
          <a:xfrm>
            <a:off x="1564821" y="2673793"/>
            <a:ext cx="7896987" cy="646331"/>
            <a:chOff x="1564821" y="2673793"/>
            <a:chExt cx="7896987" cy="646331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28C81E73-5A45-1726-472E-D78725294BE5}"/>
                </a:ext>
              </a:extLst>
            </p:cNvPr>
            <p:cNvSpPr txBox="1"/>
            <p:nvPr/>
          </p:nvSpPr>
          <p:spPr>
            <a:xfrm>
              <a:off x="4706750" y="2869127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10,1</a:t>
              </a:r>
            </a:p>
          </p:txBody>
        </p:sp>
        <p:sp>
          <p:nvSpPr>
            <p:cNvPr id="23568" name="Textfeld 23567">
              <a:extLst>
                <a:ext uri="{FF2B5EF4-FFF2-40B4-BE49-F238E27FC236}">
                  <a16:creationId xmlns:a16="http://schemas.microsoft.com/office/drawing/2014/main" id="{BB215F27-C257-4C28-6246-5F7A594C4929}"/>
                </a:ext>
              </a:extLst>
            </p:cNvPr>
            <p:cNvSpPr txBox="1"/>
            <p:nvPr/>
          </p:nvSpPr>
          <p:spPr>
            <a:xfrm>
              <a:off x="1564821" y="2673793"/>
              <a:ext cx="11641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FF0000"/>
                  </a:solidFill>
                </a:rPr>
                <a:t>Energiekosten</a:t>
              </a:r>
              <a:br>
                <a:rPr lang="de-DE" sz="1200" dirty="0">
                  <a:solidFill>
                    <a:srgbClr val="FF0000"/>
                  </a:solidFill>
                </a:rPr>
              </a:br>
              <a:r>
                <a:rPr lang="de-DE" sz="1200" dirty="0">
                  <a:solidFill>
                    <a:srgbClr val="FF0000"/>
                  </a:solidFill>
                </a:rPr>
                <a:t>22.05.2025</a:t>
              </a:r>
              <a:br>
                <a:rPr lang="de-DE" sz="1200" dirty="0">
                  <a:solidFill>
                    <a:srgbClr val="FF0000"/>
                  </a:solidFill>
                </a:rPr>
              </a:br>
              <a:r>
                <a:rPr lang="de-DE" sz="1200" dirty="0">
                  <a:solidFill>
                    <a:srgbClr val="FF0000"/>
                  </a:solidFill>
                </a:rPr>
                <a:t>(ct/kWh)</a:t>
              </a:r>
            </a:p>
          </p:txBody>
        </p:sp>
        <p:sp>
          <p:nvSpPr>
            <p:cNvPr id="23569" name="Textfeld 23568">
              <a:extLst>
                <a:ext uri="{FF2B5EF4-FFF2-40B4-BE49-F238E27FC236}">
                  <a16:creationId xmlns:a16="http://schemas.microsoft.com/office/drawing/2014/main" id="{6DAEDEEC-B77B-DD88-A5BC-633A3AFDCA0B}"/>
                </a:ext>
              </a:extLst>
            </p:cNvPr>
            <p:cNvSpPr txBox="1"/>
            <p:nvPr/>
          </p:nvSpPr>
          <p:spPr>
            <a:xfrm>
              <a:off x="6022875" y="2869127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9,6</a:t>
              </a:r>
            </a:p>
          </p:txBody>
        </p:sp>
        <p:sp>
          <p:nvSpPr>
            <p:cNvPr id="23570" name="Textfeld 23569">
              <a:extLst>
                <a:ext uri="{FF2B5EF4-FFF2-40B4-BE49-F238E27FC236}">
                  <a16:creationId xmlns:a16="http://schemas.microsoft.com/office/drawing/2014/main" id="{3B89C740-30EB-BE9D-0852-49C127C2D8D3}"/>
                </a:ext>
              </a:extLst>
            </p:cNvPr>
            <p:cNvSpPr txBox="1"/>
            <p:nvPr/>
          </p:nvSpPr>
          <p:spPr>
            <a:xfrm>
              <a:off x="7445994" y="2869127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6,9</a:t>
              </a:r>
            </a:p>
          </p:txBody>
        </p:sp>
        <p:sp>
          <p:nvSpPr>
            <p:cNvPr id="23571" name="Textfeld 23570">
              <a:extLst>
                <a:ext uri="{FF2B5EF4-FFF2-40B4-BE49-F238E27FC236}">
                  <a16:creationId xmlns:a16="http://schemas.microsoft.com/office/drawing/2014/main" id="{994BB6C3-3270-49A9-2A38-944EE408B0C5}"/>
                </a:ext>
              </a:extLst>
            </p:cNvPr>
            <p:cNvSpPr txBox="1"/>
            <p:nvPr/>
          </p:nvSpPr>
          <p:spPr>
            <a:xfrm>
              <a:off x="8978984" y="2869127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19,9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3F4D158-F611-D5A0-F0F8-BDD301FAF762}"/>
              </a:ext>
            </a:extLst>
          </p:cNvPr>
          <p:cNvGrpSpPr/>
          <p:nvPr/>
        </p:nvGrpSpPr>
        <p:grpSpPr>
          <a:xfrm>
            <a:off x="1684363" y="3924602"/>
            <a:ext cx="7692487" cy="646331"/>
            <a:chOff x="1684363" y="2673793"/>
            <a:chExt cx="7692487" cy="646331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229117AC-DAF8-4810-F623-3F1F035115FF}"/>
                </a:ext>
              </a:extLst>
            </p:cNvPr>
            <p:cNvSpPr txBox="1"/>
            <p:nvPr/>
          </p:nvSpPr>
          <p:spPr>
            <a:xfrm>
              <a:off x="4706750" y="2869127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12,0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44084307-ED59-1BED-8012-513DC0E82A96}"/>
                </a:ext>
              </a:extLst>
            </p:cNvPr>
            <p:cNvSpPr txBox="1"/>
            <p:nvPr/>
          </p:nvSpPr>
          <p:spPr>
            <a:xfrm>
              <a:off x="1684363" y="2673793"/>
              <a:ext cx="11320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FF0000"/>
                  </a:solidFill>
                </a:rPr>
                <a:t>Wärmekosten</a:t>
              </a:r>
              <a:br>
                <a:rPr lang="de-DE" sz="1200" dirty="0">
                  <a:solidFill>
                    <a:srgbClr val="FF0000"/>
                  </a:solidFill>
                </a:rPr>
              </a:br>
              <a:r>
                <a:rPr lang="de-DE" sz="1200" dirty="0">
                  <a:solidFill>
                    <a:srgbClr val="FF0000"/>
                  </a:solidFill>
                </a:rPr>
                <a:t>22.05.2025</a:t>
              </a:r>
              <a:br>
                <a:rPr lang="de-DE" sz="1200" dirty="0">
                  <a:solidFill>
                    <a:srgbClr val="FF0000"/>
                  </a:solidFill>
                </a:rPr>
              </a:br>
              <a:r>
                <a:rPr lang="de-DE" sz="1200" dirty="0">
                  <a:solidFill>
                    <a:srgbClr val="FF0000"/>
                  </a:solidFill>
                </a:rPr>
                <a:t>(ct/kWh)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6DD43195-6F91-035E-F42B-173589B3CA97}"/>
                </a:ext>
              </a:extLst>
            </p:cNvPr>
            <p:cNvSpPr txBox="1"/>
            <p:nvPr/>
          </p:nvSpPr>
          <p:spPr>
            <a:xfrm>
              <a:off x="6022875" y="2869127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10,9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727F2CC7-141A-EB0A-6EEC-D9077965A4D7}"/>
                </a:ext>
              </a:extLst>
            </p:cNvPr>
            <p:cNvSpPr txBox="1"/>
            <p:nvPr/>
          </p:nvSpPr>
          <p:spPr>
            <a:xfrm>
              <a:off x="7445994" y="2869127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7,7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208D9D8D-650D-563B-8F5D-E62DF7F0DE6C}"/>
                </a:ext>
              </a:extLst>
            </p:cNvPr>
            <p:cNvSpPr txBox="1"/>
            <p:nvPr/>
          </p:nvSpPr>
          <p:spPr>
            <a:xfrm>
              <a:off x="8978984" y="2869127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</a:rPr>
                <a:t>5,0</a:t>
              </a:r>
            </a:p>
          </p:txBody>
        </p: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538FB6AA-3765-847B-9D72-B0F473AFF29B}"/>
              </a:ext>
            </a:extLst>
          </p:cNvPr>
          <p:cNvSpPr txBox="1"/>
          <p:nvPr/>
        </p:nvSpPr>
        <p:spPr>
          <a:xfrm>
            <a:off x="4119050" y="5735343"/>
            <a:ext cx="5370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+mn-lt"/>
                <a:hlinkClick r:id="rId8"/>
              </a:rPr>
              <a:t>ARD/SWR</a:t>
            </a:r>
            <a:r>
              <a:rPr lang="de-DE" sz="1200" u="sng" strike="noStrike" dirty="0">
                <a:effectLst/>
                <a:latin typeface="+mn-lt"/>
                <a:hlinkClick r:id="rId8"/>
              </a:rPr>
              <a:t>:</a:t>
            </a:r>
            <a:r>
              <a:rPr lang="de-DE" sz="1200" u="none" strike="noStrike" dirty="0">
                <a:effectLst/>
                <a:latin typeface="+mn-lt"/>
                <a:hlinkClick r:id="rId8"/>
              </a:rPr>
              <a:t> Marktcheck, Video (2025), „Heizen mit Strom – wirklich sinnvoll?“</a:t>
            </a:r>
            <a:endParaRPr lang="de-DE" sz="1200" b="0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994452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908A944D-CA6C-4B5D-A57F-A802C76C6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38" y="84138"/>
            <a:ext cx="343363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E8F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bg1"/>
                </a:solidFill>
              </a:rPr>
              <a:t>Juni-Stammtisch in Mühlhofen</a:t>
            </a:r>
            <a:br>
              <a:rPr lang="de-DE" altLang="de-DE" sz="2000" dirty="0">
                <a:solidFill>
                  <a:schemeClr val="bg1"/>
                </a:solidFill>
              </a:rPr>
            </a:br>
            <a:r>
              <a:rPr lang="de-DE" altLang="de-DE" sz="2000" dirty="0">
                <a:solidFill>
                  <a:schemeClr val="bg1"/>
                </a:solidFill>
              </a:rPr>
              <a:t>Diskussionsworkshop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0096306-1661-31B6-CCD5-51D64B148BBB}"/>
              </a:ext>
            </a:extLst>
          </p:cNvPr>
          <p:cNvSpPr txBox="1"/>
          <p:nvPr/>
        </p:nvSpPr>
        <p:spPr>
          <a:xfrm>
            <a:off x="1234954" y="1125415"/>
            <a:ext cx="6410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800" b="1" dirty="0" err="1">
                <a:solidFill>
                  <a:srgbClr val="3333FF"/>
                </a:solidFill>
              </a:rPr>
              <a:t>ProSumer</a:t>
            </a:r>
            <a:r>
              <a:rPr lang="de-DE" sz="1800" b="1" dirty="0">
                <a:solidFill>
                  <a:srgbClr val="3333FF"/>
                </a:solidFill>
              </a:rPr>
              <a:t> </a:t>
            </a:r>
            <a:r>
              <a:rPr lang="de-DE" sz="1800" dirty="0">
                <a:solidFill>
                  <a:srgbClr val="3333FF"/>
                </a:solidFill>
              </a:rPr>
              <a:t>(u.a. Investitionsprioritäten, EMS, Ersatzstrom)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922BDF-082E-2B5A-4F65-1911E5871E3F}"/>
              </a:ext>
            </a:extLst>
          </p:cNvPr>
          <p:cNvSpPr txBox="1"/>
          <p:nvPr/>
        </p:nvSpPr>
        <p:spPr>
          <a:xfrm>
            <a:off x="1234954" y="1730949"/>
            <a:ext cx="462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800" b="1" dirty="0">
                <a:solidFill>
                  <a:srgbClr val="3333FF"/>
                </a:solidFill>
              </a:rPr>
              <a:t>Heimkraftwerk </a:t>
            </a:r>
            <a:r>
              <a:rPr lang="de-DE" sz="1800" dirty="0">
                <a:solidFill>
                  <a:srgbClr val="3333FF"/>
                </a:solidFill>
              </a:rPr>
              <a:t>(u.a. Dimensionierung)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DFE7919-025C-266B-E843-99E8C9F21F8D}"/>
              </a:ext>
            </a:extLst>
          </p:cNvPr>
          <p:cNvSpPr txBox="1"/>
          <p:nvPr/>
        </p:nvSpPr>
        <p:spPr>
          <a:xfrm>
            <a:off x="1234954" y="2942018"/>
            <a:ext cx="488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800" b="1" dirty="0">
                <a:solidFill>
                  <a:srgbClr val="3333FF"/>
                </a:solidFill>
              </a:rPr>
              <a:t>E-Mobilität </a:t>
            </a:r>
            <a:r>
              <a:rPr lang="de-DE" sz="1800" dirty="0">
                <a:solidFill>
                  <a:srgbClr val="3333FF"/>
                </a:solidFill>
              </a:rPr>
              <a:t>(u.a. E-Auto, Ladeinfrastruktur)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035214E-EACD-70CE-9B69-E2EFF49E5C43}"/>
              </a:ext>
            </a:extLst>
          </p:cNvPr>
          <p:cNvSpPr txBox="1"/>
          <p:nvPr/>
        </p:nvSpPr>
        <p:spPr>
          <a:xfrm>
            <a:off x="1234954" y="3547553"/>
            <a:ext cx="7890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800" b="1" dirty="0">
                <a:solidFill>
                  <a:srgbClr val="3333FF"/>
                </a:solidFill>
              </a:rPr>
              <a:t>EE-Kraftwerke </a:t>
            </a:r>
            <a:r>
              <a:rPr lang="de-DE" sz="1800" dirty="0">
                <a:solidFill>
                  <a:srgbClr val="3333FF"/>
                </a:solidFill>
              </a:rPr>
              <a:t>(u.a. Windparks, PV-Freiflächen, Agri-PV, Großbatterien)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7CE2881-8493-6E52-B115-BFAC6C7883EE}"/>
              </a:ext>
            </a:extLst>
          </p:cNvPr>
          <p:cNvSpPr txBox="1"/>
          <p:nvPr/>
        </p:nvSpPr>
        <p:spPr>
          <a:xfrm>
            <a:off x="1234954" y="2336483"/>
            <a:ext cx="420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sz="1800" b="1" dirty="0">
                <a:solidFill>
                  <a:srgbClr val="3333FF"/>
                </a:solidFill>
              </a:rPr>
              <a:t>Wärmepumpen </a:t>
            </a:r>
            <a:r>
              <a:rPr lang="de-DE" sz="1800" dirty="0">
                <a:solidFill>
                  <a:srgbClr val="3333FF"/>
                </a:solidFill>
              </a:rPr>
              <a:t>(u.a. Welcher Typ?)</a:t>
            </a:r>
          </a:p>
        </p:txBody>
      </p:sp>
    </p:spTree>
    <p:extLst>
      <p:ext uri="{BB962C8B-B14F-4D97-AF65-F5344CB8AC3E}">
        <p14:creationId xmlns:p14="http://schemas.microsoft.com/office/powerpoint/2010/main" val="4172025802"/>
      </p:ext>
    </p:extLst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pg_blau_basisversio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2B2B2"/>
      </a:accent1>
      <a:accent2>
        <a:srgbClr val="3333CC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2DB9"/>
      </a:accent6>
      <a:hlink>
        <a:srgbClr val="0000CC"/>
      </a:hlink>
      <a:folHlink>
        <a:srgbClr val="000099"/>
      </a:folHlink>
    </a:clrScheme>
    <a:fontScheme name="pg_blau_basisver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g_blau_basisvers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g_blau_basisvers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_blau_basisvers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0000CC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Settings\janke00s\Application Data\Microsoft\Templates\PG Folienvorlagen\pg_blau_basisversion.pot</Template>
  <TotalTime>0</TotalTime>
  <Words>346</Words>
  <Application>Microsoft Office PowerPoint</Application>
  <PresentationFormat>A4-Papier (210 x 297 mm)</PresentationFormat>
  <Paragraphs>52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Microsoft YaHei</vt:lpstr>
      <vt:lpstr>Arial</vt:lpstr>
      <vt:lpstr>Calibri</vt:lpstr>
      <vt:lpstr>Courier New</vt:lpstr>
      <vt:lpstr>Wingdings</vt:lpstr>
      <vt:lpstr>pg_blau_basisversion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janke00s</dc:creator>
  <cp:lastModifiedBy>Wolfgang Thiel</cp:lastModifiedBy>
  <cp:revision>3382</cp:revision>
  <cp:lastPrinted>2024-04-10T06:27:21Z</cp:lastPrinted>
  <dcterms:created xsi:type="dcterms:W3CDTF">2003-01-24T08:17:53Z</dcterms:created>
  <dcterms:modified xsi:type="dcterms:W3CDTF">2025-05-22T10:44:13Z</dcterms:modified>
</cp:coreProperties>
</file>