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878" r:id="rId2"/>
    <p:sldId id="879" r:id="rId3"/>
    <p:sldId id="1361" r:id="rId4"/>
    <p:sldId id="1352" r:id="rId5"/>
    <p:sldId id="1362" r:id="rId6"/>
    <p:sldId id="958" r:id="rId7"/>
    <p:sldId id="1353" r:id="rId8"/>
    <p:sldId id="1347" r:id="rId9"/>
    <p:sldId id="1348" r:id="rId10"/>
    <p:sldId id="1355" r:id="rId11"/>
    <p:sldId id="1349" r:id="rId12"/>
    <p:sldId id="755" r:id="rId13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3333FF"/>
    <a:srgbClr val="CC6600"/>
    <a:srgbClr val="006600"/>
    <a:srgbClr val="A6A6A6"/>
    <a:srgbClr val="008000"/>
    <a:srgbClr val="FF9900"/>
    <a:srgbClr val="FF66FF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98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2076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0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38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2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3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7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5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sz="1200" b="1" dirty="0">
                <a:solidFill>
                  <a:srgbClr val="FF9933"/>
                </a:solidFill>
              </a:rPr>
              <a:t>April-</a:t>
            </a:r>
            <a:r>
              <a:rPr lang="de-DE" sz="1200" b="1" dirty="0" err="1">
                <a:solidFill>
                  <a:srgbClr val="FF9933"/>
                </a:solidFill>
              </a:rPr>
              <a:t>EnergiewendeForum</a:t>
            </a:r>
            <a:r>
              <a:rPr lang="de-DE" sz="1200" b="1" dirty="0">
                <a:solidFill>
                  <a:srgbClr val="FF9933"/>
                </a:solidFill>
              </a:rPr>
              <a:t> | Vortrag „Netzpaket“ 			  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www.bee-ev.de/fileadmin/Redaktion/Dokumente/Meldungen/Positionspapiere/2026/20260220_BEE_Handout_Netzpaket_kurz.pdf" TargetMode="External"/><Relationship Id="rId4" Type="http://schemas.openxmlformats.org/officeDocument/2006/relationships/hyperlink" Target="https://www.youtube.com/watch?v=EVjKATcAXo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-online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-online.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hyperlink" Target="https://www.youtube.com/watch?v=3C9YGV9HcU8" TargetMode="External"/><Relationship Id="rId5" Type="http://schemas.openxmlformats.org/officeDocument/2006/relationships/image" Target="../media/image5.jpeg"/><Relationship Id="rId10" Type="http://schemas.openxmlformats.org/officeDocument/2006/relationships/hyperlink" Target="https://www.bundesnetzagentur.de/DE/Fachthemen/ElektrizitaetundGas/Entflechtung/start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youtube.com/watch?v=3C9YGV9HcU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ne-online.de/analyse-zeigt-verteilnetzbetreiber-erzielen-zweistellige-renditen-auf-kosten-der-stromkunden/" TargetMode="External"/><Relationship Id="rId5" Type="http://schemas.openxmlformats.org/officeDocument/2006/relationships/hyperlink" Target="https://www.bundesnetzagentur.de/SharedDocs/A_Z_Glossar/N/NetzbetreiberEnergie.html" TargetMode="External"/><Relationship Id="rId4" Type="http://schemas.openxmlformats.org/officeDocument/2006/relationships/hyperlink" Target="https://www.bundeswirtschaftsministerium.de/Redaktion/DE/Gesetze/Energie/EnWG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3C9YGV9HcU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e-online.d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3C9YGV9HcU8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608" y="23651"/>
            <a:ext cx="833839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</a:rPr>
              <a:t>Herzlich willkommen zum Vortrag</a:t>
            </a:r>
            <a:br>
              <a:rPr lang="en-US" altLang="de-DE" sz="2800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„Netzpaket“: angekündigte Gesetzesnovellierungen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sz="1200" b="1" dirty="0">
                <a:solidFill>
                  <a:srgbClr val="FF9933"/>
                </a:solidFill>
              </a:rPr>
              <a:t>April-</a:t>
            </a:r>
            <a:r>
              <a:rPr lang="de-DE" sz="1200" b="1" dirty="0" err="1">
                <a:solidFill>
                  <a:srgbClr val="FF9933"/>
                </a:solidFill>
              </a:rPr>
              <a:t>EnergiewendeForum</a:t>
            </a:r>
            <a:r>
              <a:rPr lang="de-DE" sz="1200" b="1" dirty="0">
                <a:solidFill>
                  <a:srgbClr val="FF9933"/>
                </a:solidFill>
              </a:rPr>
              <a:t> | Vortrag „Netzpaket“							</a:t>
            </a:r>
            <a:r>
              <a:rPr lang="de-DE" altLang="de-DE" sz="1200" b="1" dirty="0">
                <a:solidFill>
                  <a:srgbClr val="FF9933"/>
                </a:solidFill>
              </a:rPr>
              <a:t>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952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B3D153D-25A2-799D-57A2-6ACE941B4038}"/>
              </a:ext>
            </a:extLst>
          </p:cNvPr>
          <p:cNvSpPr txBox="1"/>
          <p:nvPr/>
        </p:nvSpPr>
        <p:spPr>
          <a:xfrm>
            <a:off x="373070" y="5442920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885DB8A-43F2-7DD5-3858-C82B4E4CBFF1}"/>
              </a:ext>
            </a:extLst>
          </p:cNvPr>
          <p:cNvSpPr txBox="1"/>
          <p:nvPr/>
        </p:nvSpPr>
        <p:spPr>
          <a:xfrm>
            <a:off x="7567579" y="4479654"/>
            <a:ext cx="2013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Basis</a:t>
            </a:r>
            <a:r>
              <a:rPr lang="de-DE" sz="1200" dirty="0"/>
              <a:t>: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Fraunhofer, ISE</a:t>
            </a:r>
            <a:br>
              <a:rPr lang="de-DE" sz="1200" dirty="0"/>
            </a:br>
            <a:r>
              <a:rPr lang="de-DE" sz="1200" dirty="0"/>
              <a:t>57. </a:t>
            </a:r>
            <a:r>
              <a:rPr lang="de-DE" sz="1200" dirty="0" err="1"/>
              <a:t>Energgy</a:t>
            </a:r>
            <a:r>
              <a:rPr lang="de-DE" sz="1200" dirty="0"/>
              <a:t>-Charts Talks</a:t>
            </a:r>
            <a:br>
              <a:rPr lang="de-DE" sz="1200" dirty="0"/>
            </a:br>
            <a:r>
              <a:rPr lang="de-DE" sz="1200" dirty="0">
                <a:hlinkClick r:id="rId4"/>
              </a:rPr>
              <a:t>Leonhard Gandhi</a:t>
            </a:r>
            <a:endParaRPr lang="de-DE" sz="1200" dirty="0"/>
          </a:p>
          <a:p>
            <a:endParaRPr lang="de-DE" sz="1200" dirty="0"/>
          </a:p>
          <a:p>
            <a:r>
              <a:rPr lang="de-DE" sz="1200" dirty="0"/>
              <a:t>BEE, 20.02.2026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Netzpaket: Lösungen statt Blockaden!</a:t>
            </a:r>
            <a:endParaRPr lang="de-DE" sz="1200" dirty="0"/>
          </a:p>
        </p:txBody>
      </p:sp>
      <p:pic>
        <p:nvPicPr>
          <p:cNvPr id="12" name="Picture 2" descr="„Netzpaket“ des BMWE: Was der Referentenentwurf für Netzanschluss ...">
            <a:extLst>
              <a:ext uri="{FF2B5EF4-FFF2-40B4-BE49-F238E27FC236}">
                <a16:creationId xmlns:a16="http://schemas.microsoft.com/office/drawing/2014/main" id="{C3D983EC-88A6-BEE4-5E62-6791CFD4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35" y="1631392"/>
            <a:ext cx="5321606" cy="380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111126"/>
            <a:ext cx="24528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Redispatch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Redispatch-Vorbehalt</a:t>
            </a:r>
          </a:p>
        </p:txBody>
      </p:sp>
      <p:sp>
        <p:nvSpPr>
          <p:cNvPr id="9" name="AutoShape 2" descr="Bundesverband Neue Energiewirtschaft e.V. logo">
            <a:hlinkClick r:id="rId3"/>
            <a:extLst>
              <a:ext uri="{FF2B5EF4-FFF2-40B4-BE49-F238E27FC236}">
                <a16:creationId xmlns:a16="http://schemas.microsoft.com/office/drawing/2014/main" id="{4C67ECCA-4584-E205-F759-CC164F9F7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755EE37-4360-AA1B-1696-77F5CEBB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010044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Investitionen für EE-Anlagen werden ausbleiben, da der ROI ein „Lottospiel“ ist!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E399F5-F70A-DDC7-CA50-D2905A0F3E10}"/>
              </a:ext>
            </a:extLst>
          </p:cNvPr>
          <p:cNvSpPr txBox="1"/>
          <p:nvPr/>
        </p:nvSpPr>
        <p:spPr>
          <a:xfrm>
            <a:off x="802300" y="1486232"/>
            <a:ext cx="849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Windkraftanlagen und PC-Freiflächenanlagen, die wegen Einspeiseüberlastung abgeregelt werden müssen, erhalten </a:t>
            </a:r>
            <a:r>
              <a:rPr lang="de-DE" sz="1600" b="1" dirty="0">
                <a:solidFill>
                  <a:srgbClr val="3333FF"/>
                </a:solidFill>
              </a:rPr>
              <a:t>Entschädigungen, weil sie nicht ins Netz einspeisen können.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8DE2BF-BCED-FBDE-FD59-D1FBEF04A919}"/>
              </a:ext>
            </a:extLst>
          </p:cNvPr>
          <p:cNvSpPr txBox="1"/>
          <p:nvPr/>
        </p:nvSpPr>
        <p:spPr>
          <a:xfrm>
            <a:off x="705950" y="1089365"/>
            <a:ext cx="849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</a:rPr>
              <a:t>bisher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09759B6-903B-58FB-90C5-CFC0C4828413}"/>
              </a:ext>
            </a:extLst>
          </p:cNvPr>
          <p:cNvGrpSpPr/>
          <p:nvPr/>
        </p:nvGrpSpPr>
        <p:grpSpPr>
          <a:xfrm>
            <a:off x="802300" y="2545823"/>
            <a:ext cx="8494100" cy="993297"/>
            <a:chOff x="802300" y="2545823"/>
            <a:chExt cx="8494100" cy="99329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E507991-01E8-1868-638E-E352ACB5487B}"/>
                </a:ext>
              </a:extLst>
            </p:cNvPr>
            <p:cNvSpPr txBox="1"/>
            <p:nvPr/>
          </p:nvSpPr>
          <p:spPr>
            <a:xfrm>
              <a:off x="802300" y="2954345"/>
              <a:ext cx="849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EE-Einspeiser sollen bei einem Einspeise-Überangebot </a:t>
              </a:r>
              <a:r>
                <a:rPr lang="de-DE" sz="1600" b="1" dirty="0">
                  <a:solidFill>
                    <a:srgbClr val="3333FF"/>
                  </a:solidFill>
                </a:rPr>
                <a:t>für die Dauer der Abregelung keine Entschädigung mehr erhalten! </a:t>
              </a:r>
              <a:r>
                <a:rPr lang="de-DE" sz="1600" b="1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</a:t>
              </a:r>
              <a:r>
                <a:rPr lang="de-DE" sz="1600" b="1" dirty="0">
                  <a:solidFill>
                    <a:srgbClr val="3333FF"/>
                  </a:solidFill>
                </a:rPr>
                <a:t>Redispatch-Vorbehalt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5A3E64E-000E-5A15-197D-1C6349DB72CF}"/>
                </a:ext>
              </a:extLst>
            </p:cNvPr>
            <p:cNvSpPr txBox="1"/>
            <p:nvPr/>
          </p:nvSpPr>
          <p:spPr>
            <a:xfrm>
              <a:off x="802300" y="2545823"/>
              <a:ext cx="8494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</a:rPr>
                <a:t>Zukünftig </a:t>
              </a:r>
              <a:r>
                <a:rPr lang="de-DE" sz="1600" dirty="0">
                  <a:solidFill>
                    <a:srgbClr val="3333FF"/>
                  </a:solidFill>
                </a:rPr>
                <a:t>(Netzpaket)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F62C700-3F9B-2A22-FF22-B36064D8516F}"/>
              </a:ext>
            </a:extLst>
          </p:cNvPr>
          <p:cNvGrpSpPr/>
          <p:nvPr/>
        </p:nvGrpSpPr>
        <p:grpSpPr>
          <a:xfrm>
            <a:off x="705951" y="4081615"/>
            <a:ext cx="8590449" cy="1323439"/>
            <a:chOff x="705951" y="4081615"/>
            <a:chExt cx="8590449" cy="1323439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91CF747-7C2D-736C-94E5-38D02088417E}"/>
                </a:ext>
              </a:extLst>
            </p:cNvPr>
            <p:cNvSpPr txBox="1"/>
            <p:nvPr/>
          </p:nvSpPr>
          <p:spPr>
            <a:xfrm>
              <a:off x="1917700" y="4081615"/>
              <a:ext cx="7378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Obwohl den Netzbetreibern seit 2000 (EEG) bekannt ist, wie sich das Stromsystem durch die Transformation entwickeln müsste, wurden die </a:t>
              </a:r>
              <a:r>
                <a:rPr lang="de-DE" sz="1600" b="1" dirty="0">
                  <a:solidFill>
                    <a:srgbClr val="3333FF"/>
                  </a:solidFill>
                </a:rPr>
                <a:t>Netze nicht im notwendigen Umfang und der erforderlichen Geschwindigkeit ausgebaut</a:t>
              </a:r>
              <a:r>
                <a:rPr lang="de-DE" sz="1600" dirty="0">
                  <a:solidFill>
                    <a:srgbClr val="3333FF"/>
                  </a:solidFill>
                </a:rPr>
                <a:t>, sondern </a:t>
              </a:r>
              <a:r>
                <a:rPr lang="de-DE" sz="1600" b="1" dirty="0">
                  <a:solidFill>
                    <a:srgbClr val="3333FF"/>
                  </a:solidFill>
                </a:rPr>
                <a:t>Gewinne in überhohem Maße </a:t>
              </a:r>
              <a:r>
                <a:rPr lang="de-DE" sz="1600" dirty="0">
                  <a:solidFill>
                    <a:srgbClr val="3333FF"/>
                  </a:solidFill>
                </a:rPr>
                <a:t>für die Anteilseigner </a:t>
              </a:r>
              <a:r>
                <a:rPr lang="de-DE" sz="1600" b="1" dirty="0">
                  <a:solidFill>
                    <a:srgbClr val="3333FF"/>
                  </a:solidFill>
                </a:rPr>
                <a:t>abgeschöpft</a:t>
              </a:r>
              <a:r>
                <a:rPr lang="de-DE" sz="1600" dirty="0">
                  <a:solidFill>
                    <a:srgbClr val="3333FF"/>
                  </a:solidFill>
                </a:rPr>
                <a:t>!</a:t>
              </a: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2BBBC32E-FAED-D277-003A-6BF407091C8A}"/>
                </a:ext>
              </a:extLst>
            </p:cNvPr>
            <p:cNvGrpSpPr/>
            <p:nvPr/>
          </p:nvGrpSpPr>
          <p:grpSpPr>
            <a:xfrm>
              <a:off x="705951" y="4144110"/>
              <a:ext cx="1211750" cy="1093406"/>
              <a:chOff x="705951" y="4144110"/>
              <a:chExt cx="1211750" cy="1093406"/>
            </a:xfrm>
          </p:grpSpPr>
          <p:pic>
            <p:nvPicPr>
              <p:cNvPr id="8" name="Picture 4" descr="Sack Icon Design Money Bag Symbol Stock Vector (Royalty Free ...">
                <a:extLst>
                  <a:ext uri="{FF2B5EF4-FFF2-40B4-BE49-F238E27FC236}">
                    <a16:creationId xmlns:a16="http://schemas.microsoft.com/office/drawing/2014/main" id="{CC2AC142-4CA0-9D7C-AAAB-9FD473ABD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49" t="7701" r="19420" b="18478"/>
              <a:stretch>
                <a:fillRect/>
              </a:stretch>
            </p:blipFill>
            <p:spPr bwMode="auto">
              <a:xfrm>
                <a:off x="705951" y="4144110"/>
                <a:ext cx="1211750" cy="1093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3DF9D57-BDE2-03DD-F212-D9D02811C524}"/>
                  </a:ext>
                </a:extLst>
              </p:cNvPr>
              <p:cNvSpPr txBox="1"/>
              <p:nvPr/>
            </p:nvSpPr>
            <p:spPr>
              <a:xfrm>
                <a:off x="1085850" y="4519324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€</a:t>
                </a:r>
              </a:p>
            </p:txBody>
          </p: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C3CE6149-9ADD-AFDF-4E84-84492C500BB9}"/>
              </a:ext>
            </a:extLst>
          </p:cNvPr>
          <p:cNvSpPr txBox="1"/>
          <p:nvPr/>
        </p:nvSpPr>
        <p:spPr>
          <a:xfrm>
            <a:off x="1917700" y="5311920"/>
            <a:ext cx="737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Die Gewinne &gt; 7% sollten von den Netzbetreibern zurückgeholt werden!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Die Netzentgelte müssen entsprechend abgesenkt werden!</a:t>
            </a:r>
            <a:endParaRPr lang="de-DE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438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46180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0849D0-184F-1D1A-8DE7-E350163CD387}"/>
              </a:ext>
            </a:extLst>
          </p:cNvPr>
          <p:cNvSpPr txBox="1"/>
          <p:nvPr/>
        </p:nvSpPr>
        <p:spPr>
          <a:xfrm>
            <a:off x="437379" y="923739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Das </a:t>
            </a:r>
            <a:r>
              <a:rPr lang="de-DE" sz="1800" b="1" dirty="0">
                <a:solidFill>
                  <a:srgbClr val="3333FF"/>
                </a:solidFill>
              </a:rPr>
              <a:t>Wirtschaftsministerium</a:t>
            </a:r>
            <a:r>
              <a:rPr lang="de-DE" sz="1800" dirty="0">
                <a:solidFill>
                  <a:srgbClr val="3333FF"/>
                </a:solidFill>
              </a:rPr>
              <a:t> </a:t>
            </a:r>
            <a:r>
              <a:rPr lang="de-DE" sz="1800" b="1" dirty="0">
                <a:solidFill>
                  <a:srgbClr val="3333FF"/>
                </a:solidFill>
              </a:rPr>
              <a:t>plant nur Stückwerk</a:t>
            </a:r>
            <a:r>
              <a:rPr lang="de-DE" sz="1800" dirty="0">
                <a:solidFill>
                  <a:srgbClr val="3333FF"/>
                </a:solidFill>
              </a:rPr>
              <a:t>! Für die Energiewende </a:t>
            </a:r>
            <a:r>
              <a:rPr lang="de-DE" sz="1800" b="1" dirty="0">
                <a:solidFill>
                  <a:srgbClr val="3333FF"/>
                </a:solidFill>
              </a:rPr>
              <a:t>fehlt der Masterplan</a:t>
            </a:r>
            <a:r>
              <a:rPr lang="de-DE" sz="1800" dirty="0">
                <a:solidFill>
                  <a:srgbClr val="3333FF"/>
                </a:solidFill>
              </a:rPr>
              <a:t>!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C8AFBD-1152-D7DB-516F-D274C50E6265}"/>
              </a:ext>
            </a:extLst>
          </p:cNvPr>
          <p:cNvSpPr txBox="1"/>
          <p:nvPr/>
        </p:nvSpPr>
        <p:spPr>
          <a:xfrm>
            <a:off x="437379" y="2635788"/>
            <a:ext cx="913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Der </a:t>
            </a:r>
            <a:r>
              <a:rPr lang="de-DE" sz="1800" b="1" dirty="0">
                <a:solidFill>
                  <a:srgbClr val="3333FF"/>
                </a:solidFill>
              </a:rPr>
              <a:t>Netzausbau</a:t>
            </a:r>
            <a:r>
              <a:rPr lang="de-DE" sz="1800" dirty="0">
                <a:solidFill>
                  <a:srgbClr val="3333FF"/>
                </a:solidFill>
              </a:rPr>
              <a:t> muss </a:t>
            </a:r>
            <a:r>
              <a:rPr lang="de-DE" sz="1800" dirty="0" err="1">
                <a:solidFill>
                  <a:srgbClr val="3333FF"/>
                </a:solidFill>
              </a:rPr>
              <a:t>ggü</a:t>
            </a:r>
            <a:r>
              <a:rPr lang="de-DE" sz="1800" dirty="0">
                <a:solidFill>
                  <a:srgbClr val="3333FF"/>
                </a:solidFill>
              </a:rPr>
              <a:t>. dem Hochlauf von EE-Anlagen einen </a:t>
            </a:r>
            <a:r>
              <a:rPr lang="de-DE" sz="1800" b="1" dirty="0">
                <a:solidFill>
                  <a:srgbClr val="3333FF"/>
                </a:solidFill>
              </a:rPr>
              <a:t>Vorlauf von einem Jahr </a:t>
            </a:r>
            <a:r>
              <a:rPr lang="de-DE" sz="1800" dirty="0">
                <a:solidFill>
                  <a:srgbClr val="3333FF"/>
                </a:solidFill>
              </a:rPr>
              <a:t>haben!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668A42-C5FB-32BD-69F3-2F1762CECD98}"/>
              </a:ext>
            </a:extLst>
          </p:cNvPr>
          <p:cNvSpPr txBox="1"/>
          <p:nvPr/>
        </p:nvSpPr>
        <p:spPr>
          <a:xfrm>
            <a:off x="437379" y="4788361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Ein natürliches Monopol wie die Stromnetze sollte nicht von </a:t>
            </a:r>
            <a:r>
              <a:rPr lang="de-DE" sz="1800" b="1" dirty="0">
                <a:solidFill>
                  <a:srgbClr val="3333FF"/>
                </a:solidFill>
              </a:rPr>
              <a:t>Profit-Interessen privater Investoren </a:t>
            </a:r>
            <a:r>
              <a:rPr lang="de-DE" sz="1800" dirty="0">
                <a:solidFill>
                  <a:srgbClr val="3333FF"/>
                </a:solidFill>
              </a:rPr>
              <a:t>abhängen, sondern wie das Straßennetz in </a:t>
            </a:r>
            <a:r>
              <a:rPr lang="de-DE" sz="1800" b="1" dirty="0">
                <a:solidFill>
                  <a:srgbClr val="3333FF"/>
                </a:solidFill>
              </a:rPr>
              <a:t>öffentlicher Hand </a:t>
            </a:r>
            <a:r>
              <a:rPr lang="de-DE" sz="1800" dirty="0">
                <a:solidFill>
                  <a:srgbClr val="3333FF"/>
                </a:solidFill>
              </a:rPr>
              <a:t>sein!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B59BF6-EA71-E182-8BC0-CB84E178CD35}"/>
              </a:ext>
            </a:extLst>
          </p:cNvPr>
          <p:cNvSpPr txBox="1"/>
          <p:nvPr/>
        </p:nvSpPr>
        <p:spPr>
          <a:xfrm>
            <a:off x="437379" y="1641264"/>
            <a:ext cx="905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gesetzlich verpflichtenden </a:t>
            </a:r>
            <a:r>
              <a:rPr lang="de-DE" sz="1800" b="1" dirty="0">
                <a:solidFill>
                  <a:srgbClr val="3333FF"/>
                </a:solidFill>
              </a:rPr>
              <a:t>Aufgaben der Netzbetreiber </a:t>
            </a:r>
            <a:r>
              <a:rPr lang="de-DE" sz="1800" dirty="0">
                <a:solidFill>
                  <a:srgbClr val="3333FF"/>
                </a:solidFill>
              </a:rPr>
              <a:t>(EnWG) wurden über Jahrzehnte nur </a:t>
            </a:r>
            <a:r>
              <a:rPr lang="de-DE" sz="1800" b="1" dirty="0">
                <a:solidFill>
                  <a:srgbClr val="3333FF"/>
                </a:solidFill>
              </a:rPr>
              <a:t>unzureichend erfüllt</a:t>
            </a:r>
            <a:r>
              <a:rPr lang="de-DE" sz="1800" dirty="0">
                <a:solidFill>
                  <a:srgbClr val="3333FF"/>
                </a:solidFill>
              </a:rPr>
              <a:t>. Die </a:t>
            </a:r>
            <a:r>
              <a:rPr lang="de-DE" sz="1800" b="1" dirty="0">
                <a:solidFill>
                  <a:srgbClr val="3333FF"/>
                </a:solidFill>
              </a:rPr>
              <a:t>Folge sind zunehmende Netzengpässe</a:t>
            </a:r>
            <a:r>
              <a:rPr lang="de-DE" sz="1800" dirty="0">
                <a:solidFill>
                  <a:srgbClr val="3333FF"/>
                </a:solidFill>
              </a:rPr>
              <a:t>, die durch Redispatch-Maßnahmen ausgeglichen werden müssen.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6EF48B-6215-D4F2-7829-0AED5EAC0326}"/>
              </a:ext>
            </a:extLst>
          </p:cNvPr>
          <p:cNvSpPr txBox="1"/>
          <p:nvPr/>
        </p:nvSpPr>
        <p:spPr>
          <a:xfrm>
            <a:off x="437379" y="4070838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dem </a:t>
            </a:r>
            <a:r>
              <a:rPr lang="de-DE" sz="1800" b="1" dirty="0">
                <a:solidFill>
                  <a:srgbClr val="3333FF"/>
                </a:solidFill>
              </a:rPr>
              <a:t>Netzpaket </a:t>
            </a:r>
            <a:r>
              <a:rPr lang="de-DE" sz="1800" dirty="0">
                <a:solidFill>
                  <a:srgbClr val="3333FF"/>
                </a:solidFill>
              </a:rPr>
              <a:t>werden die EE-Branchen Wind, PV und E-Speicher abgewürgt und </a:t>
            </a:r>
            <a:r>
              <a:rPr lang="de-DE" sz="1800" b="1" dirty="0">
                <a:solidFill>
                  <a:srgbClr val="3333FF"/>
                </a:solidFill>
              </a:rPr>
              <a:t>100tausende Arbeitsplätze vernichtet</a:t>
            </a:r>
            <a:r>
              <a:rPr lang="de-DE" sz="1800" dirty="0">
                <a:solidFill>
                  <a:srgbClr val="3333FF"/>
                </a:solidFill>
              </a:rPr>
              <a:t>!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1DE3D3-266F-E33D-FA9E-D3250A5CB8FA}"/>
              </a:ext>
            </a:extLst>
          </p:cNvPr>
          <p:cNvSpPr txBox="1"/>
          <p:nvPr/>
        </p:nvSpPr>
        <p:spPr>
          <a:xfrm>
            <a:off x="437379" y="3353313"/>
            <a:ext cx="905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Netzbetreiber</a:t>
            </a:r>
            <a:r>
              <a:rPr lang="de-DE" sz="1800" dirty="0">
                <a:solidFill>
                  <a:srgbClr val="3333FF"/>
                </a:solidFill>
              </a:rPr>
              <a:t> haben sich, über die gesetzlich zugesicherten Renditen hinaus die </a:t>
            </a:r>
            <a:r>
              <a:rPr lang="de-DE" sz="1800" b="1" dirty="0">
                <a:solidFill>
                  <a:srgbClr val="3333FF"/>
                </a:solidFill>
              </a:rPr>
              <a:t>Taschen gefüllt</a:t>
            </a:r>
            <a:r>
              <a:rPr lang="de-DE" sz="1800" dirty="0">
                <a:solidFill>
                  <a:srgbClr val="3333FF"/>
                </a:solidFill>
              </a:rPr>
              <a:t>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C8AC31-2D18-E834-F2C1-70FABCF606DB}"/>
              </a:ext>
            </a:extLst>
          </p:cNvPr>
          <p:cNvSpPr txBox="1"/>
          <p:nvPr/>
        </p:nvSpPr>
        <p:spPr>
          <a:xfrm>
            <a:off x="1" y="5481706"/>
            <a:ext cx="990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3200" dirty="0">
                <a:solidFill>
                  <a:srgbClr val="FF0000"/>
                </a:solidFill>
              </a:rPr>
              <a:t>Das Netzpaket darf nicht der Killer</a:t>
            </a:r>
            <a:br>
              <a:rPr lang="de-DE" altLang="de-DE" sz="3200" dirty="0">
                <a:solidFill>
                  <a:srgbClr val="FF0000"/>
                </a:solidFill>
              </a:rPr>
            </a:br>
            <a:r>
              <a:rPr lang="de-DE" altLang="de-DE" sz="3200" dirty="0">
                <a:solidFill>
                  <a:srgbClr val="FF0000"/>
                </a:solidFill>
              </a:rPr>
              <a:t>der Energiewende sein</a:t>
            </a:r>
            <a:r>
              <a:rPr lang="de-DE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90228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011" y="4708307"/>
            <a:ext cx="3658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6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600" dirty="0" err="1">
                <a:solidFill>
                  <a:srgbClr val="0000FF"/>
                </a:solidFill>
              </a:rPr>
              <a:t>eMail</a:t>
            </a:r>
            <a:r>
              <a:rPr lang="de-DE" altLang="de-DE" sz="1600" dirty="0">
                <a:solidFill>
                  <a:srgbClr val="0000FF"/>
                </a:solidFill>
              </a:rPr>
              <a:t>: wolfgang@thiel-wt.de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4EF637-3237-E259-1793-8AB0C2E40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6275078" cy="627858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599DF27-0F33-150B-A1AB-14D14278B393}"/>
              </a:ext>
            </a:extLst>
          </p:cNvPr>
          <p:cNvGrpSpPr/>
          <p:nvPr/>
        </p:nvGrpSpPr>
        <p:grpSpPr>
          <a:xfrm>
            <a:off x="0" y="2591186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05A0AE2-7DFE-9298-85C1-8AF9512BA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6F7BA4E-32DD-E3D4-422B-5A9B139D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69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C3D18BB-2AA7-75AA-E412-0205E55D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547266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b="1" dirty="0">
                <a:solidFill>
                  <a:srgbClr val="0000FF"/>
                </a:solidFill>
              </a:rPr>
              <a:t>Fazit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817C867-A9C1-F037-D1A8-112BA1194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904938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1" dirty="0">
                <a:solidFill>
                  <a:srgbClr val="3333FF"/>
                </a:solidFill>
              </a:rPr>
              <a:t>Redispatch: </a:t>
            </a:r>
            <a:r>
              <a:rPr lang="de-DE" sz="1800" dirty="0">
                <a:solidFill>
                  <a:srgbClr val="3333FF"/>
                </a:solidFill>
              </a:rPr>
              <a:t>Ablaufprozess, Abregelung und Vorbehalt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598EC2C-586F-4442-E05B-6F7E49A0F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26260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altLang="de-DE" b="1" dirty="0">
                <a:solidFill>
                  <a:srgbClr val="0000FF"/>
                </a:solidFill>
              </a:rPr>
              <a:t>Netzanschlusspunkte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823F35B6-23E7-CDC5-F322-8E431BC90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620280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b="1" dirty="0"/>
              <a:t>Stromnetzbetreiber in D: </a:t>
            </a:r>
            <a:r>
              <a:rPr lang="de-DE" dirty="0"/>
              <a:t>Arten und Aufgaben</a:t>
            </a:r>
            <a:endParaRPr lang="de-DE" altLang="de-DE" dirty="0">
              <a:solidFill>
                <a:srgbClr val="0000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B01CE4CE-EEFE-9D2D-D5DD-E7E8E2E6C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97795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marL="285750" indent="-285750">
              <a:buFont typeface="Courier New" panose="02070309020205020404" pitchFamily="49" charset="0"/>
              <a:buChar char="o"/>
              <a:tabLst>
                <a:tab pos="446088" algn="l"/>
                <a:tab pos="4000500" algn="l"/>
              </a:tabLst>
              <a:defRPr sz="1800">
                <a:solidFill>
                  <a:srgbClr val="563BFB"/>
                </a:solidFill>
              </a:defRPr>
            </a:lvl1pPr>
            <a:lvl2pPr marL="742950" indent="-285750">
              <a:tabLst>
                <a:tab pos="446088" algn="l"/>
                <a:tab pos="4000500" algn="l"/>
              </a:tabLst>
            </a:lvl2pPr>
            <a:lvl3pPr marL="1143000" indent="-228600">
              <a:tabLst>
                <a:tab pos="446088" algn="l"/>
                <a:tab pos="4000500" algn="l"/>
              </a:tabLst>
            </a:lvl3pPr>
            <a:lvl4pPr marL="1600200" indent="-228600">
              <a:tabLst>
                <a:tab pos="446088" algn="l"/>
                <a:tab pos="4000500" algn="l"/>
              </a:tabLst>
            </a:lvl4pPr>
            <a:lvl5pPr marL="2057400" indent="-228600">
              <a:tabLst>
                <a:tab pos="446088" algn="l"/>
                <a:tab pos="4000500" algn="l"/>
              </a:tabLst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</a:lvl9pPr>
          </a:lstStyle>
          <a:p>
            <a:r>
              <a:rPr lang="de-DE" b="1" dirty="0"/>
              <a:t>Netzpaket: </a:t>
            </a:r>
            <a:r>
              <a:rPr lang="de-DE" dirty="0"/>
              <a:t>Ziele und Auswirkungen</a:t>
            </a:r>
            <a:endParaRPr lang="de-DE" altLang="de-DE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72536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Netzpaket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Ziele und Auswirkungen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5FAEC75-ABEF-3EF9-6129-2DD6B1E21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5957112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Netzpaket wird zum Killer der Energiewende!</a:t>
            </a:r>
          </a:p>
        </p:txBody>
      </p:sp>
      <p:sp>
        <p:nvSpPr>
          <p:cNvPr id="9" name="AutoShape 2" descr="Bundesverband Neue Energiewirtschaft e.V. logo">
            <a:hlinkClick r:id="rId3"/>
            <a:extLst>
              <a:ext uri="{FF2B5EF4-FFF2-40B4-BE49-F238E27FC236}">
                <a16:creationId xmlns:a16="http://schemas.microsoft.com/office/drawing/2014/main" id="{4C67ECCA-4584-E205-F759-CC164F9F7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272260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8FFDFD-9DB4-2146-C736-75BBE0F786D5}"/>
              </a:ext>
            </a:extLst>
          </p:cNvPr>
          <p:cNvSpPr txBox="1"/>
          <p:nvPr/>
        </p:nvSpPr>
        <p:spPr>
          <a:xfrm>
            <a:off x="1032735" y="1201716"/>
            <a:ext cx="8111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Ziele 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(geleakter Gesetzesentwurf)</a:t>
            </a:r>
            <a:br>
              <a:rPr lang="de-DE" sz="1800" i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de-DE" sz="1800" i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„Änderung des Energiewirtschaftsrechts zur </a:t>
            </a:r>
            <a:r>
              <a:rPr lang="de-DE" sz="1800" b="1" i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Synchronisierung des Anlagenzubaus mit dem Netzausbau </a:t>
            </a:r>
            <a:r>
              <a:rPr lang="de-DE" sz="1800" i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sowie zur </a:t>
            </a:r>
            <a:r>
              <a:rPr lang="de-DE" sz="1800" b="1" i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Verbesserung des Netzanschlussverfahrens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“ </a:t>
            </a:r>
            <a:endParaRPr lang="de-DE" sz="1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F16727F-151F-EE2B-1292-429635642539}"/>
              </a:ext>
            </a:extLst>
          </p:cNvPr>
          <p:cNvGrpSpPr/>
          <p:nvPr/>
        </p:nvGrpSpPr>
        <p:grpSpPr>
          <a:xfrm>
            <a:off x="1032735" y="2803542"/>
            <a:ext cx="8111266" cy="1017477"/>
            <a:chOff x="1032735" y="2803542"/>
            <a:chExt cx="8111266" cy="10174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9CB2752-36B1-C70B-47E6-86B965BC6A83}"/>
                </a:ext>
              </a:extLst>
            </p:cNvPr>
            <p:cNvSpPr txBox="1"/>
            <p:nvPr/>
          </p:nvSpPr>
          <p:spPr>
            <a:xfrm>
              <a:off x="1032735" y="2803542"/>
              <a:ext cx="81112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solidFill>
                    <a:srgbClr val="0000FF"/>
                  </a:solidFill>
                  <a:ea typeface="Aptos" panose="020B0004020202020204" pitchFamily="34" charset="0"/>
                  <a:cs typeface="Arial" panose="020B0604020202020204" pitchFamily="34" charset="0"/>
                </a:rPr>
                <a:t>Auswirkungen:</a:t>
              </a:r>
              <a:endParaRPr lang="de-DE" sz="1800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F7CD7ACC-B291-38B8-6C0D-FC7E0669A4A0}"/>
                </a:ext>
              </a:extLst>
            </p:cNvPr>
            <p:cNvSpPr txBox="1"/>
            <p:nvPr/>
          </p:nvSpPr>
          <p:spPr>
            <a:xfrm>
              <a:off x="1032735" y="3174688"/>
              <a:ext cx="81112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800" dirty="0">
                  <a:solidFill>
                    <a:srgbClr val="0000FF"/>
                  </a:solidFill>
                  <a:effectLst/>
                  <a:ea typeface="Aptos" panose="020B0004020202020204" pitchFamily="34" charset="0"/>
                  <a:cs typeface="Arial" panose="020B0604020202020204" pitchFamily="34" charset="0"/>
                </a:rPr>
                <a:t>Der schon seit den 2000er betriebene</a:t>
              </a:r>
              <a:r>
                <a:rPr lang="de-DE" sz="1800" b="1" dirty="0">
                  <a:solidFill>
                    <a:srgbClr val="0000FF"/>
                  </a:solidFill>
                  <a:effectLst/>
                  <a:ea typeface="Aptos" panose="020B0004020202020204" pitchFamily="34" charset="0"/>
                  <a:cs typeface="Arial" panose="020B0604020202020204" pitchFamily="34" charset="0"/>
                </a:rPr>
                <a:t>, viel zu langsame Netzausbau </a:t>
              </a:r>
              <a:r>
                <a:rPr lang="de-DE" sz="1800" dirty="0">
                  <a:solidFill>
                    <a:srgbClr val="0000FF"/>
                  </a:solidFill>
                  <a:effectLst/>
                  <a:ea typeface="Aptos" panose="020B0004020202020204" pitchFamily="34" charset="0"/>
                  <a:cs typeface="Arial" panose="020B0604020202020204" pitchFamily="34" charset="0"/>
                </a:rPr>
                <a:t>wird </a:t>
              </a:r>
              <a:r>
                <a:rPr lang="de-DE" sz="1800" dirty="0">
                  <a:solidFill>
                    <a:srgbClr val="0000FF"/>
                  </a:solidFill>
                  <a:ea typeface="Aptos" panose="020B0004020202020204" pitchFamily="34" charset="0"/>
                  <a:cs typeface="Arial" panose="020B0604020202020204" pitchFamily="34" charset="0"/>
                </a:rPr>
                <a:t>verstärkt </a:t>
              </a:r>
              <a:r>
                <a:rPr lang="de-DE" sz="1800" dirty="0">
                  <a:solidFill>
                    <a:srgbClr val="0000FF"/>
                  </a:solidFill>
                  <a:effectLst/>
                  <a:ea typeface="Aptos" panose="020B0004020202020204" pitchFamily="34" charset="0"/>
                  <a:cs typeface="Arial" panose="020B0604020202020204" pitchFamily="34" charset="0"/>
                </a:rPr>
                <a:t>die Energiewende ausbremsen!</a:t>
              </a:r>
              <a:endParaRPr lang="de-DE" sz="1800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78645ED5-BF01-5054-4CCB-F1B9B573F6B3}"/>
              </a:ext>
            </a:extLst>
          </p:cNvPr>
          <p:cNvSpPr txBox="1"/>
          <p:nvPr/>
        </p:nvSpPr>
        <p:spPr>
          <a:xfrm>
            <a:off x="1032735" y="3901958"/>
            <a:ext cx="8111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b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Kosten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des Netzausbaus sollen teilweise </a:t>
            </a:r>
            <a:r>
              <a:rPr lang="de-DE" sz="1800" b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auf die EE-Anlagen übertragen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werden!</a:t>
            </a:r>
            <a:endParaRPr lang="de-DE" sz="1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8CD6B3-C64A-F05B-7F3B-4E4E5D2A6E52}"/>
              </a:ext>
            </a:extLst>
          </p:cNvPr>
          <p:cNvSpPr txBox="1"/>
          <p:nvPr/>
        </p:nvSpPr>
        <p:spPr>
          <a:xfrm>
            <a:off x="1032735" y="4662636"/>
            <a:ext cx="8111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b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Klimaneutralität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in D bis 2045 </a:t>
            </a:r>
            <a:r>
              <a:rPr lang="de-DE" sz="1800" dirty="0">
                <a:solidFill>
                  <a:srgbClr val="0000FF"/>
                </a:solidFill>
                <a:ea typeface="Aptos" panose="020B0004020202020204" pitchFamily="34" charset="0"/>
                <a:cs typeface="Arial" panose="020B0604020202020204" pitchFamily="34" charset="0"/>
              </a:rPr>
              <a:t>kann damit </a:t>
            </a:r>
            <a:r>
              <a:rPr lang="de-DE" sz="1800" b="1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nicht erreicht werden</a:t>
            </a:r>
            <a:r>
              <a:rPr lang="de-DE" sz="1800" dirty="0">
                <a:solidFill>
                  <a:srgbClr val="0000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!</a:t>
            </a:r>
            <a:endParaRPr lang="de-DE" sz="1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7193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78389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Stromsystem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Erzeuger – Netzsystem – Verbraucher: </a:t>
            </a:r>
            <a:r>
              <a:rPr lang="de-DE" altLang="de-DE" sz="2000" dirty="0" err="1">
                <a:solidFill>
                  <a:schemeClr val="bg1"/>
                </a:solidFill>
              </a:rPr>
              <a:t>Unbundling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FA088406-FC4B-D54E-AA0A-B426A3AF29AC}"/>
              </a:ext>
            </a:extLst>
          </p:cNvPr>
          <p:cNvGrpSpPr/>
          <p:nvPr/>
        </p:nvGrpSpPr>
        <p:grpSpPr>
          <a:xfrm>
            <a:off x="514338" y="1710082"/>
            <a:ext cx="1823203" cy="1761304"/>
            <a:chOff x="4133701" y="2392551"/>
            <a:chExt cx="2563312" cy="2476285"/>
          </a:xfrm>
        </p:grpSpPr>
        <p:grpSp>
          <p:nvGrpSpPr>
            <p:cNvPr id="8199" name="Gruppieren 8198">
              <a:extLst>
                <a:ext uri="{FF2B5EF4-FFF2-40B4-BE49-F238E27FC236}">
                  <a16:creationId xmlns:a16="http://schemas.microsoft.com/office/drawing/2014/main" id="{5FEE9717-DB6B-94D7-9874-0048D490B57C}"/>
                </a:ext>
              </a:extLst>
            </p:cNvPr>
            <p:cNvGrpSpPr/>
            <p:nvPr/>
          </p:nvGrpSpPr>
          <p:grpSpPr>
            <a:xfrm>
              <a:off x="4968519" y="3606797"/>
              <a:ext cx="1262039" cy="1262039"/>
              <a:chOff x="9982449" y="1960444"/>
              <a:chExt cx="1395571" cy="1395571"/>
            </a:xfrm>
          </p:grpSpPr>
          <p:sp>
            <p:nvSpPr>
              <p:cNvPr id="8201" name="Ellipse 8200">
                <a:extLst>
                  <a:ext uri="{FF2B5EF4-FFF2-40B4-BE49-F238E27FC236}">
                    <a16:creationId xmlns:a16="http://schemas.microsoft.com/office/drawing/2014/main" id="{D2079F63-380B-571E-561C-052FF467CD0E}"/>
                  </a:ext>
                </a:extLst>
              </p:cNvPr>
              <p:cNvSpPr/>
              <p:nvPr/>
            </p:nvSpPr>
            <p:spPr bwMode="auto">
              <a:xfrm>
                <a:off x="9982449" y="1960444"/>
                <a:ext cx="1395571" cy="1395571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202" name="Grafik 8201">
                <a:extLst>
                  <a:ext uri="{FF2B5EF4-FFF2-40B4-BE49-F238E27FC236}">
                    <a16:creationId xmlns:a16="http://schemas.microsoft.com/office/drawing/2014/main" id="{5A0DFC59-D10A-F730-0B13-6F4370B68C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10232414" y="2371881"/>
                <a:ext cx="895641" cy="572696"/>
              </a:xfrm>
              <a:prstGeom prst="rect">
                <a:avLst/>
              </a:prstGeom>
            </p:spPr>
          </p:pic>
        </p:grpSp>
        <p:pic>
          <p:nvPicPr>
            <p:cNvPr id="8200" name="Grafik 8199" descr="Ein Bild, das Windmühle enthält.&#10;&#10;Automatisch generierte Beschreibung">
              <a:extLst>
                <a:ext uri="{FF2B5EF4-FFF2-40B4-BE49-F238E27FC236}">
                  <a16:creationId xmlns:a16="http://schemas.microsoft.com/office/drawing/2014/main" id="{65441F3D-6A3B-71BC-6FBC-CAA3354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701" y="2392551"/>
              <a:ext cx="2563312" cy="1507832"/>
            </a:xfrm>
            <a:prstGeom prst="rect">
              <a:avLst/>
            </a:prstGeom>
          </p:spPr>
        </p:pic>
      </p:grpSp>
      <p:sp>
        <p:nvSpPr>
          <p:cNvPr id="8213" name="Textfeld 8212">
            <a:extLst>
              <a:ext uri="{FF2B5EF4-FFF2-40B4-BE49-F238E27FC236}">
                <a16:creationId xmlns:a16="http://schemas.microsoft.com/office/drawing/2014/main" id="{DF838905-1090-1BB1-D4A8-A27C5CDC78CD}"/>
              </a:ext>
            </a:extLst>
          </p:cNvPr>
          <p:cNvSpPr txBox="1"/>
          <p:nvPr/>
        </p:nvSpPr>
        <p:spPr>
          <a:xfrm>
            <a:off x="820763" y="101700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Erzeuger</a:t>
            </a:r>
          </a:p>
        </p:txBody>
      </p:sp>
      <p:grpSp>
        <p:nvGrpSpPr>
          <p:cNvPr id="1027" name="Gruppieren 1026">
            <a:extLst>
              <a:ext uri="{FF2B5EF4-FFF2-40B4-BE49-F238E27FC236}">
                <a16:creationId xmlns:a16="http://schemas.microsoft.com/office/drawing/2014/main" id="{8AC0A734-82A2-A3F9-9B1A-B1C50838CC7B}"/>
              </a:ext>
            </a:extLst>
          </p:cNvPr>
          <p:cNvGrpSpPr/>
          <p:nvPr/>
        </p:nvGrpSpPr>
        <p:grpSpPr>
          <a:xfrm>
            <a:off x="6374135" y="1017006"/>
            <a:ext cx="3095651" cy="4899048"/>
            <a:chOff x="6374135" y="1017006"/>
            <a:chExt cx="3095651" cy="4899048"/>
          </a:xfrm>
        </p:grpSpPr>
        <p:pic>
          <p:nvPicPr>
            <p:cNvPr id="1028" name="Picture 4" descr="Illustration of the home of an energy prosumer">
              <a:extLst>
                <a:ext uri="{FF2B5EF4-FFF2-40B4-BE49-F238E27FC236}">
                  <a16:creationId xmlns:a16="http://schemas.microsoft.com/office/drawing/2014/main" id="{57FBDF8D-F20D-CAC7-180E-CF22D9B6B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45217" y="4748367"/>
              <a:ext cx="2004728" cy="793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211" name="Gruppieren 8210">
              <a:extLst>
                <a:ext uri="{FF2B5EF4-FFF2-40B4-BE49-F238E27FC236}">
                  <a16:creationId xmlns:a16="http://schemas.microsoft.com/office/drawing/2014/main" id="{C5BDA471-D656-218E-2DB8-E48F8723B2F3}"/>
                </a:ext>
              </a:extLst>
            </p:cNvPr>
            <p:cNvGrpSpPr/>
            <p:nvPr/>
          </p:nvGrpSpPr>
          <p:grpSpPr>
            <a:xfrm>
              <a:off x="6881091" y="3043803"/>
              <a:ext cx="2588695" cy="1047679"/>
              <a:chOff x="6181632" y="2200054"/>
              <a:chExt cx="3447292" cy="1317788"/>
            </a:xfrm>
          </p:grpSpPr>
          <p:pic>
            <p:nvPicPr>
              <p:cNvPr id="8192" name="Grafik 8191" descr="Ein Bild, das Zahnrad, Kreis, Design, Darstellung enthält.&#10;&#10;Automatisch generierte Beschreibung">
                <a:extLst>
                  <a:ext uri="{FF2B5EF4-FFF2-40B4-BE49-F238E27FC236}">
                    <a16:creationId xmlns:a16="http://schemas.microsoft.com/office/drawing/2014/main" id="{44DC265C-995F-9822-98C1-BF973D22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3" t="3070" r="16613" b="2604"/>
              <a:stretch/>
            </p:blipFill>
            <p:spPr>
              <a:xfrm>
                <a:off x="7710673" y="3002357"/>
                <a:ext cx="513455" cy="454320"/>
              </a:xfrm>
              <a:prstGeom prst="rect">
                <a:avLst/>
              </a:prstGeom>
            </p:spPr>
          </p:pic>
          <p:grpSp>
            <p:nvGrpSpPr>
              <p:cNvPr id="8205" name="Gruppieren 8204">
                <a:extLst>
                  <a:ext uri="{FF2B5EF4-FFF2-40B4-BE49-F238E27FC236}">
                    <a16:creationId xmlns:a16="http://schemas.microsoft.com/office/drawing/2014/main" id="{9149D36D-DC44-CBCA-DD19-EFBB0D51E3DF}"/>
                  </a:ext>
                </a:extLst>
              </p:cNvPr>
              <p:cNvGrpSpPr/>
              <p:nvPr/>
            </p:nvGrpSpPr>
            <p:grpSpPr>
              <a:xfrm>
                <a:off x="6181632" y="2200054"/>
                <a:ext cx="3447292" cy="1317788"/>
                <a:chOff x="129347" y="1616999"/>
                <a:chExt cx="5984663" cy="1951449"/>
              </a:xfrm>
            </p:grpSpPr>
            <p:cxnSp>
              <p:nvCxnSpPr>
                <p:cNvPr id="8206" name="Gerader Verbinder 8205">
                  <a:extLst>
                    <a:ext uri="{FF2B5EF4-FFF2-40B4-BE49-F238E27FC236}">
                      <a16:creationId xmlns:a16="http://schemas.microsoft.com/office/drawing/2014/main" id="{C3A1FF72-9439-7DC9-B962-BE1153914CF5}"/>
                    </a:ext>
                  </a:extLst>
                </p:cNvPr>
                <p:cNvCxnSpPr>
                  <a:cxnSpLocks/>
                  <a:stCxn id="8207" idx="42"/>
                </p:cNvCxnSpPr>
                <p:nvPr/>
              </p:nvCxnSpPr>
              <p:spPr bwMode="auto">
                <a:xfrm flipH="1" flipV="1">
                  <a:off x="2055304" y="2171186"/>
                  <a:ext cx="5032" cy="135816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07" name="Freihandform: Form 8206">
                  <a:extLst>
                    <a:ext uri="{FF2B5EF4-FFF2-40B4-BE49-F238E27FC236}">
                      <a16:creationId xmlns:a16="http://schemas.microsoft.com/office/drawing/2014/main" id="{F195647A-B523-938C-04C5-35EEBEBEEC72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129347" y="1616999"/>
                  <a:ext cx="5984663" cy="1951449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08" name="Freihandform: Form 8207">
                  <a:extLst>
                    <a:ext uri="{FF2B5EF4-FFF2-40B4-BE49-F238E27FC236}">
                      <a16:creationId xmlns:a16="http://schemas.microsoft.com/office/drawing/2014/main" id="{5EB4F5CC-B1A4-1213-F611-D0419730CCB5}"/>
                    </a:ext>
                  </a:extLst>
                </p:cNvPr>
                <p:cNvSpPr/>
                <p:nvPr/>
              </p:nvSpPr>
              <p:spPr bwMode="auto">
                <a:xfrm>
                  <a:off x="627167" y="1813989"/>
                  <a:ext cx="1367457" cy="1661408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09" name="Freihandform: Form 8208">
                  <a:extLst>
                    <a:ext uri="{FF2B5EF4-FFF2-40B4-BE49-F238E27FC236}">
                      <a16:creationId xmlns:a16="http://schemas.microsoft.com/office/drawing/2014/main" id="{DA53EE4D-37CD-7F07-56AD-13CAF6BB1054}"/>
                    </a:ext>
                  </a:extLst>
                </p:cNvPr>
                <p:cNvSpPr/>
                <p:nvPr/>
              </p:nvSpPr>
              <p:spPr bwMode="auto">
                <a:xfrm>
                  <a:off x="1049561" y="1658374"/>
                  <a:ext cx="4900782" cy="109743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8210" name="Grafik 8209" descr="Ein Bild, das Zahnrad, Kreis, Design, Darstellung enthält.&#10;&#10;Automatisch generierte Beschreibung">
                <a:extLst>
                  <a:ext uri="{FF2B5EF4-FFF2-40B4-BE49-F238E27FC236}">
                    <a16:creationId xmlns:a16="http://schemas.microsoft.com/office/drawing/2014/main" id="{A4ED6DFA-70B5-2887-ECB7-B961BBAB7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3" t="3070" r="16613" b="2604"/>
              <a:stretch/>
            </p:blipFill>
            <p:spPr>
              <a:xfrm>
                <a:off x="8499318" y="3002357"/>
                <a:ext cx="513455" cy="454320"/>
              </a:xfrm>
              <a:prstGeom prst="rect">
                <a:avLst/>
              </a:prstGeom>
            </p:spPr>
          </p:pic>
        </p:grpSp>
        <p:sp>
          <p:nvSpPr>
            <p:cNvPr id="8215" name="Textfeld 8214">
              <a:extLst>
                <a:ext uri="{FF2B5EF4-FFF2-40B4-BE49-F238E27FC236}">
                  <a16:creationId xmlns:a16="http://schemas.microsoft.com/office/drawing/2014/main" id="{4611B618-A20D-44F4-1A6D-F1C3AC366743}"/>
                </a:ext>
              </a:extLst>
            </p:cNvPr>
            <p:cNvSpPr txBox="1"/>
            <p:nvPr/>
          </p:nvSpPr>
          <p:spPr>
            <a:xfrm>
              <a:off x="7334337" y="1017006"/>
              <a:ext cx="1441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Verbraucher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3D5AC663-FB24-3314-146E-F616C4A45A35}"/>
                </a:ext>
              </a:extLst>
            </p:cNvPr>
            <p:cNvSpPr txBox="1"/>
            <p:nvPr/>
          </p:nvSpPr>
          <p:spPr>
            <a:xfrm>
              <a:off x="7640676" y="4097888"/>
              <a:ext cx="971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Industrie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2203F29F-FBBB-0EA9-A33A-3A560D7FC4D9}"/>
                </a:ext>
              </a:extLst>
            </p:cNvPr>
            <p:cNvSpPr txBox="1"/>
            <p:nvPr/>
          </p:nvSpPr>
          <p:spPr>
            <a:xfrm>
              <a:off x="7724686" y="5577500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rgbClr val="0000FF"/>
                  </a:solidFill>
                </a:rPr>
                <a:t>ProSumer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  <p:sp>
          <p:nvSpPr>
            <p:cNvPr id="8218" name="Pfeil: nach links und rechts 8217">
              <a:extLst>
                <a:ext uri="{FF2B5EF4-FFF2-40B4-BE49-F238E27FC236}">
                  <a16:creationId xmlns:a16="http://schemas.microsoft.com/office/drawing/2014/main" id="{2A3D6894-8B8C-1B15-4E27-90DBA2C3A435}"/>
                </a:ext>
              </a:extLst>
            </p:cNvPr>
            <p:cNvSpPr/>
            <p:nvPr/>
          </p:nvSpPr>
          <p:spPr bwMode="auto">
            <a:xfrm>
              <a:off x="6374135" y="3553039"/>
              <a:ext cx="519199" cy="309216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19" name="Pfeil: nach links und rechts 8218">
              <a:extLst>
                <a:ext uri="{FF2B5EF4-FFF2-40B4-BE49-F238E27FC236}">
                  <a16:creationId xmlns:a16="http://schemas.microsoft.com/office/drawing/2014/main" id="{CF502DB5-B14F-675F-9398-5A61CAD217D4}"/>
                </a:ext>
              </a:extLst>
            </p:cNvPr>
            <p:cNvSpPr/>
            <p:nvPr/>
          </p:nvSpPr>
          <p:spPr bwMode="auto">
            <a:xfrm>
              <a:off x="6374135" y="4935029"/>
              <a:ext cx="519199" cy="309216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9517A4A2-5129-1E39-CFEA-574C55AEA94A}"/>
              </a:ext>
            </a:extLst>
          </p:cNvPr>
          <p:cNvGrpSpPr/>
          <p:nvPr/>
        </p:nvGrpSpPr>
        <p:grpSpPr>
          <a:xfrm>
            <a:off x="2634550" y="1017006"/>
            <a:ext cx="3604683" cy="4717915"/>
            <a:chOff x="2634550" y="1017006"/>
            <a:chExt cx="3604683" cy="4717915"/>
          </a:xfrm>
        </p:grpSpPr>
        <p:sp>
          <p:nvSpPr>
            <p:cNvPr id="8214" name="Textfeld 8213">
              <a:extLst>
                <a:ext uri="{FF2B5EF4-FFF2-40B4-BE49-F238E27FC236}">
                  <a16:creationId xmlns:a16="http://schemas.microsoft.com/office/drawing/2014/main" id="{B663F92D-2F87-757A-518C-86A229E3874B}"/>
                </a:ext>
              </a:extLst>
            </p:cNvPr>
            <p:cNvSpPr txBox="1"/>
            <p:nvPr/>
          </p:nvSpPr>
          <p:spPr>
            <a:xfrm>
              <a:off x="3957139" y="1017006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Netzsystem</a:t>
              </a:r>
            </a:p>
          </p:txBody>
        </p:sp>
        <p:grpSp>
          <p:nvGrpSpPr>
            <p:cNvPr id="8223" name="Gruppieren 8222">
              <a:extLst>
                <a:ext uri="{FF2B5EF4-FFF2-40B4-BE49-F238E27FC236}">
                  <a16:creationId xmlns:a16="http://schemas.microsoft.com/office/drawing/2014/main" id="{7C2DB1EA-77C7-E3B6-9802-13B9C3A6C57D}"/>
                </a:ext>
              </a:extLst>
            </p:cNvPr>
            <p:cNvGrpSpPr/>
            <p:nvPr/>
          </p:nvGrpSpPr>
          <p:grpSpPr>
            <a:xfrm>
              <a:off x="3176910" y="1743547"/>
              <a:ext cx="3062323" cy="3991374"/>
              <a:chOff x="3176910" y="1743547"/>
              <a:chExt cx="3062323" cy="3991374"/>
            </a:xfrm>
          </p:grpSpPr>
          <p:sp>
            <p:nvSpPr>
              <p:cNvPr id="8212" name="Rechteck 8211">
                <a:extLst>
                  <a:ext uri="{FF2B5EF4-FFF2-40B4-BE49-F238E27FC236}">
                    <a16:creationId xmlns:a16="http://schemas.microsoft.com/office/drawing/2014/main" id="{2BAF336B-6977-A849-CF3C-1D8143A49B11}"/>
                  </a:ext>
                </a:extLst>
              </p:cNvPr>
              <p:cNvSpPr/>
              <p:nvPr/>
            </p:nvSpPr>
            <p:spPr bwMode="auto">
              <a:xfrm>
                <a:off x="3176910" y="1808168"/>
                <a:ext cx="3062323" cy="382799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62F28BDE-D7C9-D903-6838-9F65AC417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743" y="4265808"/>
                <a:ext cx="1865376" cy="1469113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12140220-F9D6-9557-4F5C-520C0C499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737" y="1743547"/>
                <a:ext cx="1872698" cy="1865376"/>
              </a:xfrm>
              <a:prstGeom prst="rect">
                <a:avLst/>
              </a:prstGeom>
            </p:spPr>
          </p:pic>
          <p:pic>
            <p:nvPicPr>
              <p:cNvPr id="1032" name="Picture 8" descr="high voltage electrical transformer icon 21488973 Vector Art at Vecteezy">
                <a:extLst>
                  <a:ext uri="{FF2B5EF4-FFF2-40B4-BE49-F238E27FC236}">
                    <a16:creationId xmlns:a16="http://schemas.microsoft.com/office/drawing/2014/main" id="{3CDE467E-BCEE-BE0E-5BE7-84E48D6B9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1521" y="3426635"/>
                <a:ext cx="1078994" cy="1078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24" name="Pfeil: nach rechts 1023">
              <a:extLst>
                <a:ext uri="{FF2B5EF4-FFF2-40B4-BE49-F238E27FC236}">
                  <a16:creationId xmlns:a16="http://schemas.microsoft.com/office/drawing/2014/main" id="{E519C4B6-B2E4-B73F-1FCE-8885A5EC4F39}"/>
                </a:ext>
              </a:extLst>
            </p:cNvPr>
            <p:cNvSpPr/>
            <p:nvPr/>
          </p:nvSpPr>
          <p:spPr bwMode="auto">
            <a:xfrm>
              <a:off x="2634550" y="2573737"/>
              <a:ext cx="419030" cy="378013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" name="Rectangle 4">
            <a:extLst>
              <a:ext uri="{FF2B5EF4-FFF2-40B4-BE49-F238E27FC236}">
                <a16:creationId xmlns:a16="http://schemas.microsoft.com/office/drawing/2014/main" id="{35FAEC75-ABEF-3EF9-6129-2DD6B1E21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6132064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Netzsystem ist unternehmerisch eigenständig aufgestellt!</a:t>
            </a:r>
          </a:p>
        </p:txBody>
      </p: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DA6E662-5D46-98E8-A271-7E66EC851951}"/>
              </a:ext>
            </a:extLst>
          </p:cNvPr>
          <p:cNvGrpSpPr/>
          <p:nvPr/>
        </p:nvGrpSpPr>
        <p:grpSpPr>
          <a:xfrm>
            <a:off x="267855" y="1487056"/>
            <a:ext cx="6035485" cy="4544290"/>
            <a:chOff x="267855" y="1487056"/>
            <a:chExt cx="6106105" cy="4544290"/>
          </a:xfrm>
        </p:grpSpPr>
        <p:sp>
          <p:nvSpPr>
            <p:cNvPr id="8220" name="Rechteck 8219">
              <a:extLst>
                <a:ext uri="{FF2B5EF4-FFF2-40B4-BE49-F238E27FC236}">
                  <a16:creationId xmlns:a16="http://schemas.microsoft.com/office/drawing/2014/main" id="{29BDC459-660D-3A10-A587-7CA5A5ABC08B}"/>
                </a:ext>
              </a:extLst>
            </p:cNvPr>
            <p:cNvSpPr/>
            <p:nvPr/>
          </p:nvSpPr>
          <p:spPr bwMode="auto">
            <a:xfrm>
              <a:off x="267855" y="1487056"/>
              <a:ext cx="6106105" cy="454429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471B4302-5700-3DFE-5C61-B9F648BFC661}"/>
                </a:ext>
              </a:extLst>
            </p:cNvPr>
            <p:cNvSpPr txBox="1"/>
            <p:nvPr/>
          </p:nvSpPr>
          <p:spPr>
            <a:xfrm>
              <a:off x="356606" y="5580380"/>
              <a:ext cx="1769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rgbClr val="FF0000"/>
                  </a:solidFill>
                </a:rPr>
                <a:t>EVU </a:t>
              </a:r>
              <a:r>
                <a:rPr lang="de-DE" sz="1800" dirty="0">
                  <a:solidFill>
                    <a:srgbClr val="FF0000"/>
                  </a:solidFill>
                </a:rPr>
                <a:t>(bis 2005)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3706CD7-053C-404B-2B7D-979C2E92E6CD}"/>
              </a:ext>
            </a:extLst>
          </p:cNvPr>
          <p:cNvSpPr txBox="1"/>
          <p:nvPr/>
        </p:nvSpPr>
        <p:spPr>
          <a:xfrm>
            <a:off x="369730" y="3637041"/>
            <a:ext cx="2794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seit 2005</a:t>
            </a:r>
            <a:r>
              <a:rPr lang="de-DE" sz="1600" dirty="0">
                <a:solidFill>
                  <a:srgbClr val="FF0000"/>
                </a:solidFill>
              </a:rPr>
              <a:t> (EU, EnWG)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Systementflechtung </a:t>
            </a:r>
            <a:r>
              <a:rPr lang="de-DE" sz="1600" dirty="0">
                <a:solidFill>
                  <a:srgbClr val="FF0000"/>
                </a:solidFill>
              </a:rPr>
              <a:t>zwischen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Erzeuger </a:t>
            </a:r>
            <a:r>
              <a:rPr lang="de-DE" sz="1600" dirty="0">
                <a:solidFill>
                  <a:srgbClr val="FF0000"/>
                </a:solidFill>
              </a:rPr>
              <a:t>(Energie) und</a:t>
            </a:r>
            <a:r>
              <a:rPr lang="de-DE" sz="1600" b="1" dirty="0">
                <a:solidFill>
                  <a:srgbClr val="FF0000"/>
                </a:solidFill>
              </a:rPr>
              <a:t> Netzbetreiber </a:t>
            </a:r>
            <a:r>
              <a:rPr lang="de-DE" sz="1600" dirty="0">
                <a:solidFill>
                  <a:srgbClr val="FF0000"/>
                </a:solidFill>
              </a:rPr>
              <a:t>(Transport)!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Unbundling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hlinkClick r:id="rId11"/>
            <a:extLst>
              <a:ext uri="{FF2B5EF4-FFF2-40B4-BE49-F238E27FC236}">
                <a16:creationId xmlns:a16="http://schemas.microsoft.com/office/drawing/2014/main" id="{0F72C1BC-9CDC-E92F-B18B-D32181C195C0}"/>
              </a:ext>
            </a:extLst>
          </p:cNvPr>
          <p:cNvSpPr txBox="1"/>
          <p:nvPr/>
        </p:nvSpPr>
        <p:spPr>
          <a:xfrm>
            <a:off x="8397067" y="5944936"/>
            <a:ext cx="1411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ISE e.V.</a:t>
            </a:r>
          </a:p>
        </p:txBody>
      </p:sp>
    </p:spTree>
    <p:extLst>
      <p:ext uri="{BB962C8B-B14F-4D97-AF65-F5344CB8AC3E}">
        <p14:creationId xmlns:p14="http://schemas.microsoft.com/office/powerpoint/2010/main" val="392625228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3573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Stromsystem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Stromnetzbetreiber in D: Arten und Aufgaben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2F57C0-52B2-7434-7258-DA64B22F926F}"/>
              </a:ext>
            </a:extLst>
          </p:cNvPr>
          <p:cNvSpPr txBox="1"/>
          <p:nvPr/>
        </p:nvSpPr>
        <p:spPr>
          <a:xfrm>
            <a:off x="-1" y="921001"/>
            <a:ext cx="9975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0000FF"/>
                </a:solidFill>
              </a:rPr>
              <a:t>Stromnetzbetreiber</a:t>
            </a:r>
            <a:r>
              <a:rPr lang="de-DE" sz="1600" dirty="0">
                <a:solidFill>
                  <a:srgbClr val="0000FF"/>
                </a:solidFill>
              </a:rPr>
              <a:t> sind </a:t>
            </a:r>
            <a:r>
              <a:rPr lang="de-DE" sz="1600" b="1" dirty="0">
                <a:solidFill>
                  <a:srgbClr val="0000FF"/>
                </a:solidFill>
              </a:rPr>
              <a:t>natürliche Monopole</a:t>
            </a:r>
            <a:r>
              <a:rPr lang="de-DE" sz="1600" dirty="0">
                <a:solidFill>
                  <a:srgbClr val="0000FF"/>
                </a:solidFill>
              </a:rPr>
              <a:t>; Versorger/Verbraucher haben nur </a:t>
            </a:r>
            <a:r>
              <a:rPr lang="de-DE" sz="1600" b="1" dirty="0">
                <a:solidFill>
                  <a:srgbClr val="0000FF"/>
                </a:solidFill>
              </a:rPr>
              <a:t>einen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b="1" dirty="0">
                <a:solidFill>
                  <a:srgbClr val="0000FF"/>
                </a:solidFill>
              </a:rPr>
              <a:t>Netzbetreiber</a:t>
            </a:r>
            <a:r>
              <a:rPr lang="de-DE" sz="1600" dirty="0">
                <a:solidFill>
                  <a:srgbClr val="0000FF"/>
                </a:solidFill>
              </a:rPr>
              <a:t>!</a:t>
            </a:r>
            <a:endParaRPr lang="de-DE" sz="1600" b="1" dirty="0">
              <a:solidFill>
                <a:srgbClr val="0000FF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B83C22C-4E00-E77A-EC89-F78CDC879EEB}"/>
              </a:ext>
            </a:extLst>
          </p:cNvPr>
          <p:cNvGrpSpPr/>
          <p:nvPr/>
        </p:nvGrpSpPr>
        <p:grpSpPr>
          <a:xfrm>
            <a:off x="214256" y="1514031"/>
            <a:ext cx="4833994" cy="3476962"/>
            <a:chOff x="214256" y="1514031"/>
            <a:chExt cx="4833994" cy="3476962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0C97712-5006-385B-E615-C29849CD96A5}"/>
                </a:ext>
              </a:extLst>
            </p:cNvPr>
            <p:cNvSpPr/>
            <p:nvPr/>
          </p:nvSpPr>
          <p:spPr bwMode="auto">
            <a:xfrm>
              <a:off x="214256" y="1514031"/>
              <a:ext cx="4649137" cy="34769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E9177D29-F0AE-96AD-EF59-823BC2E388CE}"/>
                </a:ext>
              </a:extLst>
            </p:cNvPr>
            <p:cNvSpPr txBox="1"/>
            <p:nvPr/>
          </p:nvSpPr>
          <p:spPr>
            <a:xfrm>
              <a:off x="250564" y="1516239"/>
              <a:ext cx="4797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</a:rPr>
                <a:t>Übertragungsnetzbetreiber </a:t>
              </a:r>
              <a:r>
                <a:rPr lang="de-DE" sz="1600" dirty="0">
                  <a:solidFill>
                    <a:srgbClr val="0000FF"/>
                  </a:solidFill>
                </a:rPr>
                <a:t>(ÜNB):  </a:t>
              </a:r>
              <a:r>
                <a:rPr lang="de-DE" sz="1600" b="1" dirty="0">
                  <a:solidFill>
                    <a:srgbClr val="0000FF"/>
                  </a:solidFill>
                </a:rPr>
                <a:t>380/220 kV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F0AB87-01EE-5CB6-63AB-D94144E35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18510" b="1647"/>
          <a:stretch>
            <a:fillRect/>
          </a:stretch>
        </p:blipFill>
        <p:spPr bwMode="auto">
          <a:xfrm>
            <a:off x="1267494" y="1898382"/>
            <a:ext cx="2416890" cy="29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AE71181-90F5-9CEE-6046-AA027E0E06C1}"/>
              </a:ext>
            </a:extLst>
          </p:cNvPr>
          <p:cNvGrpSpPr/>
          <p:nvPr/>
        </p:nvGrpSpPr>
        <p:grpSpPr>
          <a:xfrm>
            <a:off x="4953000" y="1514031"/>
            <a:ext cx="4899025" cy="3476962"/>
            <a:chOff x="4953000" y="1514031"/>
            <a:chExt cx="4899025" cy="3476962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E480F0B-012E-711B-1024-0959A58550B6}"/>
                </a:ext>
              </a:extLst>
            </p:cNvPr>
            <p:cNvSpPr/>
            <p:nvPr/>
          </p:nvSpPr>
          <p:spPr bwMode="auto">
            <a:xfrm>
              <a:off x="4953000" y="1514031"/>
              <a:ext cx="4738744" cy="347696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126C5C4-26BB-5F0E-770C-0E85F60FDDA8}"/>
                </a:ext>
              </a:extLst>
            </p:cNvPr>
            <p:cNvSpPr txBox="1"/>
            <p:nvPr/>
          </p:nvSpPr>
          <p:spPr>
            <a:xfrm>
              <a:off x="5331967" y="1516239"/>
              <a:ext cx="4520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</a:rPr>
                <a:t>Verteilernetzbetreiber </a:t>
              </a:r>
              <a:r>
                <a:rPr lang="de-DE" sz="1600" dirty="0">
                  <a:solidFill>
                    <a:srgbClr val="0000FF"/>
                  </a:solidFill>
                </a:rPr>
                <a:t>(VNB): </a:t>
              </a:r>
              <a:r>
                <a:rPr lang="de-DE" sz="1600" b="1" dirty="0">
                  <a:solidFill>
                    <a:srgbClr val="0000FF"/>
                  </a:solidFill>
                </a:rPr>
                <a:t>110/20/0,4 kV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9857BBD2-69C1-207C-603D-8C8845763D10}"/>
              </a:ext>
            </a:extLst>
          </p:cNvPr>
          <p:cNvSpPr txBox="1"/>
          <p:nvPr/>
        </p:nvSpPr>
        <p:spPr>
          <a:xfrm>
            <a:off x="5331967" y="2178535"/>
            <a:ext cx="4189858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Verteilernetzbetreiber in D: &gt; 800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- überregional: z.B. </a:t>
            </a:r>
            <a:r>
              <a:rPr lang="de-DE" sz="1600" dirty="0" err="1">
                <a:solidFill>
                  <a:srgbClr val="0000FF"/>
                </a:solidFill>
              </a:rPr>
              <a:t>Westnetz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- regional: z.B. Pfalzwerke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- lokal (Stadtwerke): z.B. Bad Bergzabern </a:t>
            </a:r>
            <a:endParaRPr lang="de-DE" sz="1600" b="1" dirty="0">
              <a:solidFill>
                <a:srgbClr val="0000F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C183761-071B-3212-3177-24C7D4F729DF}"/>
              </a:ext>
            </a:extLst>
          </p:cNvPr>
          <p:cNvSpPr txBox="1"/>
          <p:nvPr/>
        </p:nvSpPr>
        <p:spPr>
          <a:xfrm>
            <a:off x="288665" y="5012391"/>
            <a:ext cx="9547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Aufgaben der Netzbetreiber </a:t>
            </a:r>
            <a:r>
              <a:rPr lang="de-DE" sz="1600" dirty="0">
                <a:solidFill>
                  <a:srgbClr val="0000FF"/>
                </a:solidFill>
              </a:rPr>
              <a:t>(siehe </a:t>
            </a:r>
            <a:r>
              <a:rPr lang="de-DE" sz="1600" dirty="0">
                <a:solidFill>
                  <a:srgbClr val="0000FF"/>
                </a:solidFill>
                <a:hlinkClick r:id="rId4"/>
              </a:rPr>
              <a:t>EnWG</a:t>
            </a:r>
            <a:r>
              <a:rPr lang="de-DE" sz="1600" dirty="0">
                <a:solidFill>
                  <a:srgbClr val="0000FF"/>
                </a:solidFill>
              </a:rPr>
              <a:t>), kontrolliert durch die </a:t>
            </a:r>
            <a:r>
              <a:rPr lang="de-DE" sz="1600" dirty="0">
                <a:solidFill>
                  <a:srgbClr val="0000FF"/>
                </a:solidFill>
                <a:hlinkClick r:id="rId5"/>
              </a:rPr>
              <a:t>Bundesnetzagentur</a:t>
            </a:r>
            <a:r>
              <a:rPr lang="de-DE" sz="1600" dirty="0">
                <a:solidFill>
                  <a:srgbClr val="0000FF"/>
                </a:solidFill>
              </a:rPr>
              <a:t> (BNetzA):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339CB81-CFEF-3AA7-C761-DB58FC55D045}"/>
              </a:ext>
            </a:extLst>
          </p:cNvPr>
          <p:cNvSpPr txBox="1"/>
          <p:nvPr/>
        </p:nvSpPr>
        <p:spPr>
          <a:xfrm>
            <a:off x="288665" y="5337298"/>
            <a:ext cx="932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Betrieb (z.B. 50 Hz) und Instandhaltung, Netzausbau und Modernisierung (Netzentwicklungsplan)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1CE17E-9250-9C1E-A018-F6524A1500DB}"/>
              </a:ext>
            </a:extLst>
          </p:cNvPr>
          <p:cNvSpPr txBox="1"/>
          <p:nvPr/>
        </p:nvSpPr>
        <p:spPr>
          <a:xfrm>
            <a:off x="288665" y="5645807"/>
            <a:ext cx="838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Netzanschlüsse, Kapazitätsmanagement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14DAF74-DB39-C1FF-A35A-51035F8913BA}"/>
              </a:ext>
            </a:extLst>
          </p:cNvPr>
          <p:cNvSpPr txBox="1"/>
          <p:nvPr/>
        </p:nvSpPr>
        <p:spPr>
          <a:xfrm>
            <a:off x="288665" y="5954904"/>
            <a:ext cx="838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gesetzlich garantierte Rendite (</a:t>
            </a:r>
            <a:r>
              <a:rPr lang="de-DE" sz="1600" b="1" dirty="0">
                <a:solidFill>
                  <a:srgbClr val="0000FF"/>
                </a:solidFill>
                <a:hlinkClick r:id="rId6"/>
              </a:rPr>
              <a:t>5 bis 7 %)</a:t>
            </a:r>
            <a:r>
              <a:rPr lang="de-DE" sz="1600" b="1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5547F22-3F76-A8AD-B176-428D6A112616}"/>
              </a:ext>
            </a:extLst>
          </p:cNvPr>
          <p:cNvSpPr txBox="1"/>
          <p:nvPr/>
        </p:nvSpPr>
        <p:spPr>
          <a:xfrm>
            <a:off x="4479664" y="3469844"/>
            <a:ext cx="4957762" cy="280076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Im Jahr 2023 lag die durchschnittliche handelsrechtliche </a:t>
            </a:r>
            <a:r>
              <a:rPr lang="de-DE" sz="1600" b="1" dirty="0">
                <a:solidFill>
                  <a:schemeClr val="bg1"/>
                </a:solidFill>
              </a:rPr>
              <a:t>Eigenkapitalrendite bei 20,2 %. </a:t>
            </a:r>
            <a:r>
              <a:rPr lang="de-DE" sz="1600" dirty="0">
                <a:solidFill>
                  <a:schemeClr val="bg1"/>
                </a:solidFill>
              </a:rPr>
              <a:t>Besonders auffällig: Einzelne Netzbetreiber wie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- EWE Netze (</a:t>
            </a:r>
            <a:r>
              <a:rPr lang="de-DE" sz="1600" b="1" dirty="0">
                <a:solidFill>
                  <a:schemeClr val="bg1"/>
                </a:solidFill>
              </a:rPr>
              <a:t>50 %</a:t>
            </a:r>
            <a:r>
              <a:rPr lang="de-DE" sz="1600" dirty="0">
                <a:solidFill>
                  <a:schemeClr val="bg1"/>
                </a:solidFill>
              </a:rPr>
              <a:t>),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- Pfalzwerke Netz (</a:t>
            </a:r>
            <a:r>
              <a:rPr lang="de-DE" sz="1600" b="1" dirty="0">
                <a:solidFill>
                  <a:schemeClr val="bg1"/>
                </a:solidFill>
              </a:rPr>
              <a:t>38 %</a:t>
            </a:r>
            <a:r>
              <a:rPr lang="de-DE" sz="1600" dirty="0">
                <a:solidFill>
                  <a:schemeClr val="bg1"/>
                </a:solidFill>
              </a:rPr>
              <a:t>) oder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- </a:t>
            </a:r>
            <a:r>
              <a:rPr lang="de-DE" sz="1600" dirty="0" err="1">
                <a:solidFill>
                  <a:schemeClr val="bg1"/>
                </a:solidFill>
              </a:rPr>
              <a:t>Westnetz</a:t>
            </a:r>
            <a:r>
              <a:rPr lang="de-DE" sz="1600" dirty="0">
                <a:solidFill>
                  <a:schemeClr val="bg1"/>
                </a:solidFill>
              </a:rPr>
              <a:t> (</a:t>
            </a:r>
            <a:r>
              <a:rPr lang="de-DE" sz="1600" b="1" dirty="0">
                <a:solidFill>
                  <a:schemeClr val="bg1"/>
                </a:solidFill>
              </a:rPr>
              <a:t>27 %</a:t>
            </a:r>
            <a:r>
              <a:rPr lang="de-DE" sz="1600" dirty="0">
                <a:solidFill>
                  <a:schemeClr val="bg1"/>
                </a:solidFill>
              </a:rPr>
              <a:t>)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verzeichnen teils </a:t>
            </a:r>
            <a:r>
              <a:rPr lang="de-DE" sz="1600" b="1" dirty="0">
                <a:solidFill>
                  <a:schemeClr val="bg1"/>
                </a:solidFill>
              </a:rPr>
              <a:t>übermäßig hohe Gewinnmargen </a:t>
            </a:r>
            <a:r>
              <a:rPr lang="de-DE" sz="1600" dirty="0">
                <a:solidFill>
                  <a:schemeClr val="bg1"/>
                </a:solidFill>
              </a:rPr>
              <a:t>trotz ihres </a:t>
            </a:r>
            <a:r>
              <a:rPr lang="de-DE" sz="1600" b="1" dirty="0">
                <a:solidFill>
                  <a:schemeClr val="bg1"/>
                </a:solidFill>
              </a:rPr>
              <a:t>monopolistischen und damit risikoarmem Geschäftsmodells,</a:t>
            </a:r>
            <a:r>
              <a:rPr lang="de-DE" sz="1600" dirty="0">
                <a:solidFill>
                  <a:schemeClr val="bg1"/>
                </a:solidFill>
              </a:rPr>
              <a:t> das eigentlich strenger Regulierung unterliegt.</a:t>
            </a:r>
          </a:p>
          <a:p>
            <a:r>
              <a:rPr lang="de-DE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Bundesverband Neue Energiewirtschaft (</a:t>
            </a:r>
            <a:r>
              <a:rPr lang="de-DE" sz="1600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bne</a:t>
            </a:r>
            <a:r>
              <a:rPr lang="de-DE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5FAEC75-ABEF-3EF9-6129-2DD6B1E21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6198452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Stromnetz ist das Kernstück des Stromsystems!</a:t>
            </a:r>
          </a:p>
        </p:txBody>
      </p: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13A89137-0DBE-FEB3-3849-BB88EEE18AF3}"/>
              </a:ext>
            </a:extLst>
          </p:cNvPr>
          <p:cNvSpPr txBox="1"/>
          <p:nvPr/>
        </p:nvSpPr>
        <p:spPr>
          <a:xfrm>
            <a:off x="214256" y="6282093"/>
            <a:ext cx="218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Wikipedia, ISE e.V.</a:t>
            </a:r>
          </a:p>
        </p:txBody>
      </p:sp>
    </p:spTree>
    <p:extLst>
      <p:ext uri="{BB962C8B-B14F-4D97-AF65-F5344CB8AC3E}">
        <p14:creationId xmlns:p14="http://schemas.microsoft.com/office/powerpoint/2010/main" val="100680897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  <p:bldP spid="16" grpId="0"/>
      <p:bldP spid="17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748942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Netzanschlusspunkte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Kapazitätslimitierte Netzgebiete, Definition und betroffene Gebiete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BFF9DA-4C72-B4CF-CAB1-451A21BB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96" t="24439" r="69929" b="21040"/>
          <a:stretch>
            <a:fillRect/>
          </a:stretch>
        </p:blipFill>
        <p:spPr>
          <a:xfrm>
            <a:off x="4873214" y="1204217"/>
            <a:ext cx="4900502" cy="45232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D9A4B8D-DDC3-427E-2A0D-45EBBAB4F7C9}"/>
              </a:ext>
            </a:extLst>
          </p:cNvPr>
          <p:cNvSpPr txBox="1"/>
          <p:nvPr/>
        </p:nvSpPr>
        <p:spPr>
          <a:xfrm>
            <a:off x="301214" y="2151727"/>
            <a:ext cx="44037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„(1d) Betreiber von</a:t>
            </a:r>
          </a:p>
          <a:p>
            <a:r>
              <a:rPr lang="de-DE" sz="1600" i="1" dirty="0">
                <a:highlight>
                  <a:srgbClr val="FFFF00"/>
                </a:highlight>
              </a:rPr>
              <a:t>Elektrizitätsverteilernetzen können</a:t>
            </a:r>
          </a:p>
          <a:p>
            <a:r>
              <a:rPr lang="de-DE" sz="1600" i="1" dirty="0"/>
              <a:t>Umspannanlagen und diese verbindende</a:t>
            </a:r>
          </a:p>
          <a:p>
            <a:r>
              <a:rPr lang="de-DE" sz="1600" i="1" dirty="0"/>
              <a:t>Leitungsabschnitte </a:t>
            </a:r>
            <a:r>
              <a:rPr lang="de-DE" sz="1600" i="1" dirty="0">
                <a:highlight>
                  <a:srgbClr val="FFFF00"/>
                </a:highlight>
              </a:rPr>
              <a:t>für die Dauer von bis zu 10</a:t>
            </a:r>
          </a:p>
          <a:p>
            <a:r>
              <a:rPr lang="de-DE" sz="1600" i="1" dirty="0">
                <a:highlight>
                  <a:srgbClr val="FFFF00"/>
                </a:highlight>
              </a:rPr>
              <a:t>Jahren als kapazitätslimitiert ausweisen</a:t>
            </a:r>
            <a:r>
              <a:rPr lang="de-DE" sz="1600" i="1" dirty="0"/>
              <a:t>, wenn</a:t>
            </a:r>
          </a:p>
          <a:p>
            <a:r>
              <a:rPr lang="de-DE" sz="1600" i="1" dirty="0"/>
              <a:t>die technisch mögliche Stromeinspeisung der</a:t>
            </a:r>
          </a:p>
          <a:p>
            <a:r>
              <a:rPr lang="de-DE" sz="1600" i="1" dirty="0"/>
              <a:t>unmittelbar oder mittelbar angeschlossenen</a:t>
            </a:r>
          </a:p>
          <a:p>
            <a:r>
              <a:rPr lang="de-DE" sz="1600" i="1" dirty="0"/>
              <a:t>Anlagen </a:t>
            </a:r>
            <a:r>
              <a:rPr lang="de-DE" sz="1600" i="1" dirty="0">
                <a:highlight>
                  <a:srgbClr val="FFFF00"/>
                </a:highlight>
              </a:rPr>
              <a:t>im vorangegangenen Kalenderjahr</a:t>
            </a:r>
          </a:p>
          <a:p>
            <a:r>
              <a:rPr lang="de-DE" sz="1600" i="1" dirty="0">
                <a:highlight>
                  <a:srgbClr val="FFFF00"/>
                </a:highlight>
              </a:rPr>
              <a:t>um insgesamt mehr als 3 Prozent angepasst</a:t>
            </a:r>
          </a:p>
          <a:p>
            <a:r>
              <a:rPr lang="de-DE" sz="1600" i="1" dirty="0">
                <a:highlight>
                  <a:srgbClr val="FFFF00"/>
                </a:highlight>
              </a:rPr>
              <a:t>wurde </a:t>
            </a:r>
            <a:r>
              <a:rPr lang="de-DE" sz="1600" i="1" dirty="0"/>
              <a:t>(</a:t>
            </a:r>
            <a:r>
              <a:rPr lang="de-DE" sz="1600" i="1" u="sng" dirty="0">
                <a:solidFill>
                  <a:schemeClr val="bg1"/>
                </a:solidFill>
                <a:highlight>
                  <a:srgbClr val="FF0000"/>
                </a:highlight>
              </a:rPr>
              <a:t>kapazitätslimitiertes Netzgebiet</a:t>
            </a:r>
            <a:r>
              <a:rPr lang="de-DE" sz="1600" i="1" dirty="0"/>
              <a:t>).“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1169D84-75F9-500C-280E-37716BAAC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113848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 Regelung verhindert den Ausbau von Wind-, PV- und Speicheranlagen in ganz D!</a:t>
            </a:r>
          </a:p>
        </p:txBody>
      </p:sp>
      <p:sp>
        <p:nvSpPr>
          <p:cNvPr id="3" name="Textfeld 2">
            <a:hlinkClick r:id="rId4"/>
            <a:extLst>
              <a:ext uri="{FF2B5EF4-FFF2-40B4-BE49-F238E27FC236}">
                <a16:creationId xmlns:a16="http://schemas.microsoft.com/office/drawing/2014/main" id="{EE7B3F6E-307C-2AC4-C1B2-7C12E689F2BF}"/>
              </a:ext>
            </a:extLst>
          </p:cNvPr>
          <p:cNvSpPr txBox="1"/>
          <p:nvPr/>
        </p:nvSpPr>
        <p:spPr>
          <a:xfrm>
            <a:off x="398983" y="5643637"/>
            <a:ext cx="218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FH-ISE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86612"/>
            <a:ext cx="383438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Netzanschlusspunkte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Baukostenzuschuss, Überbauung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5FAEC75-ABEF-3EF9-6129-2DD6B1E21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6090156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Maßnahmen müssen sowohl den Ausbau der EE-Anlagen fördern als auch netzdienlich sein!</a:t>
            </a:r>
          </a:p>
        </p:txBody>
      </p:sp>
      <p:sp>
        <p:nvSpPr>
          <p:cNvPr id="9" name="AutoShape 2" descr="Bundesverband Neue Energiewirtschaft e.V. logo">
            <a:hlinkClick r:id="rId3"/>
            <a:extLst>
              <a:ext uri="{FF2B5EF4-FFF2-40B4-BE49-F238E27FC236}">
                <a16:creationId xmlns:a16="http://schemas.microsoft.com/office/drawing/2014/main" id="{4C67ECCA-4584-E205-F759-CC164F9F7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692FB1-4892-9F38-DDBF-C68F461EF24B}"/>
              </a:ext>
            </a:extLst>
          </p:cNvPr>
          <p:cNvSpPr txBox="1"/>
          <p:nvPr/>
        </p:nvSpPr>
        <p:spPr>
          <a:xfrm>
            <a:off x="684488" y="4139054"/>
            <a:ext cx="823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Es </a:t>
            </a:r>
            <a:r>
              <a:rPr lang="de-DE" sz="1600" b="1" dirty="0">
                <a:solidFill>
                  <a:srgbClr val="0000FF"/>
                </a:solidFill>
              </a:rPr>
              <a:t>muss</a:t>
            </a:r>
            <a:r>
              <a:rPr lang="de-DE" sz="1600" dirty="0">
                <a:solidFill>
                  <a:srgbClr val="0000FF"/>
                </a:solidFill>
              </a:rPr>
              <a:t> eine sogenannte </a:t>
            </a:r>
            <a:r>
              <a:rPr lang="de-DE" sz="1600" b="1" dirty="0">
                <a:solidFill>
                  <a:srgbClr val="0000FF"/>
                </a:solidFill>
              </a:rPr>
              <a:t>Überbauung genehmigt werden</a:t>
            </a:r>
            <a:r>
              <a:rPr lang="de-DE" sz="1600" dirty="0">
                <a:solidFill>
                  <a:srgbClr val="0000FF"/>
                </a:solidFill>
              </a:rPr>
              <a:t>, mit einem entsprechenden </a:t>
            </a:r>
            <a:r>
              <a:rPr lang="de-DE" sz="1600" b="1" dirty="0">
                <a:solidFill>
                  <a:srgbClr val="0000FF"/>
                </a:solidFill>
              </a:rPr>
              <a:t>Gleichzeitigkeitsfaktor</a:t>
            </a:r>
            <a:r>
              <a:rPr lang="de-DE" sz="1600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E9F8A2-D2F2-ECC8-CF1E-DC503DF3039E}"/>
              </a:ext>
            </a:extLst>
          </p:cNvPr>
          <p:cNvSpPr txBox="1"/>
          <p:nvPr/>
        </p:nvSpPr>
        <p:spPr>
          <a:xfrm>
            <a:off x="684488" y="4766337"/>
            <a:ext cx="8232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0000FF"/>
                </a:solidFill>
              </a:rPr>
              <a:t>EE-Anlagen</a:t>
            </a:r>
            <a:r>
              <a:rPr lang="de-DE" sz="1600" dirty="0">
                <a:solidFill>
                  <a:srgbClr val="0000FF"/>
                </a:solidFill>
              </a:rPr>
              <a:t> müssen weiterhin </a:t>
            </a:r>
            <a:r>
              <a:rPr lang="de-DE" sz="1600" b="1" dirty="0">
                <a:solidFill>
                  <a:srgbClr val="0000FF"/>
                </a:solidFill>
              </a:rPr>
              <a:t>vorrangige Einspeiser </a:t>
            </a:r>
            <a:r>
              <a:rPr lang="de-DE" sz="1600" dirty="0">
                <a:solidFill>
                  <a:srgbClr val="0000FF"/>
                </a:solidFill>
              </a:rPr>
              <a:t>bleiben!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1BE5D9-CCDB-8E2A-C247-BC7E923B3160}"/>
              </a:ext>
            </a:extLst>
          </p:cNvPr>
          <p:cNvSpPr txBox="1"/>
          <p:nvPr/>
        </p:nvSpPr>
        <p:spPr>
          <a:xfrm>
            <a:off x="684488" y="846323"/>
            <a:ext cx="78917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Baukostenzuschuss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8B673A-8B0E-6F40-E9BC-B0D4B50C087C}"/>
              </a:ext>
            </a:extLst>
          </p:cNvPr>
          <p:cNvSpPr txBox="1"/>
          <p:nvPr/>
        </p:nvSpPr>
        <p:spPr>
          <a:xfrm>
            <a:off x="684488" y="1115362"/>
            <a:ext cx="7891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Mit § 17 EEG-</a:t>
            </a:r>
            <a:r>
              <a:rPr lang="de-DE" sz="1600" dirty="0" err="1">
                <a:solidFill>
                  <a:srgbClr val="0000FF"/>
                </a:solidFill>
              </a:rPr>
              <a:t>RefE</a:t>
            </a:r>
            <a:r>
              <a:rPr lang="de-DE" sz="1600" dirty="0">
                <a:solidFill>
                  <a:srgbClr val="0000FF"/>
                </a:solidFill>
              </a:rPr>
              <a:t> soll die rechtliche Grundlage dafür geschaffen werden, auch Betreiber von </a:t>
            </a:r>
            <a:r>
              <a:rPr lang="de-DE" sz="1600" b="1" dirty="0">
                <a:solidFill>
                  <a:srgbClr val="0000FF"/>
                </a:solidFill>
              </a:rPr>
              <a:t>EE-Anlagen an den Netzausbaukosten zu beteiligen</a:t>
            </a:r>
            <a:r>
              <a:rPr lang="de-DE" sz="1600" dirty="0">
                <a:solidFill>
                  <a:srgbClr val="0000FF"/>
                </a:solidFill>
              </a:rPr>
              <a:t>, was nach bisheriger </a:t>
            </a:r>
            <a:r>
              <a:rPr lang="de-DE" sz="1600" b="1" dirty="0">
                <a:solidFill>
                  <a:srgbClr val="0000FF"/>
                </a:solidFill>
              </a:rPr>
              <a:t>Rechtslage nicht vorgesehen </a:t>
            </a:r>
            <a:r>
              <a:rPr lang="de-DE" sz="1600" dirty="0">
                <a:solidFill>
                  <a:srgbClr val="0000FF"/>
                </a:solidFill>
              </a:rPr>
              <a:t>ist.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25B22F3-EF4E-144F-5522-8B74EF3E7B0A}"/>
              </a:ext>
            </a:extLst>
          </p:cNvPr>
          <p:cNvGrpSpPr/>
          <p:nvPr/>
        </p:nvGrpSpPr>
        <p:grpSpPr>
          <a:xfrm>
            <a:off x="684488" y="2791605"/>
            <a:ext cx="8232223" cy="1351120"/>
            <a:chOff x="684488" y="3532625"/>
            <a:chExt cx="8232223" cy="1351120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241E019-304E-CFD9-BE9E-D97B31800985}"/>
                </a:ext>
              </a:extLst>
            </p:cNvPr>
            <p:cNvSpPr txBox="1"/>
            <p:nvPr/>
          </p:nvSpPr>
          <p:spPr>
            <a:xfrm>
              <a:off x="684488" y="3806527"/>
              <a:ext cx="82322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0000FF"/>
                  </a:solidFill>
                </a:rPr>
                <a:t>Befinden sich hinter einem Netzanschlusspunkt </a:t>
              </a:r>
              <a:r>
                <a:rPr lang="de-DE" sz="1600" b="1" dirty="0">
                  <a:solidFill>
                    <a:srgbClr val="0000FF"/>
                  </a:solidFill>
                </a:rPr>
                <a:t>mehrere unterschiedliche EE-Anlage</a:t>
              </a:r>
              <a:r>
                <a:rPr lang="de-DE" sz="1600" dirty="0">
                  <a:solidFill>
                    <a:srgbClr val="0000FF"/>
                  </a:solidFill>
                </a:rPr>
                <a:t>n, z.B. Windkraftanlage, PV-Freiflächenanlage und Großspeicher, so werden die einzelnen </a:t>
              </a:r>
              <a:r>
                <a:rPr lang="de-DE" sz="1600" b="1" dirty="0">
                  <a:solidFill>
                    <a:srgbClr val="0000FF"/>
                  </a:solidFill>
                </a:rPr>
                <a:t>Anschlussleistungen addiert</a:t>
              </a:r>
              <a:r>
                <a:rPr lang="de-DE" sz="1600" dirty="0">
                  <a:solidFill>
                    <a:srgbClr val="0000FF"/>
                  </a:solidFill>
                </a:rPr>
                <a:t>, obwohl niemals alle gleichzeitig einspeisen!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8C90666-FAFB-BC61-5E28-CD836801CA9D}"/>
                </a:ext>
              </a:extLst>
            </p:cNvPr>
            <p:cNvSpPr txBox="1"/>
            <p:nvPr/>
          </p:nvSpPr>
          <p:spPr>
            <a:xfrm>
              <a:off x="684488" y="3532625"/>
              <a:ext cx="7891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b="1" dirty="0">
                  <a:solidFill>
                    <a:srgbClr val="0000FF"/>
                  </a:solidFill>
                </a:rPr>
                <a:t>Überbauung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F374F7F-4317-E522-9807-81ACA446B19B}"/>
              </a:ext>
            </a:extLst>
          </p:cNvPr>
          <p:cNvSpPr txBox="1"/>
          <p:nvPr/>
        </p:nvSpPr>
        <p:spPr>
          <a:xfrm>
            <a:off x="684488" y="1947549"/>
            <a:ext cx="7891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</a:rPr>
              <a:t>Laut § 29 EnWG sind die </a:t>
            </a:r>
            <a:r>
              <a:rPr lang="de-DE" sz="1600" b="1" dirty="0">
                <a:solidFill>
                  <a:srgbClr val="0000FF"/>
                </a:solidFill>
              </a:rPr>
              <a:t>Netzbetreiber für den Netzausbau verantwortlich</a:t>
            </a:r>
            <a:r>
              <a:rPr lang="de-DE" sz="1600" dirty="0">
                <a:solidFill>
                  <a:srgbClr val="0000FF"/>
                </a:solidFill>
              </a:rPr>
              <a:t>. Die entsprechenden Kosten werden mit den Netzentgelten finanziert, die von den Endverbrauchern gezahlt werden!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C8376DE-0719-8528-D0EA-02508A06ADBB}"/>
              </a:ext>
            </a:extLst>
          </p:cNvPr>
          <p:cNvGrpSpPr/>
          <p:nvPr/>
        </p:nvGrpSpPr>
        <p:grpSpPr>
          <a:xfrm>
            <a:off x="684488" y="5189655"/>
            <a:ext cx="8958276" cy="901184"/>
            <a:chOff x="684488" y="5171183"/>
            <a:chExt cx="8958276" cy="90118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FD5D2A0-1F31-CC34-5822-3A10B0446019}"/>
                </a:ext>
              </a:extLst>
            </p:cNvPr>
            <p:cNvSpPr txBox="1"/>
            <p:nvPr/>
          </p:nvSpPr>
          <p:spPr>
            <a:xfrm>
              <a:off x="684488" y="5171183"/>
              <a:ext cx="7891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b="1" dirty="0">
                  <a:solidFill>
                    <a:srgbClr val="FF0000"/>
                  </a:solidFill>
                </a:rPr>
                <a:t>Konsequenzen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25240D7-C091-963A-BCF0-351BD5CA6C3F}"/>
                </a:ext>
              </a:extLst>
            </p:cNvPr>
            <p:cNvSpPr txBox="1"/>
            <p:nvPr/>
          </p:nvSpPr>
          <p:spPr>
            <a:xfrm>
              <a:off x="684488" y="5487592"/>
              <a:ext cx="89582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b="1" dirty="0">
                  <a:solidFill>
                    <a:srgbClr val="FF0000"/>
                  </a:solidFill>
                </a:rPr>
                <a:t>Der Netzanschluss von EE-Anlagen wird massiv behindert, die Energiewende ausgebremst</a:t>
              </a:r>
              <a:r>
                <a:rPr lang="de-DE" sz="1600" dirty="0">
                  <a:solidFill>
                    <a:srgbClr val="FF0000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920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8" y="59109"/>
            <a:ext cx="8872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Redispatch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Ablaufprozess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4A816E-BA6C-7F57-0AB5-215C8D985AC6}"/>
              </a:ext>
            </a:extLst>
          </p:cNvPr>
          <p:cNvGrpSpPr/>
          <p:nvPr/>
        </p:nvGrpSpPr>
        <p:grpSpPr>
          <a:xfrm>
            <a:off x="92489" y="889623"/>
            <a:ext cx="4678834" cy="5103755"/>
            <a:chOff x="219618" y="871369"/>
            <a:chExt cx="3721402" cy="460138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6F5FB63-3812-31C1-A38A-226CA692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845" t="11739" r="52665" b="8661"/>
            <a:stretch>
              <a:fillRect/>
            </a:stretch>
          </p:blipFill>
          <p:spPr>
            <a:xfrm>
              <a:off x="329157" y="1019353"/>
              <a:ext cx="3422555" cy="4445532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555D09D-C9D1-2AD6-31D5-8AC6CDC0944E}"/>
                </a:ext>
              </a:extLst>
            </p:cNvPr>
            <p:cNvSpPr/>
            <p:nvPr/>
          </p:nvSpPr>
          <p:spPr bwMode="auto">
            <a:xfrm>
              <a:off x="229631" y="3687132"/>
              <a:ext cx="254464" cy="84183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D86BBE6-44F9-5CD0-60AE-E0EC07817F23}"/>
                </a:ext>
              </a:extLst>
            </p:cNvPr>
            <p:cNvSpPr/>
            <p:nvPr/>
          </p:nvSpPr>
          <p:spPr bwMode="auto">
            <a:xfrm>
              <a:off x="3345629" y="1011482"/>
              <a:ext cx="595391" cy="11510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971845C-2C46-789C-0744-75C41CE2FC1E}"/>
                </a:ext>
              </a:extLst>
            </p:cNvPr>
            <p:cNvSpPr/>
            <p:nvPr/>
          </p:nvSpPr>
          <p:spPr bwMode="auto">
            <a:xfrm>
              <a:off x="2407923" y="901618"/>
              <a:ext cx="945016" cy="3354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05055BA-3D05-2E59-C1EF-41B57572D507}"/>
                </a:ext>
              </a:extLst>
            </p:cNvPr>
            <p:cNvSpPr/>
            <p:nvPr/>
          </p:nvSpPr>
          <p:spPr bwMode="auto">
            <a:xfrm>
              <a:off x="329157" y="4375607"/>
              <a:ext cx="509937" cy="109714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D6D439C-1F2D-6005-E75D-D17D724D489D}"/>
                </a:ext>
              </a:extLst>
            </p:cNvPr>
            <p:cNvSpPr/>
            <p:nvPr/>
          </p:nvSpPr>
          <p:spPr bwMode="auto">
            <a:xfrm>
              <a:off x="219618" y="871369"/>
              <a:ext cx="619475" cy="12372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4F51F49-2DF1-E04F-023E-CDB2B0220FAD}"/>
                </a:ext>
              </a:extLst>
            </p:cNvPr>
            <p:cNvSpPr/>
            <p:nvPr/>
          </p:nvSpPr>
          <p:spPr bwMode="auto">
            <a:xfrm>
              <a:off x="3151991" y="3517751"/>
              <a:ext cx="699247" cy="195500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045D08A2-64B8-D820-3A5A-9685F23AA437}"/>
              </a:ext>
            </a:extLst>
          </p:cNvPr>
          <p:cNvSpPr txBox="1"/>
          <p:nvPr/>
        </p:nvSpPr>
        <p:spPr>
          <a:xfrm>
            <a:off x="3779295" y="830806"/>
            <a:ext cx="491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Starkwind im Norden senkt die Stromerzeugungs-</a:t>
            </a:r>
            <a:br>
              <a:rPr lang="de-DE" sz="1600" dirty="0"/>
            </a:br>
            <a:r>
              <a:rPr lang="de-DE" sz="1600" dirty="0"/>
              <a:t>preise an der Börse und damit in ganz Deutschland</a:t>
            </a:r>
            <a:br>
              <a:rPr lang="de-DE" sz="1600" dirty="0"/>
            </a:br>
            <a:r>
              <a:rPr lang="de-DE" sz="1600" dirty="0">
                <a:sym typeface="Wingdings" panose="05000000000000000000" pitchFamily="2" charset="2"/>
              </a:rPr>
              <a:t> nur eine Strompreiszone in D</a:t>
            </a:r>
            <a:endParaRPr lang="de-DE" sz="1600" dirty="0"/>
          </a:p>
        </p:txBody>
      </p:sp>
      <p:pic>
        <p:nvPicPr>
          <p:cNvPr id="1030" name="Picture 6" descr="Leipziger Strombörse – Zentrum des deutschen Stromhandels">
            <a:extLst>
              <a:ext uri="{FF2B5EF4-FFF2-40B4-BE49-F238E27FC236}">
                <a16:creationId xmlns:a16="http://schemas.microsoft.com/office/drawing/2014/main" id="{42C976FA-B7E3-6F4C-59BB-199BE5808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75" y="963929"/>
            <a:ext cx="987415" cy="48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7" name="Gruppieren 1056">
            <a:extLst>
              <a:ext uri="{FF2B5EF4-FFF2-40B4-BE49-F238E27FC236}">
                <a16:creationId xmlns:a16="http://schemas.microsoft.com/office/drawing/2014/main" id="{4B557E8E-99EF-11AB-7497-BEE71FDDAA30}"/>
              </a:ext>
            </a:extLst>
          </p:cNvPr>
          <p:cNvGrpSpPr/>
          <p:nvPr/>
        </p:nvGrpSpPr>
        <p:grpSpPr>
          <a:xfrm>
            <a:off x="2071377" y="1647845"/>
            <a:ext cx="7545413" cy="3635671"/>
            <a:chOff x="2071377" y="1647845"/>
            <a:chExt cx="7545413" cy="3635671"/>
          </a:xfrm>
        </p:grpSpPr>
        <p:grpSp>
          <p:nvGrpSpPr>
            <p:cNvPr id="1028" name="Gruppieren 1027">
              <a:extLst>
                <a:ext uri="{FF2B5EF4-FFF2-40B4-BE49-F238E27FC236}">
                  <a16:creationId xmlns:a16="http://schemas.microsoft.com/office/drawing/2014/main" id="{969A2ABF-8E19-6F3D-333B-51BB203DEA73}"/>
                </a:ext>
              </a:extLst>
            </p:cNvPr>
            <p:cNvGrpSpPr/>
            <p:nvPr/>
          </p:nvGrpSpPr>
          <p:grpSpPr>
            <a:xfrm>
              <a:off x="4771323" y="1647845"/>
              <a:ext cx="4845467" cy="584775"/>
              <a:chOff x="4771323" y="1889746"/>
              <a:chExt cx="4845467" cy="584775"/>
            </a:xfrm>
          </p:grpSpPr>
          <p:sp>
            <p:nvSpPr>
              <p:cNvPr id="50" name="Textfeld 49">
                <a:extLst>
                  <a:ext uri="{FF2B5EF4-FFF2-40B4-BE49-F238E27FC236}">
                    <a16:creationId xmlns:a16="http://schemas.microsoft.com/office/drawing/2014/main" id="{CEAEDCDE-AA62-0F09-F3E5-56CB471AAE9D}"/>
                  </a:ext>
                </a:extLst>
              </p:cNvPr>
              <p:cNvSpPr txBox="1"/>
              <p:nvPr/>
            </p:nvSpPr>
            <p:spPr>
              <a:xfrm>
                <a:off x="4771323" y="1889746"/>
                <a:ext cx="39276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auch Stromkunden im Süden erhöhen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ihren Verbrauch</a:t>
                </a:r>
              </a:p>
            </p:txBody>
          </p:sp>
          <p:sp>
            <p:nvSpPr>
              <p:cNvPr id="56" name="Pfeil: nach unten 55">
                <a:extLst>
                  <a:ext uri="{FF2B5EF4-FFF2-40B4-BE49-F238E27FC236}">
                    <a16:creationId xmlns:a16="http://schemas.microsoft.com/office/drawing/2014/main" id="{C75DD465-23CC-1AF5-319C-1B7FAEEB19AB}"/>
                  </a:ext>
                </a:extLst>
              </p:cNvPr>
              <p:cNvSpPr/>
              <p:nvPr/>
            </p:nvSpPr>
            <p:spPr bwMode="auto">
              <a:xfrm>
                <a:off x="9138348" y="1979893"/>
                <a:ext cx="478442" cy="40448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032" name="Picture 8" descr="power consumption reducing icon, vector 4637500 Vector Art at Vecteezy">
              <a:extLst>
                <a:ext uri="{FF2B5EF4-FFF2-40B4-BE49-F238E27FC236}">
                  <a16:creationId xmlns:a16="http://schemas.microsoft.com/office/drawing/2014/main" id="{1C4BB1F9-43A0-29F0-89C3-3DDE5953F5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6" t="23206" r="22852" b="15398"/>
            <a:stretch>
              <a:fillRect/>
            </a:stretch>
          </p:blipFill>
          <p:spPr bwMode="auto">
            <a:xfrm>
              <a:off x="2071377" y="4911372"/>
              <a:ext cx="319932" cy="372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8" name="Gruppieren 1057">
            <a:extLst>
              <a:ext uri="{FF2B5EF4-FFF2-40B4-BE49-F238E27FC236}">
                <a16:creationId xmlns:a16="http://schemas.microsoft.com/office/drawing/2014/main" id="{17D994C0-04D2-1894-4761-1374FC83F08F}"/>
              </a:ext>
            </a:extLst>
          </p:cNvPr>
          <p:cNvGrpSpPr/>
          <p:nvPr/>
        </p:nvGrpSpPr>
        <p:grpSpPr>
          <a:xfrm>
            <a:off x="2532138" y="2198869"/>
            <a:ext cx="7084652" cy="3684996"/>
            <a:chOff x="2532138" y="2198869"/>
            <a:chExt cx="7084652" cy="3684996"/>
          </a:xfrm>
        </p:grpSpPr>
        <p:grpSp>
          <p:nvGrpSpPr>
            <p:cNvPr id="1029" name="Gruppieren 1028">
              <a:extLst>
                <a:ext uri="{FF2B5EF4-FFF2-40B4-BE49-F238E27FC236}">
                  <a16:creationId xmlns:a16="http://schemas.microsoft.com/office/drawing/2014/main" id="{2B70BC23-9F46-86BD-E3FD-750DB43D1CA5}"/>
                </a:ext>
              </a:extLst>
            </p:cNvPr>
            <p:cNvGrpSpPr/>
            <p:nvPr/>
          </p:nvGrpSpPr>
          <p:grpSpPr>
            <a:xfrm>
              <a:off x="4771323" y="2198869"/>
              <a:ext cx="4845467" cy="584775"/>
              <a:chOff x="4771323" y="2517940"/>
              <a:chExt cx="4845467" cy="584775"/>
            </a:xfrm>
          </p:grpSpPr>
          <p:sp>
            <p:nvSpPr>
              <p:cNvPr id="52" name="Pfeil: nach unten 51">
                <a:extLst>
                  <a:ext uri="{FF2B5EF4-FFF2-40B4-BE49-F238E27FC236}">
                    <a16:creationId xmlns:a16="http://schemas.microsoft.com/office/drawing/2014/main" id="{59304928-C4B3-46D6-4D2C-DA7DAE4468E7}"/>
                  </a:ext>
                </a:extLst>
              </p:cNvPr>
              <p:cNvSpPr/>
              <p:nvPr/>
            </p:nvSpPr>
            <p:spPr bwMode="auto">
              <a:xfrm>
                <a:off x="9138348" y="2608087"/>
                <a:ext cx="478442" cy="40448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64C9BC6A-6F3E-3D7E-14D9-959C6E5A80CD}"/>
                  </a:ext>
                </a:extLst>
              </p:cNvPr>
              <p:cNvSpPr txBox="1"/>
              <p:nvPr/>
            </p:nvSpPr>
            <p:spPr>
              <a:xfrm>
                <a:off x="4771323" y="2517940"/>
                <a:ext cx="33570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Pumpspeicherkraftwerke gehen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in Pumpbetrieb</a:t>
                </a:r>
              </a:p>
            </p:txBody>
          </p:sp>
        </p:grpSp>
        <p:pic>
          <p:nvPicPr>
            <p:cNvPr id="1036" name="Picture 12" descr="Pumpspeicherkraftwerk Stock-Illustration | Adobe Stock">
              <a:extLst>
                <a:ext uri="{FF2B5EF4-FFF2-40B4-BE49-F238E27FC236}">
                  <a16:creationId xmlns:a16="http://schemas.microsoft.com/office/drawing/2014/main" id="{2F867962-5DFC-0273-3AB1-7379C279C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138" y="5401307"/>
              <a:ext cx="770859" cy="48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1" name="Gruppieren 1060">
            <a:extLst>
              <a:ext uri="{FF2B5EF4-FFF2-40B4-BE49-F238E27FC236}">
                <a16:creationId xmlns:a16="http://schemas.microsoft.com/office/drawing/2014/main" id="{B5938AFF-75A7-A0F1-FA91-0D1437842D08}"/>
              </a:ext>
            </a:extLst>
          </p:cNvPr>
          <p:cNvGrpSpPr/>
          <p:nvPr/>
        </p:nvGrpSpPr>
        <p:grpSpPr>
          <a:xfrm>
            <a:off x="2545041" y="4038683"/>
            <a:ext cx="7071749" cy="1069098"/>
            <a:chOff x="2545041" y="4038683"/>
            <a:chExt cx="7071749" cy="1069098"/>
          </a:xfrm>
        </p:grpSpPr>
        <p:pic>
          <p:nvPicPr>
            <p:cNvPr id="1034" name="Picture 10" descr="Erdgaskraftwerk vektor abbildung. Illustration von ikone - 235024919">
              <a:extLst>
                <a:ext uri="{FF2B5EF4-FFF2-40B4-BE49-F238E27FC236}">
                  <a16:creationId xmlns:a16="http://schemas.microsoft.com/office/drawing/2014/main" id="{E32F2158-1FDF-FCBD-31EC-0FC7C6031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1" t="9837" r="4523" b="16120"/>
            <a:stretch>
              <a:fillRect/>
            </a:stretch>
          </p:blipFill>
          <p:spPr bwMode="auto">
            <a:xfrm>
              <a:off x="2545041" y="4038683"/>
              <a:ext cx="584882" cy="51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35" name="Gruppieren 1034">
              <a:extLst>
                <a:ext uri="{FF2B5EF4-FFF2-40B4-BE49-F238E27FC236}">
                  <a16:creationId xmlns:a16="http://schemas.microsoft.com/office/drawing/2014/main" id="{1EBA0351-64BE-E168-27BD-03E4E0658CC2}"/>
                </a:ext>
              </a:extLst>
            </p:cNvPr>
            <p:cNvGrpSpPr/>
            <p:nvPr/>
          </p:nvGrpSpPr>
          <p:grpSpPr>
            <a:xfrm>
              <a:off x="3984584" y="4523006"/>
              <a:ext cx="5632206" cy="584775"/>
              <a:chOff x="3984584" y="4175511"/>
              <a:chExt cx="5632206" cy="584775"/>
            </a:xfrm>
          </p:grpSpPr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CF1435F6-244B-AAA2-413A-F30E9C0E0BCF}"/>
                  </a:ext>
                </a:extLst>
              </p:cNvPr>
              <p:cNvSpPr txBox="1"/>
              <p:nvPr/>
            </p:nvSpPr>
            <p:spPr>
              <a:xfrm>
                <a:off x="3984584" y="4175511"/>
                <a:ext cx="4994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im Süden werden Wärmekraftwerke zugeschaltet und erzeugen teuren Strom</a:t>
                </a:r>
              </a:p>
            </p:txBody>
          </p:sp>
          <p:sp>
            <p:nvSpPr>
              <p:cNvPr id="1027" name="Pfeil: nach unten 1026">
                <a:extLst>
                  <a:ext uri="{FF2B5EF4-FFF2-40B4-BE49-F238E27FC236}">
                    <a16:creationId xmlns:a16="http://schemas.microsoft.com/office/drawing/2014/main" id="{8A3C146B-D321-2079-0E74-6C2A9E39A6FF}"/>
                  </a:ext>
                </a:extLst>
              </p:cNvPr>
              <p:cNvSpPr/>
              <p:nvPr/>
            </p:nvSpPr>
            <p:spPr bwMode="auto">
              <a:xfrm>
                <a:off x="9138348" y="4268889"/>
                <a:ext cx="478442" cy="40448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059" name="Gruppieren 1058">
            <a:extLst>
              <a:ext uri="{FF2B5EF4-FFF2-40B4-BE49-F238E27FC236}">
                <a16:creationId xmlns:a16="http://schemas.microsoft.com/office/drawing/2014/main" id="{702143FA-1D73-FBFC-1E8C-D919708CD00B}"/>
              </a:ext>
            </a:extLst>
          </p:cNvPr>
          <p:cNvGrpSpPr/>
          <p:nvPr/>
        </p:nvGrpSpPr>
        <p:grpSpPr>
          <a:xfrm>
            <a:off x="2241551" y="2517940"/>
            <a:ext cx="7375239" cy="1730391"/>
            <a:chOff x="2241551" y="2517940"/>
            <a:chExt cx="7375239" cy="1730391"/>
          </a:xfrm>
        </p:grpSpPr>
        <p:grpSp>
          <p:nvGrpSpPr>
            <p:cNvPr id="1031" name="Gruppieren 1030">
              <a:extLst>
                <a:ext uri="{FF2B5EF4-FFF2-40B4-BE49-F238E27FC236}">
                  <a16:creationId xmlns:a16="http://schemas.microsoft.com/office/drawing/2014/main" id="{BBD0D1C5-3A63-3B18-79B9-18F12D48DF2E}"/>
                </a:ext>
              </a:extLst>
            </p:cNvPr>
            <p:cNvGrpSpPr/>
            <p:nvPr/>
          </p:nvGrpSpPr>
          <p:grpSpPr>
            <a:xfrm>
              <a:off x="4771323" y="2749893"/>
              <a:ext cx="4845467" cy="584775"/>
              <a:chOff x="4771323" y="3207918"/>
              <a:chExt cx="4845467" cy="584775"/>
            </a:xfrm>
          </p:grpSpPr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7A5CB5FF-40F1-BD7A-5EBC-92068CC53A42}"/>
                  </a:ext>
                </a:extLst>
              </p:cNvPr>
              <p:cNvSpPr txBox="1"/>
              <p:nvPr/>
            </p:nvSpPr>
            <p:spPr>
              <a:xfrm>
                <a:off x="4771323" y="3207918"/>
                <a:ext cx="41088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zu schwache Übertragungsnetze gehen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in Überlast </a:t>
                </a:r>
              </a:p>
            </p:txBody>
          </p:sp>
          <p:sp>
            <p:nvSpPr>
              <p:cNvPr id="1025" name="Pfeil: nach unten 1024">
                <a:extLst>
                  <a:ext uri="{FF2B5EF4-FFF2-40B4-BE49-F238E27FC236}">
                    <a16:creationId xmlns:a16="http://schemas.microsoft.com/office/drawing/2014/main" id="{F8CC3406-698B-F392-EC8A-4F2374BB07BF}"/>
                  </a:ext>
                </a:extLst>
              </p:cNvPr>
              <p:cNvSpPr/>
              <p:nvPr/>
            </p:nvSpPr>
            <p:spPr bwMode="auto">
              <a:xfrm>
                <a:off x="9138348" y="3281635"/>
                <a:ext cx="478442" cy="40448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37" name="Rechteck 1036">
              <a:extLst>
                <a:ext uri="{FF2B5EF4-FFF2-40B4-BE49-F238E27FC236}">
                  <a16:creationId xmlns:a16="http://schemas.microsoft.com/office/drawing/2014/main" id="{70639941-1B0A-C2C3-435C-FFCE9A572B93}"/>
                </a:ext>
              </a:extLst>
            </p:cNvPr>
            <p:cNvSpPr/>
            <p:nvPr/>
          </p:nvSpPr>
          <p:spPr bwMode="auto">
            <a:xfrm>
              <a:off x="2241551" y="2517940"/>
              <a:ext cx="53974" cy="173039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60" name="Gruppieren 1059">
            <a:extLst>
              <a:ext uri="{FF2B5EF4-FFF2-40B4-BE49-F238E27FC236}">
                <a16:creationId xmlns:a16="http://schemas.microsoft.com/office/drawing/2014/main" id="{4810AF33-59CD-CC8D-5EBC-B16F1D47F6AF}"/>
              </a:ext>
            </a:extLst>
          </p:cNvPr>
          <p:cNvGrpSpPr/>
          <p:nvPr/>
        </p:nvGrpSpPr>
        <p:grpSpPr>
          <a:xfrm>
            <a:off x="997823" y="1571067"/>
            <a:ext cx="8618967" cy="2964707"/>
            <a:chOff x="997823" y="1571067"/>
            <a:chExt cx="8618967" cy="2964707"/>
          </a:xfrm>
        </p:grpSpPr>
        <p:grpSp>
          <p:nvGrpSpPr>
            <p:cNvPr id="1033" name="Gruppieren 1032">
              <a:extLst>
                <a:ext uri="{FF2B5EF4-FFF2-40B4-BE49-F238E27FC236}">
                  <a16:creationId xmlns:a16="http://schemas.microsoft.com/office/drawing/2014/main" id="{DF62A664-23D2-5015-0E92-3AAED21635C9}"/>
                </a:ext>
              </a:extLst>
            </p:cNvPr>
            <p:cNvGrpSpPr/>
            <p:nvPr/>
          </p:nvGrpSpPr>
          <p:grpSpPr>
            <a:xfrm>
              <a:off x="3974383" y="3950999"/>
              <a:ext cx="5642407" cy="584775"/>
              <a:chOff x="3974383" y="3861777"/>
              <a:chExt cx="5642407" cy="584775"/>
            </a:xfrm>
          </p:grpSpPr>
          <p:sp>
            <p:nvSpPr>
              <p:cNvPr id="59" name="Textfeld 58">
                <a:extLst>
                  <a:ext uri="{FF2B5EF4-FFF2-40B4-BE49-F238E27FC236}">
                    <a16:creationId xmlns:a16="http://schemas.microsoft.com/office/drawing/2014/main" id="{F48D5C07-041E-6088-F8B1-A37E7BE8D22D}"/>
                  </a:ext>
                </a:extLst>
              </p:cNvPr>
              <p:cNvSpPr txBox="1"/>
              <p:nvPr/>
            </p:nvSpPr>
            <p:spPr>
              <a:xfrm>
                <a:off x="3974383" y="3861777"/>
                <a:ext cx="48454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Windkraftanlagen im Norden werden</a:t>
                </a:r>
                <a:br>
                  <a:rPr lang="de-DE" sz="1600" dirty="0">
                    <a:solidFill>
                      <a:srgbClr val="3333FF"/>
                    </a:solidFill>
                  </a:rPr>
                </a:br>
                <a:r>
                  <a:rPr lang="de-DE" sz="1600" dirty="0">
                    <a:solidFill>
                      <a:srgbClr val="3333FF"/>
                    </a:solidFill>
                  </a:rPr>
                  <a:t>abgeregelt, erhalten aber Ausgleichszahlungen</a:t>
                </a:r>
              </a:p>
            </p:txBody>
          </p:sp>
          <p:sp>
            <p:nvSpPr>
              <p:cNvPr id="1026" name="Pfeil: nach unten 1025">
                <a:extLst>
                  <a:ext uri="{FF2B5EF4-FFF2-40B4-BE49-F238E27FC236}">
                    <a16:creationId xmlns:a16="http://schemas.microsoft.com/office/drawing/2014/main" id="{4249AE2A-2774-9524-D3F0-8D9B18A4D414}"/>
                  </a:ext>
                </a:extLst>
              </p:cNvPr>
              <p:cNvSpPr/>
              <p:nvPr/>
            </p:nvSpPr>
            <p:spPr bwMode="auto">
              <a:xfrm>
                <a:off x="9138348" y="3968119"/>
                <a:ext cx="478442" cy="404480"/>
              </a:xfrm>
              <a:prstGeom prst="down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44" name="Gruppieren 1043">
              <a:extLst>
                <a:ext uri="{FF2B5EF4-FFF2-40B4-BE49-F238E27FC236}">
                  <a16:creationId xmlns:a16="http://schemas.microsoft.com/office/drawing/2014/main" id="{59949FF3-933F-F155-F585-48509EA21D4C}"/>
                </a:ext>
              </a:extLst>
            </p:cNvPr>
            <p:cNvGrpSpPr/>
            <p:nvPr/>
          </p:nvGrpSpPr>
          <p:grpSpPr>
            <a:xfrm>
              <a:off x="997823" y="1609167"/>
              <a:ext cx="522161" cy="677493"/>
              <a:chOff x="997823" y="1632027"/>
              <a:chExt cx="522161" cy="677493"/>
            </a:xfrm>
          </p:grpSpPr>
          <p:cxnSp>
            <p:nvCxnSpPr>
              <p:cNvPr id="1042" name="Gerader Verbinder 1041">
                <a:extLst>
                  <a:ext uri="{FF2B5EF4-FFF2-40B4-BE49-F238E27FC236}">
                    <a16:creationId xmlns:a16="http://schemas.microsoft.com/office/drawing/2014/main" id="{50AD9A8D-84CF-E975-72CF-B54C6B704882}"/>
                  </a:ext>
                </a:extLst>
              </p:cNvPr>
              <p:cNvCxnSpPr/>
              <p:nvPr/>
            </p:nvCxnSpPr>
            <p:spPr bwMode="auto">
              <a:xfrm>
                <a:off x="1009062" y="1632027"/>
                <a:ext cx="510922" cy="677493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3" name="Gerader Verbinder 1042">
                <a:extLst>
                  <a:ext uri="{FF2B5EF4-FFF2-40B4-BE49-F238E27FC236}">
                    <a16:creationId xmlns:a16="http://schemas.microsoft.com/office/drawing/2014/main" id="{161E96AA-DFAC-7031-DD03-5AF9114D6DD5}"/>
                  </a:ext>
                </a:extLst>
              </p:cNvPr>
              <p:cNvCxnSpPr/>
              <p:nvPr/>
            </p:nvCxnSpPr>
            <p:spPr bwMode="auto">
              <a:xfrm flipH="1">
                <a:off x="997823" y="1632027"/>
                <a:ext cx="510922" cy="677493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45" name="Gruppieren 1044">
              <a:extLst>
                <a:ext uri="{FF2B5EF4-FFF2-40B4-BE49-F238E27FC236}">
                  <a16:creationId xmlns:a16="http://schemas.microsoft.com/office/drawing/2014/main" id="{BE176530-B3FF-6564-3F2C-CAB37FB15B06}"/>
                </a:ext>
              </a:extLst>
            </p:cNvPr>
            <p:cNvGrpSpPr/>
            <p:nvPr/>
          </p:nvGrpSpPr>
          <p:grpSpPr>
            <a:xfrm>
              <a:off x="3103444" y="1571067"/>
              <a:ext cx="522161" cy="677493"/>
              <a:chOff x="997823" y="1632027"/>
              <a:chExt cx="522161" cy="677493"/>
            </a:xfrm>
          </p:grpSpPr>
          <p:cxnSp>
            <p:nvCxnSpPr>
              <p:cNvPr id="1046" name="Gerader Verbinder 1045">
                <a:extLst>
                  <a:ext uri="{FF2B5EF4-FFF2-40B4-BE49-F238E27FC236}">
                    <a16:creationId xmlns:a16="http://schemas.microsoft.com/office/drawing/2014/main" id="{6F152CD9-EDDE-BD5E-B5D7-1C262E0FFC63}"/>
                  </a:ext>
                </a:extLst>
              </p:cNvPr>
              <p:cNvCxnSpPr/>
              <p:nvPr/>
            </p:nvCxnSpPr>
            <p:spPr bwMode="auto">
              <a:xfrm>
                <a:off x="1009062" y="1632027"/>
                <a:ext cx="510922" cy="677493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7" name="Gerader Verbinder 1046">
                <a:extLst>
                  <a:ext uri="{FF2B5EF4-FFF2-40B4-BE49-F238E27FC236}">
                    <a16:creationId xmlns:a16="http://schemas.microsoft.com/office/drawing/2014/main" id="{2FFFFCE1-6EB2-12E7-FA2F-54CF4C3368D7}"/>
                  </a:ext>
                </a:extLst>
              </p:cNvPr>
              <p:cNvCxnSpPr/>
              <p:nvPr/>
            </p:nvCxnSpPr>
            <p:spPr bwMode="auto">
              <a:xfrm flipH="1">
                <a:off x="997823" y="1632027"/>
                <a:ext cx="510922" cy="677493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050" name="Textfeld 1049">
            <a:extLst>
              <a:ext uri="{FF2B5EF4-FFF2-40B4-BE49-F238E27FC236}">
                <a16:creationId xmlns:a16="http://schemas.microsoft.com/office/drawing/2014/main" id="{B607E3BC-223E-0BA3-FFBD-F7E44CA8ECD3}"/>
              </a:ext>
            </a:extLst>
          </p:cNvPr>
          <p:cNvSpPr txBox="1"/>
          <p:nvPr/>
        </p:nvSpPr>
        <p:spPr>
          <a:xfrm>
            <a:off x="3968247" y="3644159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Redispatch-Maßnahmen</a:t>
            </a:r>
          </a:p>
        </p:txBody>
      </p:sp>
      <p:grpSp>
        <p:nvGrpSpPr>
          <p:cNvPr id="1054" name="Gruppieren 1053">
            <a:extLst>
              <a:ext uri="{FF2B5EF4-FFF2-40B4-BE49-F238E27FC236}">
                <a16:creationId xmlns:a16="http://schemas.microsoft.com/office/drawing/2014/main" id="{02DEF517-CEEB-5F81-A6CA-F8FA6240137F}"/>
              </a:ext>
            </a:extLst>
          </p:cNvPr>
          <p:cNvGrpSpPr/>
          <p:nvPr/>
        </p:nvGrpSpPr>
        <p:grpSpPr>
          <a:xfrm>
            <a:off x="3984584" y="5069681"/>
            <a:ext cx="5632206" cy="830997"/>
            <a:chOff x="3984584" y="4263836"/>
            <a:chExt cx="5632206" cy="830997"/>
          </a:xfrm>
        </p:grpSpPr>
        <p:sp>
          <p:nvSpPr>
            <p:cNvPr id="1055" name="Textfeld 1054">
              <a:extLst>
                <a:ext uri="{FF2B5EF4-FFF2-40B4-BE49-F238E27FC236}">
                  <a16:creationId xmlns:a16="http://schemas.microsoft.com/office/drawing/2014/main" id="{6087B9A6-BDB1-C350-6025-CBAEA7093F81}"/>
                </a:ext>
              </a:extLst>
            </p:cNvPr>
            <p:cNvSpPr txBox="1"/>
            <p:nvPr/>
          </p:nvSpPr>
          <p:spPr>
            <a:xfrm>
              <a:off x="3984584" y="4263836"/>
              <a:ext cx="5112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Kosten für die Redispatch-Maßnahmen zahlen die Stromkunden mit den Netzgebühren, 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in 2025: ca. 3 Mrd. €, davon 0,5 Mrd. € für WKA</a:t>
              </a:r>
            </a:p>
          </p:txBody>
        </p:sp>
        <p:sp>
          <p:nvSpPr>
            <p:cNvPr id="1056" name="Pfeil: nach unten 1055">
              <a:extLst>
                <a:ext uri="{FF2B5EF4-FFF2-40B4-BE49-F238E27FC236}">
                  <a16:creationId xmlns:a16="http://schemas.microsoft.com/office/drawing/2014/main" id="{D58D59E2-F22B-C96E-F909-7A9F1BA100EB}"/>
                </a:ext>
              </a:extLst>
            </p:cNvPr>
            <p:cNvSpPr/>
            <p:nvPr/>
          </p:nvSpPr>
          <p:spPr bwMode="auto">
            <a:xfrm>
              <a:off x="9138348" y="4504518"/>
              <a:ext cx="478442" cy="404480"/>
            </a:xfrm>
            <a:prstGeom prst="down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3333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161508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Marktpreismechanismen (Börse) und Kapazität elektrischer Netze passen nicht zusammen!</a:t>
            </a:r>
          </a:p>
        </p:txBody>
      </p:sp>
      <p:sp>
        <p:nvSpPr>
          <p:cNvPr id="1062" name="Textfeld 1061">
            <a:hlinkClick r:id="rId8"/>
            <a:extLst>
              <a:ext uri="{FF2B5EF4-FFF2-40B4-BE49-F238E27FC236}">
                <a16:creationId xmlns:a16="http://schemas.microsoft.com/office/drawing/2014/main" id="{6E729883-BB43-F438-4BD9-D818D5718E5C}"/>
              </a:ext>
            </a:extLst>
          </p:cNvPr>
          <p:cNvSpPr txBox="1"/>
          <p:nvPr/>
        </p:nvSpPr>
        <p:spPr>
          <a:xfrm>
            <a:off x="66894" y="5906419"/>
            <a:ext cx="4919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</a:t>
            </a:r>
            <a:r>
              <a:rPr lang="de-DE" sz="1200" dirty="0">
                <a:solidFill>
                  <a:srgbClr val="0000FF"/>
                </a:solidFill>
              </a:rPr>
              <a:t>Energiemärkte – Prof. Mario </a:t>
            </a:r>
            <a:r>
              <a:rPr lang="de-DE" sz="1200" dirty="0" err="1">
                <a:solidFill>
                  <a:srgbClr val="0000FF"/>
                </a:solidFill>
              </a:rPr>
              <a:t>Liebensteiner</a:t>
            </a:r>
            <a:r>
              <a:rPr lang="de-DE" sz="1200" dirty="0">
                <a:solidFill>
                  <a:srgbClr val="0000FF"/>
                </a:solidFill>
              </a:rPr>
              <a:t>, </a:t>
            </a:r>
            <a:r>
              <a:rPr lang="de-DE" sz="1200" dirty="0"/>
              <a:t>ISE e.V., FH-ISE </a:t>
            </a:r>
          </a:p>
        </p:txBody>
      </p:sp>
    </p:spTree>
    <p:extLst>
      <p:ext uri="{BB962C8B-B14F-4D97-AF65-F5344CB8AC3E}">
        <p14:creationId xmlns:p14="http://schemas.microsoft.com/office/powerpoint/2010/main" val="12558229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39" y="118335"/>
            <a:ext cx="669911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Redispatch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Abregelung durch Redispatch und Markt 2015 - 2025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F9EB79-A5E2-B754-9DF4-21D0CFC4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387" t="33429" r="35930" b="27656"/>
          <a:stretch>
            <a:fillRect/>
          </a:stretch>
        </p:blipFill>
        <p:spPr>
          <a:xfrm>
            <a:off x="485775" y="809625"/>
            <a:ext cx="8747940" cy="26951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18CC16-9A0E-71EE-C893-A2F24D7CC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456" t="33558" r="35777" b="30787"/>
          <a:stretch>
            <a:fillRect/>
          </a:stretch>
        </p:blipFill>
        <p:spPr>
          <a:xfrm>
            <a:off x="581025" y="3457112"/>
            <a:ext cx="8747940" cy="24864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BD73B32-385C-0DD0-B31B-1CC76FA4E64D}"/>
              </a:ext>
            </a:extLst>
          </p:cNvPr>
          <p:cNvSpPr txBox="1"/>
          <p:nvPr/>
        </p:nvSpPr>
        <p:spPr>
          <a:xfrm>
            <a:off x="485775" y="5943600"/>
            <a:ext cx="5299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Hinweis: Daten zur marktbedingten Abregelung sind erst ab 2025 verfügbar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7B0CB30-342C-E294-6270-B4E5452A9806}"/>
              </a:ext>
            </a:extLst>
          </p:cNvPr>
          <p:cNvSpPr txBox="1"/>
          <p:nvPr/>
        </p:nvSpPr>
        <p:spPr>
          <a:xfrm>
            <a:off x="8001000" y="5871505"/>
            <a:ext cx="13239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FH-ISE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8CA7A05-4E5F-0079-2E33-72B9FC62E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1" y="6148504"/>
            <a:ext cx="9905998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Groß- und Heimspeicher können Abregelungen minimiert werden!</a:t>
            </a:r>
          </a:p>
        </p:txBody>
      </p:sp>
    </p:spTree>
    <p:extLst>
      <p:ext uri="{BB962C8B-B14F-4D97-AF65-F5344CB8AC3E}">
        <p14:creationId xmlns:p14="http://schemas.microsoft.com/office/powerpoint/2010/main" val="42231737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1118</Words>
  <Application>Microsoft Office PowerPoint</Application>
  <PresentationFormat>A4-Papier (210 x 297 mm)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Aptos</vt:lpstr>
      <vt:lpstr>Arial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3022</cp:revision>
  <cp:lastPrinted>2019-03-23T07:11:31Z</cp:lastPrinted>
  <dcterms:created xsi:type="dcterms:W3CDTF">2003-01-24T08:17:53Z</dcterms:created>
  <dcterms:modified xsi:type="dcterms:W3CDTF">2026-04-23T08:33:50Z</dcterms:modified>
</cp:coreProperties>
</file>