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906000" cy="6858000"/>
  <p:notesSz cx="6865938" cy="99980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446A148-2867-4332-8C2A-364A590E9C5E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Num" idx="4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10943EE-D82D-4673-8648-BD5A92170A6B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Num" idx="13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9D1483B-51AC-4607-A442-AF751BAEC6AB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Num" idx="14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3348CAD-9A19-4375-B316-FB904E08612E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15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20ED052-0534-4A66-802C-5224E7278A26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Num" idx="5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CFB3DC9-4DC3-483C-9768-D6C47050C7FC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Num" idx="6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57F4AC8-185B-41F9-B8D7-AF997A3016A2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Num" idx="7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E901A3E-4183-4875-8DC0-2F6F3A2313E1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Num" idx="8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2148687-AB87-463E-B9F9-0EB44B956CA5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Num" idx="9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09B5570-2231-4B29-B900-69D8486C1BF0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Num" idx="10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180BA32-5472-43FC-9290-8DB43062A7E3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Num" idx="11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7D9ED70-1A96-4239-80D9-6116FC110E3F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Num" idx="12"/>
          </p:nvPr>
        </p:nvSpPr>
        <p:spPr>
          <a:xfrm>
            <a:off x="1920960" y="9529920"/>
            <a:ext cx="302220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13FAAC9-FA98-4848-873A-EAD0452AE58B}" type="slidenum">
              <a:rPr b="0" lang="de-DE" sz="1200" spc="-1" strike="noStrike">
                <a:solidFill>
                  <a:schemeClr val="dk1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Img"/>
          </p:nvPr>
        </p:nvSpPr>
        <p:spPr>
          <a:xfrm>
            <a:off x="730080" y="749160"/>
            <a:ext cx="5411160" cy="374760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860400" y="4748040"/>
            <a:ext cx="5157360" cy="449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520" rIns="92520" tIns="46440" bIns="4644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3240" cy="11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1295280"/>
            <a:ext cx="8938800" cy="479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3240" cy="11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85800" y="1295280"/>
            <a:ext cx="4362120" cy="479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266440" y="1295280"/>
            <a:ext cx="4362120" cy="479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3240" cy="11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71" hidden="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ectangle 75" hidden="1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B7689470-B7D1-4497-ACDD-73B6A95B8F82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4C9A328E-43DD-46DB-80A4-768AC0F2C7C6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2F7F9400-1DF8-42C4-B408-F91F53F8D56F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67234A17-75FC-452D-8155-8093A5A8B121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E020AF87-8CC4-449D-BA64-197F27932F7B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F227D3F6-B66F-4B0E-8DE7-E41B11D6E3C8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3240" cy="11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295280"/>
            <a:ext cx="8938800" cy="479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76B6EC65-8777-4D65-9E49-75F60D3399A6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7F7D60EE-79D6-4265-9157-DEFF95DD0E15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3240" cy="11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1295280"/>
            <a:ext cx="4361760" cy="479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266440" y="1295280"/>
            <a:ext cx="4361760" cy="479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1F489689-F651-481C-AE2A-A19F9B714E96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3C225FDE-FC97-4E46-B5CA-A7E427C0487A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3240" cy="11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1"/>
          <p:cNvSpPr/>
          <p:nvPr/>
        </p:nvSpPr>
        <p:spPr>
          <a:xfrm>
            <a:off x="-4680" y="0"/>
            <a:ext cx="9908640" cy="79632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Rectangle 75"/>
          <p:cNvSpPr/>
          <p:nvPr/>
        </p:nvSpPr>
        <p:spPr>
          <a:xfrm>
            <a:off x="0" y="6502320"/>
            <a:ext cx="990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„Netzpaket“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             ISE e.V. </a:t>
            </a:r>
            <a:fld id="{87EE1D81-1015-40F1-8BDA-BA08BD0AF463}" type="slidenum">
              <a:rPr b="1" lang="de-DE" sz="1200" spc="-1" strike="noStrike">
                <a:solidFill>
                  <a:srgbClr val="ff9933"/>
                </a:solidFill>
                <a:latin typeface="Arial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Grafik 2" descr=""/>
          <p:cNvPicPr/>
          <p:nvPr/>
        </p:nvPicPr>
        <p:blipFill>
          <a:blip r:embed="rId2"/>
          <a:stretch/>
        </p:blipFill>
        <p:spPr>
          <a:xfrm>
            <a:off x="1800" y="0"/>
            <a:ext cx="795960" cy="79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2"/>
          <p:cNvSpPr/>
          <p:nvPr/>
        </p:nvSpPr>
        <p:spPr>
          <a:xfrm>
            <a:off x="0" y="-1908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Textfeld 3"/>
          <p:cNvSpPr/>
          <p:nvPr/>
        </p:nvSpPr>
        <p:spPr>
          <a:xfrm>
            <a:off x="1567440" y="23760"/>
            <a:ext cx="8336160" cy="8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chemeClr val="lt1"/>
                </a:solidFill>
                <a:latin typeface="Arial"/>
              </a:rPr>
              <a:t>Herzlich willkommen zum Vortrag</a:t>
            </a:r>
            <a:br>
              <a:rPr sz="2800"/>
            </a:b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Welche Folgen hat der Übergang vom GEG zum GModG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ctangle 2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6" name="Rectangle 75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Rechteck 54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Rechteck 10"/>
          <p:cNvSpPr/>
          <p:nvPr/>
        </p:nvSpPr>
        <p:spPr>
          <a:xfrm>
            <a:off x="108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9" name="Grafik 30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60" name="Textfeld 1"/>
          <p:cNvSpPr/>
          <p:nvPr/>
        </p:nvSpPr>
        <p:spPr>
          <a:xfrm>
            <a:off x="406080" y="5442840"/>
            <a:ext cx="1648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</a:rPr>
              <a:t>Referent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Michael Müller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feld 2"/>
          <p:cNvSpPr/>
          <p:nvPr/>
        </p:nvSpPr>
        <p:spPr>
          <a:xfrm>
            <a:off x="7560000" y="4569480"/>
            <a:ext cx="201096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</a:rPr>
              <a:t>Basis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:</a:t>
            </a:r>
            <a:br>
              <a:rPr sz="1200"/>
            </a:b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Fraunhofer, ISE</a:t>
            </a:r>
            <a:br>
              <a:rPr sz="1200"/>
            </a:b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57. Energy-Charts Talks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Veit Bürger am 2.3.2026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Übergang vom GEG zum GModG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569160" y="1598040"/>
            <a:ext cx="6809400" cy="3822480"/>
          </a:xfrm>
          <a:prstGeom prst="rect">
            <a:avLst/>
          </a:prstGeom>
          <a:ln w="0">
            <a:noFill/>
          </a:ln>
        </p:spPr>
      </p:pic>
    </p:spTree>
  </p:cSld>
  <p:transition>
    <p:randomBar dir="horz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hteck 5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Textfeld 7"/>
          <p:cNvSpPr/>
          <p:nvPr/>
        </p:nvSpPr>
        <p:spPr>
          <a:xfrm>
            <a:off x="1567440" y="23760"/>
            <a:ext cx="8336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7. Einordnung/Bewertung von Bio-Treppe und </a:t>
            </a:r>
            <a:br>
              <a:rPr sz="2400"/>
            </a:b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    Grüngas-/Grünheizölquote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5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42" name="Rectangle 6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hteck 6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Rechteck 7"/>
          <p:cNvSpPr/>
          <p:nvPr/>
        </p:nvSpPr>
        <p:spPr>
          <a:xfrm>
            <a:off x="3600" y="1260000"/>
            <a:ext cx="9901800" cy="52023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45" name="Grafik 3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146" name="Textfeld 9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feld 10"/>
          <p:cNvSpPr/>
          <p:nvPr/>
        </p:nvSpPr>
        <p:spPr>
          <a:xfrm>
            <a:off x="342000" y="1343160"/>
            <a:ext cx="935856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Mengen (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1/5 Energiemenge Biogas/a i. Vgl. zu Gas + Öl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), Quellen/Nachhaltigkeit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(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neue Abhängigkeiten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), Herkunft/ Abhängigkeiten, bei Grüngas auch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Biogas versus   Biomethan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(fehlender Gasnetzanschluss bei bestehenden Anlagen)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Kostenrisiko/Planungs(un)sicherheit – Abschätzung: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Planungunsicherheit steigt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!</a:t>
            </a:r>
            <a:br>
              <a:rPr sz="1800"/>
            </a:b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Soziale Frage → Kostenverteilung und damit Allokation des Kostenrisikos im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Mietgebäudesektor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 (wie wird der Mieterschutz geregelt?)</a:t>
            </a:r>
            <a:br>
              <a:rPr sz="1800"/>
            </a:b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Systemische Allokationsfrage: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Sinnhaftigkeit der Verbrennung von Biogas zur</a:t>
            </a:r>
            <a:br>
              <a:rPr sz="1800"/>
            </a:b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   Gebäudeheizung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(anstelle z.B. Speicherung zur Überbrückung Dunkelflauten)</a:t>
            </a:r>
            <a:br>
              <a:rPr sz="1800"/>
            </a:b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Flächendruck steigt („Tank versus Teller"-Debatte) – Beispielrechnung Land-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nutzung zur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Erzeugung Biogas versus Stromerzeugung durch Freiflächen-PV</a:t>
            </a:r>
            <a:br>
              <a:rPr sz="1800"/>
            </a:b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Infrastrukturkomponente: Gasverteilnetze bleiben länger existent/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Kostenverteilung</a:t>
            </a:r>
            <a:br>
              <a:rPr sz="1800"/>
            </a:b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Biotreppe: Herausforderung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Vollzug/Kontrolle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(Bsp. 2 verschieden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alte Gaskessel)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randomBar dir="horz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hteck 9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Textfeld 4"/>
          <p:cNvSpPr/>
          <p:nvPr/>
        </p:nvSpPr>
        <p:spPr>
          <a:xfrm>
            <a:off x="1567440" y="23760"/>
            <a:ext cx="8336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6. Erste Bewertung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Rectangle 4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51" name="Rectangle 7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Rechteck 11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Rechteck 12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4" name="Grafik 4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155" name="Textfeld 5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feld 6"/>
          <p:cNvSpPr/>
          <p:nvPr/>
        </p:nvSpPr>
        <p:spPr>
          <a:xfrm>
            <a:off x="360000" y="1620000"/>
            <a:ext cx="935856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Klimawirkung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: Regelungen der Eckpunkte dürften die Minderungswirkung des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GEG/GMG deutlich verringern (v.a. mit Blick auf 2030-Ziel)</a:t>
            </a:r>
            <a:br>
              <a:rPr sz="1800"/>
            </a:b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-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Marktwirkung unklar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: Einfluss der GEG-Novelle (v.a. abgeschwächte Bio-Treppe)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auf Marktvolumen und Technologieverteilung ist offen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- Kompensierende Wirkung Grüngas-/Grünheizölquote zumindest bis 2030 begrenzt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- Ausgestaltung Bio-Treppe und Grüngas-/Grünheizölquote  2029ff noch unklar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Kostenrisiko Bio-Treppe und Grüngas-/Grünheizölquote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→ Planungssicherheit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und  Risikoallokation (Vermieter/Mieter)</a:t>
            </a:r>
            <a:br>
              <a:rPr sz="1800"/>
            </a:b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Soziale Wirkung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: Verteilungswirkung im Mietgebäudesegment (Mieterschutz)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randomBar dir="horz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feld 53"/>
          <p:cNvSpPr/>
          <p:nvPr/>
        </p:nvSpPr>
        <p:spPr>
          <a:xfrm>
            <a:off x="8920440" y="1779480"/>
            <a:ext cx="746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chemeClr val="accent2"/>
                </a:solidFill>
                <a:latin typeface="Arial"/>
              </a:rPr>
              <a:t>2040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Rechteck 8"/>
          <p:cNvSpPr/>
          <p:nvPr/>
        </p:nvSpPr>
        <p:spPr>
          <a:xfrm>
            <a:off x="0" y="0"/>
            <a:ext cx="9903960" cy="62413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Textfeld 1"/>
          <p:cNvSpPr/>
          <p:nvPr/>
        </p:nvSpPr>
        <p:spPr>
          <a:xfrm>
            <a:off x="6275880" y="5400000"/>
            <a:ext cx="365688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0000ff"/>
                </a:solidFill>
                <a:latin typeface="Arial"/>
              </a:rPr>
              <a:t>Michael Müller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rgbClr val="0000ff"/>
                </a:solidFill>
                <a:latin typeface="Arial"/>
              </a:rPr>
              <a:t>Initiative Südpfalz-Energie (ISE e.V.)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0000ff"/>
                </a:solidFill>
                <a:latin typeface="Arial"/>
              </a:rPr>
              <a:t>www.i-suedpfalz-energie.de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Grafik 2" descr=""/>
          <p:cNvPicPr/>
          <p:nvPr/>
        </p:nvPicPr>
        <p:blipFill>
          <a:blip r:embed="rId1"/>
          <a:stretch/>
        </p:blipFill>
        <p:spPr>
          <a:xfrm>
            <a:off x="1800" y="-21240"/>
            <a:ext cx="6273000" cy="6276600"/>
          </a:xfrm>
          <a:prstGeom prst="rect">
            <a:avLst/>
          </a:prstGeom>
          <a:ln w="0">
            <a:noFill/>
          </a:ln>
        </p:spPr>
      </p:pic>
      <p:grpSp>
        <p:nvGrpSpPr>
          <p:cNvPr id="161" name="Gruppieren 1"/>
          <p:cNvGrpSpPr/>
          <p:nvPr/>
        </p:nvGrpSpPr>
        <p:grpSpPr>
          <a:xfrm>
            <a:off x="0" y="2591280"/>
            <a:ext cx="9903960" cy="1098360"/>
            <a:chOff x="0" y="2591280"/>
            <a:chExt cx="9903960" cy="1098360"/>
          </a:xfrm>
        </p:grpSpPr>
        <p:sp>
          <p:nvSpPr>
            <p:cNvPr id="162" name="AutoShape 4"/>
            <p:cNvSpPr/>
            <p:nvPr/>
          </p:nvSpPr>
          <p:spPr>
            <a:xfrm>
              <a:off x="0" y="2591280"/>
              <a:ext cx="9903960" cy="1098360"/>
            </a:xfrm>
            <a:prstGeom prst="bevel">
              <a:avLst>
                <a:gd name="adj" fmla="val 6762"/>
              </a:avLst>
            </a:prstGeom>
            <a:solidFill>
              <a:srgbClr val="f6601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endParaRPr b="0" lang="de-DE" sz="36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" name="Text Box 5"/>
            <p:cNvSpPr/>
            <p:nvPr/>
          </p:nvSpPr>
          <p:spPr>
            <a:xfrm flipH="1">
              <a:off x="316440" y="2762280"/>
              <a:ext cx="9366480" cy="76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marL="290520" indent="-290520" algn="ctr">
                <a:lnSpc>
                  <a:spcPct val="90000"/>
                </a:lnSpc>
                <a:spcBef>
                  <a:spcPts val="281"/>
                </a:spcBef>
                <a:tabLst>
                  <a:tab algn="l" pos="0"/>
                </a:tabLst>
              </a:pPr>
              <a:r>
                <a:rPr b="1" lang="de-DE" sz="2800" spc="-1" strike="noStrike">
                  <a:solidFill>
                    <a:schemeClr val="lt1"/>
                  </a:solidFill>
                  <a:latin typeface="Arial"/>
                </a:rPr>
                <a:t>Helfen Sie mit, die Energiewende voranzutreiben!</a:t>
              </a:r>
              <a:br>
                <a:rPr sz="2800"/>
              </a:br>
              <a:r>
                <a:rPr b="1" lang="de-DE" sz="2800" spc="-1" strike="noStrike">
                  <a:solidFill>
                    <a:schemeClr val="lt1"/>
                  </a:solidFill>
                  <a:latin typeface="Arial"/>
                </a:rPr>
                <a:t>Jede/r kann dazu beitragen!</a:t>
              </a:r>
              <a:endParaRPr b="0" lang="de-DE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transition>
    <p:randomBar dir="horz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1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Textfeld 8"/>
          <p:cNvSpPr/>
          <p:nvPr/>
        </p:nvSpPr>
        <p:spPr>
          <a:xfrm>
            <a:off x="1567440" y="23760"/>
            <a:ext cx="8336160" cy="8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br>
              <a:rPr sz="2800"/>
            </a:b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Agenda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ctangle 1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6" name="Rectangle 3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hteck 3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Rechteck 4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9" name="Grafik 1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70" name="Textfeld 13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feld 17"/>
          <p:cNvSpPr/>
          <p:nvPr/>
        </p:nvSpPr>
        <p:spPr>
          <a:xfrm>
            <a:off x="1032840" y="1343160"/>
            <a:ext cx="8109000" cy="47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1. Abschaffung des „Heizungsgesetzes” (65-%-Regel)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2. Was soll geändert werden?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3. Heizungsalternativen aus Sicht der Gebäudeeigentümerlnnen unter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der 65%-Anforderung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4. Heizungsalternativen aus Sicht der Gebäudeeigentümerlnnen unter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der neuen Regelung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5. Abschätzung der Auswirkungen des GmodG auf die CO2-Bilanz im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Bereich Gebäude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6.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Einordnung/Bewertung von Bio-Treppe und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Grüngas-/Grünheizölquote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7. Erste Bewertung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randomBar dir="horz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13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Textfeld 11"/>
          <p:cNvSpPr/>
          <p:nvPr/>
        </p:nvSpPr>
        <p:spPr>
          <a:xfrm>
            <a:off x="1567440" y="23760"/>
            <a:ext cx="8336160" cy="8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br>
              <a:rPr sz="2800"/>
            </a:b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Vorbemerkung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Rectangle 8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5" name="Rectangle 15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Rechteck 14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Rechteck 15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8" name="Grafik 5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79" name="Textfeld 12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feld 14"/>
          <p:cNvSpPr/>
          <p:nvPr/>
        </p:nvSpPr>
        <p:spPr>
          <a:xfrm>
            <a:off x="1032840" y="1343160"/>
            <a:ext cx="810900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Es besteht erheblicher Zeitdruck: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1. Die EU-Gebäuderichtlinie (EPBD 2024) ist seit dem 28. Mai 2024 in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Kraft. Bis zum 29. Mai 2026 muss Deutschland die neuen Vorgaben in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nationales Recht überführen. Dazu gehört u.a. die Einführung einer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Ökobilanzierung (LCA), die den gesamten Lebenszyklus eines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Gebäudes – von der Herstellung bis zum Rückbau – betrachtet,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einschließlich Treibhausgasemissionen im Betrieb.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2. Zum 30. Juni 2026 wird ein Teil des derzeit noch gültigen GEG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wirksam. Bis zu diesem Termin mussten Städte &gt; 100.000 EW ihre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Wärmeplanung abgeschlossen haben, mit der Folge, dass ab diesem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Termin hier nur noch Heizungen neu eingebaut werden dürfen, die mit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&gt; 65% erneuerbaren Eneregien betrieben werden, also keine Erdgas-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 oder Ölheizungen mehr, was das GModG ja verhindern will.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randomBar dir="horz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21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Textfeld 20"/>
          <p:cNvSpPr/>
          <p:nvPr/>
        </p:nvSpPr>
        <p:spPr>
          <a:xfrm>
            <a:off x="1567440" y="23760"/>
            <a:ext cx="8336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1. Abschaffung des „Heizungsgesetzes” (65-%-Regel)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ectangle 9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4" name="Rectangle 10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Rechteck 22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Rechteck 23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7" name="Grafik 7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88" name="Textfeld 21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feld 22"/>
          <p:cNvSpPr/>
          <p:nvPr/>
        </p:nvSpPr>
        <p:spPr>
          <a:xfrm>
            <a:off x="1080000" y="1440000"/>
            <a:ext cx="827928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Fokus des Gesetzesentwurfs: </a:t>
            </a:r>
            <a:r>
              <a:rPr b="1" i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Abschaffung/ Abänderung von §71 und 72 GEG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(65%-EE-Anforderung) - aber es sind aber auch weitere Änderungen/Ergänzungen am GEG/GMG geplant (Umsetzung EPBD)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Darüber hinaus enthalten die Eckpunkte weitere Regelungsankündigungen für die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- Weiterführung des BEG (Sanierungsförderung)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- Kommunale Wärmeplanung (Vereinfachung für kleine Kommunen)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- Fernwärme (Aufstockung und gesetzl. Verankerung BEW, Novelle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AVBFernwärmeV und WärmeLV, verpflichtende Preistransparenz-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plattform)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Es handelt sich um </a:t>
            </a:r>
            <a:r>
              <a:rPr b="1" i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Eckpunkte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→ wichtige Parameter (u.a. für Wirkungs-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abschätzung) noch nicht für 2029ff festgelegt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Fokus der nachfolgenden Betrachtungen liegt auf den Änderungen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randomBar dir="horz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hteck 24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Textfeld 23"/>
          <p:cNvSpPr/>
          <p:nvPr/>
        </p:nvSpPr>
        <p:spPr>
          <a:xfrm>
            <a:off x="1567440" y="23760"/>
            <a:ext cx="8336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2. Was soll geändert werden?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ectangle 11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3" name="Rectangle 12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Rechteck 25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Rechteck 26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6" name="Grafik 8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97" name="Textfeld 24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feld 25"/>
          <p:cNvSpPr/>
          <p:nvPr/>
        </p:nvSpPr>
        <p:spPr>
          <a:xfrm>
            <a:off x="360720" y="1430280"/>
            <a:ext cx="9358560" cy="50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Streichen von §§ 71 - 71p sowie der § 72 des GEG, konkret: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- Streichen der 65%-EE-Anforderung beim Einbau einer neuen Heizanlage!</a:t>
            </a:r>
            <a:br>
              <a:rPr sz="1800"/>
            </a:b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- Streichen des Betriebsverbots für alte Konstanttemperaturkessel (&gt; 30a)</a:t>
            </a:r>
            <a:br>
              <a:rPr sz="1800"/>
            </a:b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- Wegfall des Verbots, ab 2045 keine fossilen Brennstoffe mehr zu verwenden (§ 72)!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Verpflichtung für neue Gas- und Ölheizungen, mit einem zunehmenden Anteil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mit klimafreundlichen Brennstoffen wie Biomethan und synthetische Heizöle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betrieben zu werden („Bio-Treppe") - Start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ab 2029 mit 10%, weitere Anstiege offen!</a:t>
            </a:r>
            <a:br>
              <a:rPr sz="1800"/>
            </a:b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  Adressat: GebäudeeigentümerInnen</a:t>
            </a:r>
            <a:br>
              <a:rPr sz="1800"/>
            </a:b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Ankündigung von mieterschützenden Regelungen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Verpflichtung der Inverkehrbringer von Erdgas und Heizöl zum anteiligen Einsatz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von klimafreundlichen Gasen bzw. Heizöl (Grüngas-/Grünheizölquote); Start ab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2029 mit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1% (!!), weitere  Anstiege noch offen! Adressat: Energielieferanten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Evaluierung im Jahr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2030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randomBar dir="horz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27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Textfeld 26"/>
          <p:cNvSpPr/>
          <p:nvPr/>
        </p:nvSpPr>
        <p:spPr>
          <a:xfrm>
            <a:off x="1567440" y="23760"/>
            <a:ext cx="8336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3. Heizungsalternativen aus Sicht der Gebäude-</a:t>
            </a:r>
            <a:br>
              <a:rPr sz="2400"/>
            </a:b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    eigentümerlnnen unter der 65%-Anforderung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 13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2" name="Rectangle 14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Rechteck 28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Rechteck 29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5" name="Grafik 10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106" name="Textfeld 27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feld 28"/>
          <p:cNvSpPr/>
          <p:nvPr/>
        </p:nvSpPr>
        <p:spPr>
          <a:xfrm>
            <a:off x="360360" y="4860000"/>
            <a:ext cx="93585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Verbot des Einsatzes fossiler Brennstoffe ab 2045 (§72)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Austauschpflicht alter Konstanttemperaturkessel (&gt; 30a) mit umfangreichen Aus-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nahmen (§72/73)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Detailregelungen für Etagenheizungen usw.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Die Biotreppe ist also nichts grundsätzlich neues!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-7200" y="1634400"/>
            <a:ext cx="9904680" cy="3204720"/>
          </a:xfrm>
          <a:prstGeom prst="rect">
            <a:avLst/>
          </a:prstGeom>
          <a:ln w="0">
            <a:noFill/>
          </a:ln>
        </p:spPr>
      </p:pic>
    </p:spTree>
  </p:cSld>
  <p:transition>
    <p:randomBar dir="horz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eck 36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Textfeld 35"/>
          <p:cNvSpPr/>
          <p:nvPr/>
        </p:nvSpPr>
        <p:spPr>
          <a:xfrm>
            <a:off x="1567440" y="23760"/>
            <a:ext cx="8336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3. Heizungsalternativen aus Sicht der Gebäude-</a:t>
            </a:r>
            <a:br>
              <a:rPr sz="2400"/>
            </a:b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    eigentümerlnnen unter der 65%-Anforderung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Rectangle 19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2" name="Rectangle 20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Rechteck 37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Rechteck 38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5" name="Grafik 13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116" name="Textfeld 36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feld 37"/>
          <p:cNvSpPr/>
          <p:nvPr/>
        </p:nvSpPr>
        <p:spPr>
          <a:xfrm>
            <a:off x="1080000" y="5545080"/>
            <a:ext cx="8278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Die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Biotreppe beginnt später und ist deutlich unambitionierter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– sie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startet erst 2029 mit nur 10 % und die Vorgaben ab 2030 wurden bisher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noch nicht bestimmt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1682640" y="1352160"/>
            <a:ext cx="6732000" cy="4056120"/>
          </a:xfrm>
          <a:prstGeom prst="rect">
            <a:avLst/>
          </a:prstGeom>
          <a:ln w="0">
            <a:noFill/>
          </a:ln>
        </p:spPr>
      </p:pic>
    </p:spTree>
  </p:cSld>
  <p:transition>
    <p:randomBar dir="horz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33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Textfeld 32"/>
          <p:cNvSpPr/>
          <p:nvPr/>
        </p:nvSpPr>
        <p:spPr>
          <a:xfrm>
            <a:off x="1567440" y="23760"/>
            <a:ext cx="8336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4. Heizungsalternativen aus Sicht der Gebäude-</a:t>
            </a:r>
            <a:br>
              <a:rPr sz="2400"/>
            </a:b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    eigentümerlnnen unter der neuen Regelung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17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22" name="Rectangle 18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hteck 34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Rechteck 35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25" name="Grafik 12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126" name="Textfeld 33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feld 34"/>
          <p:cNvSpPr/>
          <p:nvPr/>
        </p:nvSpPr>
        <p:spPr>
          <a:xfrm>
            <a:off x="540000" y="5220000"/>
            <a:ext cx="9358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„Wir werden im Gesetz einen technologieoffenen Katalog mit allen möglichen 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Heizungsoptionen nennen." (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...nichts Neues zu erwarten!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)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Grüngas-/Grünheizölquote -&gt;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richtet sich an Brennstoffsektor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1620000" y="1501560"/>
            <a:ext cx="6658920" cy="3537360"/>
          </a:xfrm>
          <a:prstGeom prst="rect">
            <a:avLst/>
          </a:prstGeom>
          <a:ln w="0">
            <a:noFill/>
          </a:ln>
        </p:spPr>
      </p:pic>
    </p:spTree>
  </p:cSld>
  <p:transition>
    <p:randomBar dir="horz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eck 45"/>
          <p:cNvSpPr/>
          <p:nvPr/>
        </p:nvSpPr>
        <p:spPr>
          <a:xfrm>
            <a:off x="0" y="-29520"/>
            <a:ext cx="9903960" cy="13680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Textfeld 44"/>
          <p:cNvSpPr/>
          <p:nvPr/>
        </p:nvSpPr>
        <p:spPr>
          <a:xfrm>
            <a:off x="1567440" y="23760"/>
            <a:ext cx="8336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5. Abschätzung der Auswirkungen des GmodG auf die </a:t>
            </a:r>
            <a:br>
              <a:rPr sz="2400"/>
            </a:br>
            <a:r>
              <a:rPr b="1" lang="de-DE" sz="2400" spc="-1" strike="noStrike">
                <a:solidFill>
                  <a:schemeClr val="lt1"/>
                </a:solidFill>
                <a:latin typeface="Arial"/>
              </a:rPr>
              <a:t>    CO2-Bilanz im Bereich Gebäude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25"/>
          <p:cNvSpPr/>
          <p:nvPr/>
        </p:nvSpPr>
        <p:spPr>
          <a:xfrm>
            <a:off x="0" y="6462360"/>
            <a:ext cx="9918000" cy="393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32" name="Rectangle 26"/>
          <p:cNvSpPr/>
          <p:nvPr/>
        </p:nvSpPr>
        <p:spPr>
          <a:xfrm>
            <a:off x="0" y="6521760"/>
            <a:ext cx="9903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r" pos="1609560"/>
              </a:tabLst>
            </a:pP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April-EnergiewendeForum | Vortrag „Gebäudemoderniesierungsgesetz/GModG“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	</a:t>
            </a:r>
            <a:r>
              <a:rPr b="1" lang="de-DE" sz="1200" spc="-1" strike="noStrike">
                <a:solidFill>
                  <a:srgbClr val="ff9933"/>
                </a:solidFill>
                <a:latin typeface="Arial"/>
              </a:rPr>
              <a:t>ISE e.V. 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hteck 46"/>
          <p:cNvSpPr/>
          <p:nvPr/>
        </p:nvSpPr>
        <p:spPr>
          <a:xfrm>
            <a:off x="0" y="1343160"/>
            <a:ext cx="9903960" cy="5115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Rechteck 47"/>
          <p:cNvSpPr/>
          <p:nvPr/>
        </p:nvSpPr>
        <p:spPr>
          <a:xfrm>
            <a:off x="16200" y="1341000"/>
            <a:ext cx="9901800" cy="5115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35" name="Grafik 16" descr=""/>
          <p:cNvPicPr/>
          <p:nvPr/>
        </p:nvPicPr>
        <p:blipFill>
          <a:blip r:embed="rId1"/>
          <a:stretch/>
        </p:blipFill>
        <p:spPr>
          <a:xfrm>
            <a:off x="1800" y="-21240"/>
            <a:ext cx="1359000" cy="1359720"/>
          </a:xfrm>
          <a:prstGeom prst="rect">
            <a:avLst/>
          </a:prstGeom>
          <a:ln w="0">
            <a:noFill/>
          </a:ln>
        </p:spPr>
      </p:pic>
      <p:sp>
        <p:nvSpPr>
          <p:cNvPr id="136" name="Textfeld 45"/>
          <p:cNvSpPr/>
          <p:nvPr/>
        </p:nvSpPr>
        <p:spPr>
          <a:xfrm>
            <a:off x="7560000" y="4569480"/>
            <a:ext cx="20109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feld 47"/>
          <p:cNvSpPr/>
          <p:nvPr/>
        </p:nvSpPr>
        <p:spPr>
          <a:xfrm>
            <a:off x="1476000" y="5831280"/>
            <a:ext cx="8278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* Die </a:t>
            </a: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Aptos"/>
              </a:rPr>
              <a:t>65% Regelung des GEG war das wirkmächtigste Instrument</a:t>
            </a:r>
            <a:br>
              <a:rPr sz="1800"/>
            </a:b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ptos"/>
              </a:rPr>
              <a:t>   zur Reduzierung der CO2-Emissionen im Bereich Gebäude bis 2030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1809000" y="1339560"/>
            <a:ext cx="6298920" cy="4453560"/>
          </a:xfrm>
          <a:prstGeom prst="rect">
            <a:avLst/>
          </a:prstGeom>
          <a:ln w="0">
            <a:noFill/>
          </a:ln>
        </p:spPr>
      </p:pic>
    </p:spTree>
  </p:cSld>
  <p:transition>
    <p:randomBar dir="horz"/>
  </p:transition>
</p:sld>
</file>

<file path=ppt/theme/theme1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297</TotalTime>
  <Application>LibreOffice/7.6.7.2$Windows_X86_64 LibreOffice_project/dd47e4b30cb7dab30588d6c79c651f218165e3c5</Application>
  <AppVersion>15.0000</AppVersion>
  <Words>988</Words>
  <Paragraphs>103</Paragraphs>
  <Company>Siemens AG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2003-01-24T08:17:53Z</dcterms:created>
  <dc:creator>janke00s</dc:creator>
  <dc:description/>
  <dc:language>de-DE</dc:language>
  <cp:lastModifiedBy/>
  <cp:lastPrinted>2019-03-23T07:11:31Z</cp:lastPrinted>
  <dcterms:modified xsi:type="dcterms:W3CDTF">2026-04-23T15:30:15Z</dcterms:modified>
  <cp:revision>3010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A4-Papier (210 x 297 mm)</vt:lpwstr>
  </property>
  <property fmtid="{D5CDD505-2E9C-101B-9397-08002B2CF9AE}" pid="4" name="Slides">
    <vt:i4>11</vt:i4>
  </property>
</Properties>
</file>