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78" r:id="rId2"/>
    <p:sldId id="880" r:id="rId3"/>
    <p:sldId id="882" r:id="rId4"/>
    <p:sldId id="883" r:id="rId5"/>
    <p:sldId id="884" r:id="rId6"/>
    <p:sldId id="886" r:id="rId7"/>
    <p:sldId id="889" r:id="rId8"/>
    <p:sldId id="892" r:id="rId9"/>
    <p:sldId id="891" r:id="rId10"/>
    <p:sldId id="887" r:id="rId11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FF"/>
    <a:srgbClr val="CC6600"/>
    <a:srgbClr val="000000"/>
    <a:srgbClr val="FF6600"/>
    <a:srgbClr val="66CCFF"/>
    <a:srgbClr val="FF3399"/>
    <a:srgbClr val="CCFF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5163" autoAdjust="0"/>
  </p:normalViewPr>
  <p:slideViewPr>
    <p:cSldViewPr snapToGrid="0">
      <p:cViewPr>
        <p:scale>
          <a:sx n="70" d="100"/>
          <a:sy n="70" d="100"/>
        </p:scale>
        <p:origin x="2040" y="22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4" y="-63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54CF-F31A-723B-0693-CD2D7D8BF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85E7A182-98C9-2CC8-5E4A-368A5B739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0E9320B-74B1-6566-8603-C4897B079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28C653FF-03E6-F8B3-3B9F-F1CCACE9FF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6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63AC9-EA3A-43EC-7772-AF6CAAD8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6171AE3C-43D1-CFBE-27B9-24BDACA02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8D6E605-52D4-A98A-FA42-A7F4FE34F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20C65732-305E-2DF9-532D-413243593A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4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FF49E-7EEC-1598-9617-51C748AC8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70827BA6-D1B8-DC3A-5253-7DE934FA5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D06B79E-56B4-1DF0-E1D1-B63954BEB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12701E65-3A60-E467-0B56-169155BA20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4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0CA93-C956-8D85-FA0E-7D318AFD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78BADE31-8890-83C2-7ED1-2C2A54DA9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5727F38-A657-DC07-4652-26E5FFE2D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94154AAC-8DCB-BB97-74BA-568CF59A8B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6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B37A-D41B-0F7C-2C96-45C67F219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EB018F10-3CC5-032C-88D9-641978CC8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0D37CA5-F2EE-ACEA-1A3B-4AA43AB48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03F26A5D-4E7F-714B-2999-AC81A8B5F9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2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4DD44-1DC4-9DE6-B443-9B39E5F9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77ED3D49-5C42-7819-7213-2D92780E0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D1A25A7-35B8-8139-A8BA-6CDB03E5B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002C3FB1-FD65-6B3B-54D7-E979CC64AEB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7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E5C2-B042-0985-5131-C0CAF1772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2F06D64B-4528-B372-F2F3-634C3E7C7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093B00E-8A64-0C30-F091-E0A339B43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B35ED991-25DC-3184-06C9-DDA29C1E3A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3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5EE7D-003C-C11E-93B8-D87F9146C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25015335-0397-A3ED-5B51-F36F7E2B2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0284FD3-8C69-BE3C-63AD-608585D53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 dirty="0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D2F76674-477A-CB4F-4C06-3E86D727E6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5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BC4FD-407B-FD45-BBCF-CCB0D561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2A921FBF-88F7-F6B0-793A-8EA1AD4AB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B7C6AD2-3D3C-D5B2-4098-D5237D800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4A0EE71A-1981-E1AC-C02F-5FEF069AC1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CB66A0D-9823-48CF-B480-5F625C873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in Dierbach, „</a:t>
            </a:r>
            <a:r>
              <a:rPr lang="de-DE" sz="1200" b="1" dirty="0">
                <a:solidFill>
                  <a:srgbClr val="FF9933"/>
                </a:solidFill>
              </a:rPr>
              <a:t>Wein</a:t>
            </a:r>
            <a:r>
              <a:rPr lang="de-DE" sz="1200" b="1" noProof="0" dirty="0" err="1">
                <a:solidFill>
                  <a:srgbClr val="FF9933"/>
                </a:solidFill>
              </a:rPr>
              <a:t>hof</a:t>
            </a:r>
            <a:r>
              <a:rPr lang="de-DE" sz="1200" b="1" dirty="0">
                <a:solidFill>
                  <a:srgbClr val="FF9933"/>
                </a:solidFill>
              </a:rPr>
              <a:t> Geiger</a:t>
            </a:r>
            <a:r>
              <a:rPr lang="de-DE" sz="1200" b="1" noProof="0" dirty="0">
                <a:solidFill>
                  <a:srgbClr val="FF9933"/>
                </a:solidFill>
              </a:rPr>
              <a:t>“ 	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             	        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DCDE3D-A900-9A9E-5143-C3AF1AFF02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" y="1"/>
            <a:ext cx="802216" cy="802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6D8A07C-A019-49F4-BE16-F513E68AB3F2}"/>
              </a:ext>
            </a:extLst>
          </p:cNvPr>
          <p:cNvSpPr/>
          <p:nvPr/>
        </p:nvSpPr>
        <p:spPr bwMode="auto">
          <a:xfrm>
            <a:off x="543141" y="5264542"/>
            <a:ext cx="883400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24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Ziel</a:t>
            </a:r>
            <a:r>
              <a:rPr kumimoji="0" lang="de-DE" sz="24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: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Bezahlbarkeit - Kosteneffizienz - Versorgungssicherheit </a:t>
            </a:r>
            <a:endParaRPr kumimoji="0" lang="de-DE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646" y="38675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4009C84F-D2C4-41E9-9785-4B2A1D6F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 Vortrag: EEG-Novelle 2027</a:t>
            </a:r>
            <a:r>
              <a:rPr lang="de-DE" sz="1200" b="1" dirty="0">
                <a:solidFill>
                  <a:srgbClr val="FF9933"/>
                </a:solidFill>
              </a:rPr>
              <a:t> | FW</a:t>
            </a:r>
            <a:r>
              <a:rPr lang="de-DE" sz="1200" b="1" noProof="0" dirty="0">
                <a:solidFill>
                  <a:srgbClr val="FF9933"/>
                </a:solidFill>
              </a:rPr>
              <a:t>	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8AF9E9-0C98-D44C-7323-619A568E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B4B390D-8145-ED6B-318F-40AE74A39B0A}"/>
              </a:ext>
            </a:extLst>
          </p:cNvPr>
          <p:cNvSpPr txBox="1"/>
          <p:nvPr/>
        </p:nvSpPr>
        <p:spPr>
          <a:xfrm>
            <a:off x="748146" y="1704109"/>
            <a:ext cx="838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Mit welchen Änderungen </a:t>
            </a:r>
            <a:br>
              <a:rPr lang="de-DE" b="1" dirty="0"/>
            </a:br>
            <a:r>
              <a:rPr lang="de-DE" b="1" dirty="0"/>
              <a:t>müssen vor allem </a:t>
            </a:r>
            <a:r>
              <a:rPr lang="de-DE" b="1" dirty="0">
                <a:highlight>
                  <a:srgbClr val="FFFF00"/>
                </a:highlight>
              </a:rPr>
              <a:t>Hauseigentümer</a:t>
            </a:r>
            <a:r>
              <a:rPr lang="de-DE" b="1" dirty="0"/>
              <a:t> und </a:t>
            </a:r>
            <a:r>
              <a:rPr lang="de-DE" b="1" dirty="0">
                <a:highlight>
                  <a:srgbClr val="FFFF00"/>
                </a:highlight>
              </a:rPr>
              <a:t>Mieter</a:t>
            </a:r>
            <a:r>
              <a:rPr lang="de-DE" b="1" dirty="0"/>
              <a:t> rechnen?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ED521B-CCAE-EDA7-08F2-0BCD670B5639}"/>
              </a:ext>
            </a:extLst>
          </p:cNvPr>
          <p:cNvSpPr txBox="1"/>
          <p:nvPr/>
        </p:nvSpPr>
        <p:spPr>
          <a:xfrm>
            <a:off x="2040731" y="2957374"/>
            <a:ext cx="5838825" cy="52322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Geplant ist echter </a:t>
            </a:r>
            <a:r>
              <a:rPr lang="de-DE" sz="2800" b="1" dirty="0"/>
              <a:t>Systemwechsel: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3D581A-A03C-91FD-9208-C1F7E8673F13}"/>
              </a:ext>
            </a:extLst>
          </p:cNvPr>
          <p:cNvSpPr txBox="1"/>
          <p:nvPr/>
        </p:nvSpPr>
        <p:spPr>
          <a:xfrm>
            <a:off x="643371" y="3867492"/>
            <a:ext cx="353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Von garantierter</a:t>
            </a:r>
            <a:br>
              <a:rPr lang="de-DE" dirty="0"/>
            </a:br>
            <a:r>
              <a:rPr lang="de-DE" b="1" dirty="0">
                <a:highlight>
                  <a:srgbClr val="00FFFF"/>
                </a:highlight>
              </a:rPr>
              <a:t>staat</a:t>
            </a:r>
            <a:r>
              <a:rPr lang="de-DE" dirty="0">
                <a:highlight>
                  <a:srgbClr val="00FFFF"/>
                </a:highlight>
              </a:rPr>
              <a:t>licher Förderung</a:t>
            </a:r>
          </a:p>
          <a:p>
            <a:pPr algn="ctr"/>
            <a:r>
              <a:rPr lang="de-DE" dirty="0"/>
              <a:t>(EEG 2023)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CE49F7-8C63-0B20-D552-8AF9969187EE}"/>
              </a:ext>
            </a:extLst>
          </p:cNvPr>
          <p:cNvSpPr txBox="1"/>
          <p:nvPr/>
        </p:nvSpPr>
        <p:spPr>
          <a:xfrm>
            <a:off x="6100328" y="3832837"/>
            <a:ext cx="2982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zu mehr </a:t>
            </a:r>
            <a:r>
              <a:rPr lang="de-DE" b="1" dirty="0">
                <a:highlight>
                  <a:srgbClr val="00FFFF"/>
                </a:highlight>
              </a:rPr>
              <a:t>Markt</a:t>
            </a:r>
            <a:r>
              <a:rPr lang="de-DE" dirty="0">
                <a:highlight>
                  <a:srgbClr val="00FFFF"/>
                </a:highlight>
              </a:rPr>
              <a:t>mechanismen</a:t>
            </a:r>
          </a:p>
          <a:p>
            <a:pPr algn="ctr"/>
            <a:r>
              <a:rPr lang="de-DE" dirty="0"/>
              <a:t>(EEG 2027)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5CE5C155-515F-13D6-90A5-7F09F1F77553}"/>
              </a:ext>
            </a:extLst>
          </p:cNvPr>
          <p:cNvSpPr/>
          <p:nvPr/>
        </p:nvSpPr>
        <p:spPr bwMode="auto">
          <a:xfrm>
            <a:off x="4613781" y="4290630"/>
            <a:ext cx="701386" cy="28474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A916DED-2AE9-93DA-30A3-0EF39A10CB0E}"/>
              </a:ext>
            </a:extLst>
          </p:cNvPr>
          <p:cNvSpPr txBox="1"/>
          <p:nvPr/>
        </p:nvSpPr>
        <p:spPr>
          <a:xfrm>
            <a:off x="142875" y="6010275"/>
            <a:ext cx="968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(Grund für die Novelle: Die EU-Genehmigung für die staatl. Förderung läuft Ende ´26 aus!)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FFBEF31-6F83-BA96-05F2-6E3DD4D47C56}"/>
              </a:ext>
            </a:extLst>
          </p:cNvPr>
          <p:cNvSpPr txBox="1"/>
          <p:nvPr/>
        </p:nvSpPr>
        <p:spPr>
          <a:xfrm>
            <a:off x="2202873" y="779317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Grundsätzliches (1)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  <p:bldP spid="5" grpId="0" animBg="1"/>
      <p:bldP spid="6" grpId="0"/>
      <p:bldP spid="7" grpId="0"/>
      <p:bldP spid="8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C3721-22CF-C7DB-E460-D6EC1261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54C9989D-BEEF-48EA-374E-3EAFB4A4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61" y="342532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48CE93-F14C-0CC6-B965-D9C2C026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83" y="-33643"/>
            <a:ext cx="6921417" cy="6925286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CED1CAF-38FF-CFE2-230D-0A8E3FF7A6A9}"/>
              </a:ext>
            </a:extLst>
          </p:cNvPr>
          <p:cNvGrpSpPr/>
          <p:nvPr/>
        </p:nvGrpSpPr>
        <p:grpSpPr>
          <a:xfrm rot="19942815">
            <a:off x="-268764" y="2878782"/>
            <a:ext cx="10443526" cy="1100436"/>
            <a:chOff x="0" y="2688767"/>
            <a:chExt cx="9906000" cy="1100436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9BDBDBCF-5C7C-1FF7-B728-021256411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88767"/>
              <a:ext cx="9906000" cy="1100436"/>
            </a:xfrm>
            <a:prstGeom prst="bevel">
              <a:avLst>
                <a:gd name="adj" fmla="val 6762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 sz="3600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560A40BD-C056-A620-BC60-58688BA38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18487" y="3051001"/>
              <a:ext cx="9368788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2800" b="1" dirty="0">
                  <a:solidFill>
                    <a:schemeClr val="bg1"/>
                  </a:solidFill>
                </a:rPr>
                <a:t>Vielen Dank für eure Aufmerksamkeit!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43775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2D86-4305-EF17-E815-B11C915A6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C9F73E3-B06E-0DE7-3BD7-0857020D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B1BBF96-D333-4234-DC22-A305AA0A4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7BA3B0FF-807D-67C6-A473-E97F041B8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</a:t>
            </a:r>
            <a:r>
              <a:rPr lang="de-DE" sz="1200" b="1" dirty="0">
                <a:solidFill>
                  <a:srgbClr val="FF9933"/>
                </a:solidFill>
              </a:rPr>
              <a:t>|</a:t>
            </a:r>
            <a:r>
              <a:rPr lang="de-DE" sz="1200" b="1" noProof="0" dirty="0">
                <a:solidFill>
                  <a:srgbClr val="FF9933"/>
                </a:solidFill>
              </a:rPr>
              <a:t> Vortrag: EEG-Novelle 2027 </a:t>
            </a:r>
            <a:r>
              <a:rPr lang="de-DE" sz="1200" b="1" dirty="0">
                <a:solidFill>
                  <a:srgbClr val="FF9933"/>
                </a:solidFill>
              </a:rPr>
              <a:t>| FW </a:t>
            </a:r>
            <a:r>
              <a:rPr lang="de-DE" sz="1200" b="1" noProof="0" dirty="0">
                <a:solidFill>
                  <a:srgbClr val="FF9933"/>
                </a:solidFill>
              </a:rPr>
              <a:t>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217682-AA6F-8000-8527-F982F85A2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F346DF1C-BF8E-8159-6BA3-34F7BD42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064" y="63316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B736EB-4AEC-DD0A-4C96-1B3C5087EC16}"/>
              </a:ext>
            </a:extLst>
          </p:cNvPr>
          <p:cNvSpPr txBox="1"/>
          <p:nvPr/>
        </p:nvSpPr>
        <p:spPr>
          <a:xfrm>
            <a:off x="2288381" y="1545708"/>
            <a:ext cx="5360194" cy="461665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 2027 gilt für </a:t>
            </a:r>
            <a:r>
              <a:rPr lang="de-DE" b="1" dirty="0"/>
              <a:t>neue</a:t>
            </a:r>
            <a:r>
              <a:rPr lang="de-DE" dirty="0"/>
              <a:t> PV-Anlagen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6B4B7A-E533-08A9-AFB6-48B628636CB6}"/>
              </a:ext>
            </a:extLst>
          </p:cNvPr>
          <p:cNvSpPr txBox="1"/>
          <p:nvPr/>
        </p:nvSpPr>
        <p:spPr>
          <a:xfrm>
            <a:off x="627942" y="3405946"/>
            <a:ext cx="359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Keine garantierte</a:t>
            </a:r>
          </a:p>
          <a:p>
            <a:pPr algn="ctr"/>
            <a:r>
              <a:rPr lang="de-DE" b="1" dirty="0"/>
              <a:t>Einspeisevergütung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7615B7-7604-443D-80E5-5D11DD11F5AC}"/>
              </a:ext>
            </a:extLst>
          </p:cNvPr>
          <p:cNvSpPr txBox="1"/>
          <p:nvPr/>
        </p:nvSpPr>
        <p:spPr>
          <a:xfrm>
            <a:off x="5422425" y="3022109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Verpflichtung zur </a:t>
            </a:r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Direktvermarktung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B3A63DB-E22F-EC61-349F-E0200CB18F14}"/>
              </a:ext>
            </a:extLst>
          </p:cNvPr>
          <p:cNvCxnSpPr/>
          <p:nvPr/>
        </p:nvCxnSpPr>
        <p:spPr bwMode="auto">
          <a:xfrm flipV="1">
            <a:off x="4952998" y="-150243"/>
            <a:ext cx="7145" cy="397893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50F7E4F-29F6-D4FA-3673-D0847C71855A}"/>
              </a:ext>
            </a:extLst>
          </p:cNvPr>
          <p:cNvSpPr txBox="1"/>
          <p:nvPr/>
        </p:nvSpPr>
        <p:spPr>
          <a:xfrm>
            <a:off x="5006030" y="4068848"/>
            <a:ext cx="4271320" cy="615553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Einführung einer sog.</a:t>
            </a:r>
          </a:p>
          <a:p>
            <a:pPr algn="ctr"/>
            <a:r>
              <a:rPr lang="de-DE" sz="1800" dirty="0"/>
              <a:t> </a:t>
            </a:r>
            <a:r>
              <a:rPr lang="de-DE" sz="1800" b="1" dirty="0"/>
              <a:t>Netzbetreiberabnahme</a:t>
            </a:r>
            <a:r>
              <a:rPr lang="de-DE" sz="1800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1D48762-4ECB-AECB-C696-53417BB2685A}"/>
              </a:ext>
            </a:extLst>
          </p:cNvPr>
          <p:cNvSpPr txBox="1"/>
          <p:nvPr/>
        </p:nvSpPr>
        <p:spPr>
          <a:xfrm>
            <a:off x="4683800" y="4812060"/>
            <a:ext cx="510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   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der Anlagenbetreiber erhält maximal den</a:t>
            </a:r>
            <a:br>
              <a:rPr lang="de-DE" sz="1600" dirty="0"/>
            </a:br>
            <a:endParaRPr lang="de-DE" sz="400" dirty="0"/>
          </a:p>
          <a:p>
            <a:r>
              <a:rPr lang="de-DE" sz="1600" dirty="0"/>
              <a:t>             </a:t>
            </a:r>
            <a:r>
              <a:rPr lang="de-DE" sz="1600" b="1" dirty="0"/>
              <a:t>Marktwert</a:t>
            </a:r>
            <a:r>
              <a:rPr lang="de-DE" sz="1600" dirty="0"/>
              <a:t> des Stroms </a:t>
            </a:r>
            <a:br>
              <a:rPr lang="de-DE" sz="1600" dirty="0"/>
            </a:br>
            <a:r>
              <a:rPr lang="de-DE" sz="1600" dirty="0"/>
              <a:t>         ./. </a:t>
            </a:r>
            <a:r>
              <a:rPr lang="de-DE" sz="1600" b="1" dirty="0"/>
              <a:t>Vermarktungskosten</a:t>
            </a:r>
            <a:r>
              <a:rPr lang="de-DE" sz="1600" dirty="0"/>
              <a:t> </a:t>
            </a:r>
            <a:r>
              <a:rPr lang="de-DE" sz="1400" dirty="0"/>
              <a:t>(des Netzbetreibers)</a:t>
            </a:r>
            <a:endParaRPr lang="de-DE" sz="1600" dirty="0"/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983D7607-3161-FF6B-0844-01C7A01313D4}"/>
              </a:ext>
            </a:extLst>
          </p:cNvPr>
          <p:cNvSpPr/>
          <p:nvPr/>
        </p:nvSpPr>
        <p:spPr bwMode="auto">
          <a:xfrm>
            <a:off x="6996751" y="3696753"/>
            <a:ext cx="242250" cy="320014"/>
          </a:xfrm>
          <a:prstGeom prst="downArrow">
            <a:avLst/>
          </a:prstGeom>
          <a:solidFill>
            <a:srgbClr val="00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42B687-440B-B322-3549-6627886FE646}"/>
              </a:ext>
            </a:extLst>
          </p:cNvPr>
          <p:cNvSpPr txBox="1"/>
          <p:nvPr/>
        </p:nvSpPr>
        <p:spPr>
          <a:xfrm>
            <a:off x="2038064" y="4108604"/>
            <a:ext cx="77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Ø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01F775-44A6-B96C-1ABB-A1E16E149332}"/>
              </a:ext>
            </a:extLst>
          </p:cNvPr>
          <p:cNvSpPr txBox="1"/>
          <p:nvPr/>
        </p:nvSpPr>
        <p:spPr>
          <a:xfrm>
            <a:off x="5753100" y="2520666"/>
            <a:ext cx="1971675" cy="641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88DB8B0-72AC-4774-B214-5800DF5561A7}"/>
              </a:ext>
            </a:extLst>
          </p:cNvPr>
          <p:cNvSpPr txBox="1"/>
          <p:nvPr/>
        </p:nvSpPr>
        <p:spPr>
          <a:xfrm>
            <a:off x="1298824" y="2508476"/>
            <a:ext cx="2132666" cy="461665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&lt; 25 kWp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C5B72F9-4970-AB4A-6F6B-591151D521FC}"/>
              </a:ext>
            </a:extLst>
          </p:cNvPr>
          <p:cNvSpPr txBox="1"/>
          <p:nvPr/>
        </p:nvSpPr>
        <p:spPr>
          <a:xfrm>
            <a:off x="6203658" y="2469370"/>
            <a:ext cx="1857005" cy="461665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&gt; 25 kWp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A8EECE-06C8-85C1-991C-3948B3CB5166}"/>
              </a:ext>
            </a:extLst>
          </p:cNvPr>
          <p:cNvSpPr txBox="1"/>
          <p:nvPr/>
        </p:nvSpPr>
        <p:spPr>
          <a:xfrm>
            <a:off x="4534650" y="5933953"/>
            <a:ext cx="536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Bei </a:t>
            </a:r>
            <a:r>
              <a:rPr lang="de-DE" sz="1400" b="1" dirty="0"/>
              <a:t>kleinen</a:t>
            </a:r>
            <a:r>
              <a:rPr lang="de-DE" sz="1400" dirty="0"/>
              <a:t> (</a:t>
            </a:r>
            <a:r>
              <a:rPr lang="de-DE" sz="1400" b="1" dirty="0">
                <a:solidFill>
                  <a:srgbClr val="FF0000"/>
                </a:solidFill>
              </a:rPr>
              <a:t>?</a:t>
            </a:r>
            <a:r>
              <a:rPr lang="de-DE" sz="1400" dirty="0"/>
              <a:t>) PVA: </a:t>
            </a:r>
            <a:r>
              <a:rPr lang="de-DE" sz="1400" b="1" dirty="0"/>
              <a:t>Kappung der Einspeisespitzen auf 50 %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26A97F-481D-3756-1EEE-278614CFE866}"/>
              </a:ext>
            </a:extLst>
          </p:cNvPr>
          <p:cNvSpPr txBox="1"/>
          <p:nvPr/>
        </p:nvSpPr>
        <p:spPr>
          <a:xfrm>
            <a:off x="417733" y="5142513"/>
            <a:ext cx="3894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„Wegen gesunkener Kosten bereits </a:t>
            </a:r>
            <a:br>
              <a:rPr lang="de-DE" sz="1600" dirty="0"/>
            </a:br>
            <a:r>
              <a:rPr lang="de-DE" sz="1600" dirty="0"/>
              <a:t>ohne staatl. Förderung wirtschaftlich“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Überschusseinspeisung ist nur mit </a:t>
            </a:r>
            <a:r>
              <a:rPr lang="de-DE" sz="1600" b="1" dirty="0">
                <a:solidFill>
                  <a:srgbClr val="FF0000"/>
                </a:solidFill>
              </a:rPr>
              <a:t>Direktvermarktung</a:t>
            </a:r>
            <a:r>
              <a:rPr lang="de-DE" sz="1600" dirty="0"/>
              <a:t> möglich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156C51-0B9B-2E37-6587-5B6E6E25B03A}"/>
              </a:ext>
            </a:extLst>
          </p:cNvPr>
          <p:cNvSpPr txBox="1"/>
          <p:nvPr/>
        </p:nvSpPr>
        <p:spPr>
          <a:xfrm>
            <a:off x="2057399" y="779317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Grundsätzliches (2)</a:t>
            </a:r>
          </a:p>
        </p:txBody>
      </p:sp>
    </p:spTree>
    <p:extLst>
      <p:ext uri="{BB962C8B-B14F-4D97-AF65-F5344CB8AC3E}">
        <p14:creationId xmlns:p14="http://schemas.microsoft.com/office/powerpoint/2010/main" val="38450822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4" grpId="0" animBg="1"/>
      <p:bldP spid="15" grpId="0"/>
      <p:bldP spid="16" grpId="0" animBg="1"/>
      <p:bldP spid="18" grpId="0"/>
      <p:bldP spid="23" grpId="0" animBg="1"/>
      <p:bldP spid="24" grpId="0" animBg="1"/>
      <p:bldP spid="2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7FE53-0E6D-6A19-8F15-2F5A38A59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B45CC23-8DC2-149B-90B0-CF3847DD3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89FB3D9C-485D-436A-AF62-11067184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8FE1C05B-CD9F-0038-300B-409402935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</a:t>
            </a:r>
            <a:r>
              <a:rPr lang="de-DE" sz="1200" b="1" dirty="0">
                <a:solidFill>
                  <a:srgbClr val="FF9933"/>
                </a:solidFill>
              </a:rPr>
              <a:t>|</a:t>
            </a:r>
            <a:r>
              <a:rPr lang="de-DE" sz="1200" b="1" noProof="0" dirty="0">
                <a:solidFill>
                  <a:srgbClr val="FF9933"/>
                </a:solidFill>
              </a:rPr>
              <a:t> Vortrag: EEG-Novelle 2027 </a:t>
            </a:r>
            <a:r>
              <a:rPr lang="de-DE" sz="1200" b="1" dirty="0">
                <a:solidFill>
                  <a:srgbClr val="FF9933"/>
                </a:solidFill>
              </a:rPr>
              <a:t>| FW </a:t>
            </a:r>
            <a:r>
              <a:rPr lang="de-DE" sz="1200" b="1" noProof="0" dirty="0">
                <a:solidFill>
                  <a:srgbClr val="FF9933"/>
                </a:solidFill>
              </a:rPr>
              <a:t>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97334C-0E44-475B-421D-E67E9A80F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5BA4BAA2-FFFF-8B0A-6459-B6D49CD1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61" y="48692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EDF638-AC3E-B4B8-9E0B-CAD949027AEF}"/>
              </a:ext>
            </a:extLst>
          </p:cNvPr>
          <p:cNvSpPr txBox="1"/>
          <p:nvPr/>
        </p:nvSpPr>
        <p:spPr>
          <a:xfrm>
            <a:off x="180975" y="1636863"/>
            <a:ext cx="96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Technische Anforderungen (Infrastruktur) der </a:t>
            </a:r>
            <a:r>
              <a:rPr lang="de-DE" b="1" dirty="0">
                <a:solidFill>
                  <a:srgbClr val="FF0000"/>
                </a:solidFill>
              </a:rPr>
              <a:t>Direktvermarktung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C9D7C3-4F54-799C-84C6-7ED2C2AC7F77}"/>
              </a:ext>
            </a:extLst>
          </p:cNvPr>
          <p:cNvSpPr txBox="1"/>
          <p:nvPr/>
        </p:nvSpPr>
        <p:spPr>
          <a:xfrm>
            <a:off x="912608" y="4604380"/>
            <a:ext cx="32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bis Ende 2025 mindestens 20 % </a:t>
            </a:r>
          </a:p>
          <a:p>
            <a:r>
              <a:rPr lang="de-DE" sz="1600" dirty="0"/>
              <a:t>bis Ende 2028 mindestens 50 %</a:t>
            </a:r>
          </a:p>
          <a:p>
            <a:r>
              <a:rPr lang="de-DE" sz="1600" dirty="0"/>
              <a:t>bis Ende 2030 mindestens 95 %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FC605C-62DC-3D98-7C91-AA8E25A00595}"/>
              </a:ext>
            </a:extLst>
          </p:cNvPr>
          <p:cNvSpPr txBox="1"/>
          <p:nvPr/>
        </p:nvSpPr>
        <p:spPr>
          <a:xfrm>
            <a:off x="1396975" y="2185390"/>
            <a:ext cx="828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Intelligente Messsysteme (</a:t>
            </a:r>
            <a:r>
              <a:rPr lang="de-DE" dirty="0" err="1"/>
              <a:t>iMSys</a:t>
            </a:r>
            <a:r>
              <a:rPr lang="de-DE" dirty="0"/>
              <a:t>): Smart Meter Gateway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C90425-686F-4456-700C-5BBAF10E0174}"/>
              </a:ext>
            </a:extLst>
          </p:cNvPr>
          <p:cNvSpPr txBox="1"/>
          <p:nvPr/>
        </p:nvSpPr>
        <p:spPr>
          <a:xfrm>
            <a:off x="1407366" y="2602852"/>
            <a:ext cx="737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Einheitliche, standardisierte Marktkommunikation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425925-D683-6EE1-4BA7-85D03580E1FA}"/>
              </a:ext>
            </a:extLst>
          </p:cNvPr>
          <p:cNvSpPr txBox="1"/>
          <p:nvPr/>
        </p:nvSpPr>
        <p:spPr>
          <a:xfrm>
            <a:off x="1413028" y="3019054"/>
            <a:ext cx="630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Steuerbarkeit der Anlage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1508EE-747B-2972-064C-8ACA09AD9B5C}"/>
              </a:ext>
            </a:extLst>
          </p:cNvPr>
          <p:cNvSpPr txBox="1"/>
          <p:nvPr/>
        </p:nvSpPr>
        <p:spPr>
          <a:xfrm>
            <a:off x="378404" y="3756466"/>
            <a:ext cx="420977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Dazu der </a:t>
            </a:r>
            <a:r>
              <a:rPr lang="de-DE" sz="1800" b="1" dirty="0"/>
              <a:t>Fahrplan</a:t>
            </a:r>
            <a:r>
              <a:rPr lang="de-DE" sz="1800" dirty="0"/>
              <a:t> zum Einbau </a:t>
            </a:r>
            <a:br>
              <a:rPr lang="de-DE" sz="1800" dirty="0"/>
            </a:br>
            <a:r>
              <a:rPr lang="de-DE" sz="1800" b="1" dirty="0" err="1"/>
              <a:t>iMSys</a:t>
            </a:r>
            <a:r>
              <a:rPr lang="de-DE" sz="1800" dirty="0"/>
              <a:t> von 2023 (BMW</a:t>
            </a:r>
            <a:r>
              <a:rPr lang="de-DE" sz="1800" b="1" dirty="0">
                <a:solidFill>
                  <a:srgbClr val="00B050"/>
                </a:solidFill>
              </a:rPr>
              <a:t>K</a:t>
            </a:r>
            <a:r>
              <a:rPr lang="de-DE" sz="1800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DD50AE-60F9-AC58-BF2F-DDD3A258AA6E}"/>
              </a:ext>
            </a:extLst>
          </p:cNvPr>
          <p:cNvSpPr txBox="1"/>
          <p:nvPr/>
        </p:nvSpPr>
        <p:spPr>
          <a:xfrm>
            <a:off x="520908" y="5829902"/>
            <a:ext cx="744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Da hat man sich wohl um Jahrzehnte verschätzt!!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DC49082-49A1-2E9B-4F11-ECEB2C4F2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05" y="4593861"/>
            <a:ext cx="1376123" cy="169770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26A07CAF-1B0D-E772-426E-71B9BA1A71CE}"/>
              </a:ext>
            </a:extLst>
          </p:cNvPr>
          <p:cNvSpPr/>
          <p:nvPr/>
        </p:nvSpPr>
        <p:spPr bwMode="auto">
          <a:xfrm>
            <a:off x="8058653" y="5625357"/>
            <a:ext cx="1027851" cy="64633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6EB4C7F-D134-215A-AB5B-57C43D74E5AD}"/>
              </a:ext>
            </a:extLst>
          </p:cNvPr>
          <p:cNvSpPr txBox="1"/>
          <p:nvPr/>
        </p:nvSpPr>
        <p:spPr>
          <a:xfrm>
            <a:off x="5309754" y="3756465"/>
            <a:ext cx="420977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Die Wirklichkeit (</a:t>
            </a:r>
            <a:r>
              <a:rPr lang="de-DE" sz="1800" b="1" dirty="0"/>
              <a:t>4/26</a:t>
            </a:r>
            <a:r>
              <a:rPr lang="de-DE" sz="1800" dirty="0"/>
              <a:t>) des</a:t>
            </a:r>
          </a:p>
          <a:p>
            <a:pPr algn="ctr"/>
            <a:r>
              <a:rPr lang="de-DE" sz="1800" b="1" dirty="0"/>
              <a:t>Smart-Meter-Rollout</a:t>
            </a:r>
            <a:r>
              <a:rPr lang="de-DE" sz="1800" dirty="0"/>
              <a:t> in 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567A3B-7132-599E-F8FF-E5AAC5F4D8CB}"/>
              </a:ext>
            </a:extLst>
          </p:cNvPr>
          <p:cNvSpPr txBox="1"/>
          <p:nvPr/>
        </p:nvSpPr>
        <p:spPr>
          <a:xfrm>
            <a:off x="5309755" y="4601758"/>
            <a:ext cx="277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&lt; 6.000 kWh/a: &lt; 5 %</a:t>
            </a:r>
          </a:p>
          <a:p>
            <a:r>
              <a:rPr lang="de-DE" sz="1600" dirty="0"/>
              <a:t>&gt; 6.000 kWh/a: 10 - 20 %</a:t>
            </a:r>
          </a:p>
          <a:p>
            <a:r>
              <a:rPr lang="de-DE" sz="1600" dirty="0"/>
              <a:t>   (seit 2025 verpflichtend)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F7FC56F1-F653-8AC0-40D1-C8048A52E07A}"/>
              </a:ext>
            </a:extLst>
          </p:cNvPr>
          <p:cNvSpPr/>
          <p:nvPr/>
        </p:nvSpPr>
        <p:spPr bwMode="auto">
          <a:xfrm>
            <a:off x="924790" y="2421082"/>
            <a:ext cx="322118" cy="1226127"/>
          </a:xfrm>
          <a:custGeom>
            <a:avLst/>
            <a:gdLst>
              <a:gd name="connsiteX0" fmla="*/ 322118 w 322118"/>
              <a:gd name="connsiteY0" fmla="*/ 0 h 1226127"/>
              <a:gd name="connsiteX1" fmla="*/ 0 w 322118"/>
              <a:gd name="connsiteY1" fmla="*/ 0 h 1226127"/>
              <a:gd name="connsiteX2" fmla="*/ 0 w 322118"/>
              <a:gd name="connsiteY2" fmla="*/ 1226127 h 122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118" h="1226127">
                <a:moveTo>
                  <a:pt x="322118" y="0"/>
                </a:moveTo>
                <a:lnTo>
                  <a:pt x="0" y="0"/>
                </a:lnTo>
                <a:lnTo>
                  <a:pt x="0" y="1226127"/>
                </a:ln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8EED8A5-59CB-D832-56E0-A1F6C5454D3F}"/>
              </a:ext>
            </a:extLst>
          </p:cNvPr>
          <p:cNvSpPr txBox="1"/>
          <p:nvPr/>
        </p:nvSpPr>
        <p:spPr>
          <a:xfrm>
            <a:off x="2119745" y="779317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Voraussetzungen</a:t>
            </a:r>
          </a:p>
        </p:txBody>
      </p:sp>
    </p:spTree>
    <p:extLst>
      <p:ext uri="{BB962C8B-B14F-4D97-AF65-F5344CB8AC3E}">
        <p14:creationId xmlns:p14="http://schemas.microsoft.com/office/powerpoint/2010/main" val="391497724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4" grpId="0" animBg="1"/>
      <p:bldP spid="11" grpId="0" animBg="1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5ACAE-8C38-1832-DB98-C4FDD7577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B62E382-0E20-1533-6078-DEB6F4CB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6E11372D-1FE3-0FD7-8E53-FCDD1989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9D0BF9A3-1003-8FF2-016E-EACD73909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</a:t>
            </a:r>
            <a:r>
              <a:rPr lang="de-DE" sz="1200" b="1" dirty="0">
                <a:solidFill>
                  <a:srgbClr val="FF9933"/>
                </a:solidFill>
              </a:rPr>
              <a:t>|</a:t>
            </a:r>
            <a:r>
              <a:rPr lang="de-DE" sz="1200" b="1" noProof="0" dirty="0">
                <a:solidFill>
                  <a:srgbClr val="FF9933"/>
                </a:solidFill>
              </a:rPr>
              <a:t> Vortrag: EEG-Novelle 2027 </a:t>
            </a:r>
            <a:r>
              <a:rPr lang="de-DE" sz="1200" b="1" dirty="0">
                <a:solidFill>
                  <a:srgbClr val="FF9933"/>
                </a:solidFill>
              </a:rPr>
              <a:t>| FW </a:t>
            </a:r>
            <a:r>
              <a:rPr lang="de-DE" sz="1200" b="1" noProof="0" dirty="0">
                <a:solidFill>
                  <a:srgbClr val="FF9933"/>
                </a:solidFill>
              </a:rPr>
              <a:t>	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3CC7E0-708B-71ED-8AE4-B3D6B1726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6478F7E6-77B5-0587-CDA7-07DCD0B3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60" y="38675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1B4616-6690-2E89-4F41-315A492DFB10}"/>
              </a:ext>
            </a:extLst>
          </p:cNvPr>
          <p:cNvSpPr txBox="1"/>
          <p:nvPr/>
        </p:nvSpPr>
        <p:spPr>
          <a:xfrm>
            <a:off x="855735" y="1587854"/>
            <a:ext cx="82088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Bewertung durch das Fraunhofer ISE</a:t>
            </a:r>
          </a:p>
          <a:p>
            <a:pPr algn="ctr"/>
            <a:r>
              <a:rPr lang="de-DE" sz="1600" dirty="0"/>
              <a:t>(im Auftrag der EWS Schönau)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52FDD1-9260-9728-685A-8212AD5175BD}"/>
              </a:ext>
            </a:extLst>
          </p:cNvPr>
          <p:cNvSpPr txBox="1"/>
          <p:nvPr/>
        </p:nvSpPr>
        <p:spPr>
          <a:xfrm>
            <a:off x="741783" y="2977604"/>
            <a:ext cx="8444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Für eine </a:t>
            </a:r>
            <a:r>
              <a:rPr lang="de-DE" sz="1800" b="1" dirty="0"/>
              <a:t>Direktvermarktung</a:t>
            </a:r>
            <a:r>
              <a:rPr lang="de-DE" sz="1800" dirty="0"/>
              <a:t> des Stroms kleiner PV-Dachanlagen bis 30 kWp wäre zurzeit eine um etwa </a:t>
            </a:r>
            <a:r>
              <a:rPr lang="de-DE" sz="1800" b="1" dirty="0"/>
              <a:t>15 Prozent höhere Eigenverbrauchsquote nötig</a:t>
            </a:r>
            <a:r>
              <a:rPr lang="de-DE" sz="1800" dirty="0"/>
              <a:t>, (</a:t>
            </a:r>
            <a:r>
              <a:rPr lang="de-DE" sz="1600" dirty="0"/>
              <a:t>um den gleichen wirtschaftlichen Ertrag wie unter EEG-Vergütung zu erzielen)</a:t>
            </a: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5D90726-6E1B-8844-C9B2-48C558ABD40D}"/>
              </a:ext>
            </a:extLst>
          </p:cNvPr>
          <p:cNvSpPr txBox="1"/>
          <p:nvPr/>
        </p:nvSpPr>
        <p:spPr>
          <a:xfrm>
            <a:off x="741783" y="4730977"/>
            <a:ext cx="8177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Die Direktvermarktung stellt derzeit noch einen </a:t>
            </a:r>
            <a:r>
              <a:rPr lang="de-DE" sz="1800" b="1" dirty="0"/>
              <a:t>hohen Mehraufwand </a:t>
            </a:r>
            <a:r>
              <a:rPr lang="de-DE" sz="1800" dirty="0"/>
              <a:t>dar, da viele Prozesse noch </a:t>
            </a:r>
            <a:r>
              <a:rPr lang="de-DE" sz="1800" b="1" dirty="0"/>
              <a:t>nicht standardisiert und vereinfacht </a:t>
            </a:r>
            <a:r>
              <a:rPr lang="de-DE" sz="1800" dirty="0"/>
              <a:t>sind.</a:t>
            </a:r>
            <a:br>
              <a:rPr lang="de-DE" sz="1800" dirty="0"/>
            </a:br>
            <a:r>
              <a:rPr lang="de-DE" sz="1800" dirty="0"/>
              <a:t>Derzeit sind noch zahlreiche manuelle Schritte, individuelle Verträge und technische Zusatzlösungen</a:t>
            </a:r>
            <a:r>
              <a:rPr lang="de-DE" sz="1800" b="1" dirty="0"/>
              <a:t> </a:t>
            </a:r>
            <a:r>
              <a:rPr lang="de-DE" sz="1800" b="1" dirty="0">
                <a:sym typeface="Wingdings" panose="05000000000000000000" pitchFamily="2" charset="2"/>
              </a:rPr>
              <a:t> zu kompliziert!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DC01E7-3D8E-F2FF-7E53-32F821E189FC}"/>
              </a:ext>
            </a:extLst>
          </p:cNvPr>
          <p:cNvSpPr txBox="1"/>
          <p:nvPr/>
        </p:nvSpPr>
        <p:spPr>
          <a:xfrm>
            <a:off x="741783" y="3983701"/>
            <a:ext cx="80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Die Anlagen werden deshalb vermutlich kleiner dimensioniert und Dachflächen nicht vollständig genutzt.</a:t>
            </a:r>
            <a:endParaRPr lang="de-DE" sz="12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D2EBFB6-5C37-3CCF-C228-0C94808D75F2}"/>
              </a:ext>
            </a:extLst>
          </p:cNvPr>
          <p:cNvSpPr txBox="1"/>
          <p:nvPr/>
        </p:nvSpPr>
        <p:spPr>
          <a:xfrm>
            <a:off x="741783" y="2472017"/>
            <a:ext cx="820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Die Voraussetzungen für eine effiziente Direktvermarktung sind nicht erfüllt!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D1447E3-29F6-1620-A871-12466E3FEE40}"/>
              </a:ext>
            </a:extLst>
          </p:cNvPr>
          <p:cNvSpPr txBox="1"/>
          <p:nvPr/>
        </p:nvSpPr>
        <p:spPr>
          <a:xfrm>
            <a:off x="2150918" y="779317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ISE-Bewertung (1)</a:t>
            </a:r>
          </a:p>
        </p:txBody>
      </p:sp>
    </p:spTree>
    <p:extLst>
      <p:ext uri="{BB962C8B-B14F-4D97-AF65-F5344CB8AC3E}">
        <p14:creationId xmlns:p14="http://schemas.microsoft.com/office/powerpoint/2010/main" val="281894961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13C9-E408-CD37-C8C8-67F333237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76001DA-D62D-FF30-6456-5D77D0C3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D47B1F0A-9D1F-730C-4F20-3C8B93DB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7CEBEFED-4D3F-931C-644B-8AE9325C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</a:t>
            </a:r>
            <a:r>
              <a:rPr lang="de-DE" sz="1200" b="1" dirty="0">
                <a:solidFill>
                  <a:srgbClr val="FF9933"/>
                </a:solidFill>
              </a:rPr>
              <a:t>|</a:t>
            </a:r>
            <a:r>
              <a:rPr lang="de-DE" sz="1200" b="1" noProof="0" dirty="0">
                <a:solidFill>
                  <a:srgbClr val="FF9933"/>
                </a:solidFill>
              </a:rPr>
              <a:t> Vortrag: EEG-Novelle 2027 </a:t>
            </a:r>
            <a:r>
              <a:rPr lang="de-DE" sz="1200" b="1" dirty="0">
                <a:solidFill>
                  <a:srgbClr val="FF9933"/>
                </a:solidFill>
              </a:rPr>
              <a:t>| FW </a:t>
            </a:r>
            <a:r>
              <a:rPr lang="de-DE" sz="1200" b="1" noProof="0" dirty="0">
                <a:solidFill>
                  <a:srgbClr val="FF9933"/>
                </a:solidFill>
              </a:rPr>
              <a:t>	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8963D3-D578-FE57-9605-E1EDF00D9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32BD0730-4BFB-B0AA-C25D-59EDDAA8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224" y="36067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FA4FB3-D33D-0231-17D6-27E2443ADC9C}"/>
              </a:ext>
            </a:extLst>
          </p:cNvPr>
          <p:cNvSpPr txBox="1"/>
          <p:nvPr/>
        </p:nvSpPr>
        <p:spPr>
          <a:xfrm>
            <a:off x="564789" y="2588955"/>
            <a:ext cx="8790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Die Maßnahmen könnten zu einem </a:t>
            </a:r>
            <a:r>
              <a:rPr lang="de-DE" sz="1800" b="1" dirty="0"/>
              <a:t>deutlichen Rückgang der Investitionen </a:t>
            </a:r>
            <a:r>
              <a:rPr lang="de-DE" sz="1800" dirty="0"/>
              <a:t>in private PV-Anlagen führen! </a:t>
            </a:r>
            <a:br>
              <a:rPr lang="de-DE" sz="1800" dirty="0"/>
            </a:br>
            <a:r>
              <a:rPr lang="de-DE" sz="1800" dirty="0"/>
              <a:t>Bisher trugen kleine PVA (&lt; 30 kWp) zu </a:t>
            </a:r>
            <a:r>
              <a:rPr lang="de-DE" sz="1800" b="1" dirty="0"/>
              <a:t>einem Drittel </a:t>
            </a:r>
            <a:r>
              <a:rPr lang="de-DE" sz="1800" dirty="0"/>
              <a:t>der PV-Stromleistung bei!</a:t>
            </a:r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69E6C50-94C1-D1EC-E0AE-936AF8F83937}"/>
              </a:ext>
            </a:extLst>
          </p:cNvPr>
          <p:cNvSpPr txBox="1"/>
          <p:nvPr/>
        </p:nvSpPr>
        <p:spPr>
          <a:xfrm>
            <a:off x="684367" y="3613468"/>
            <a:ext cx="842846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Energiewende würde ausgebremst!</a:t>
            </a:r>
          </a:p>
          <a:p>
            <a:br>
              <a:rPr lang="de-DE" sz="1000" dirty="0"/>
            </a:br>
            <a:r>
              <a:rPr lang="de-DE" sz="1800" dirty="0"/>
              <a:t>Da die Schaffung der Voraussetzungen noch mehrere Jahre benötigen wird, käme eine Verpflichtung zur Direktvermarktung kleiner PV-Anlagen faktisch einem </a:t>
            </a:r>
            <a:r>
              <a:rPr lang="de-DE" sz="2000" b="1" dirty="0"/>
              <a:t>weitgehenden Ausbaustopp </a:t>
            </a:r>
            <a:r>
              <a:rPr lang="de-DE" sz="1800" dirty="0"/>
              <a:t>gleich.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7C7A35B-2E44-3997-02DA-AC3125B3CA85}"/>
              </a:ext>
            </a:extLst>
          </p:cNvPr>
          <p:cNvSpPr txBox="1"/>
          <p:nvPr/>
        </p:nvSpPr>
        <p:spPr>
          <a:xfrm>
            <a:off x="684367" y="5191979"/>
            <a:ext cx="842846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highlight>
                  <a:srgbClr val="00FF00"/>
                </a:highlight>
              </a:rPr>
              <a:t>Forderung der ISE</a:t>
            </a:r>
            <a:r>
              <a:rPr lang="de-DE" sz="1800" dirty="0"/>
              <a:t>, um wirtschaftlich und systemdienlich zu sein:</a:t>
            </a:r>
          </a:p>
          <a:p>
            <a:endParaRPr lang="de-D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Festpreistarif in Kombination mit einem dynamischen Strombezugstarif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oder eine flexible Einspeisevergütung.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7E3EAA-9B06-FF93-368B-CC831943D16D}"/>
              </a:ext>
            </a:extLst>
          </p:cNvPr>
          <p:cNvSpPr txBox="1"/>
          <p:nvPr/>
        </p:nvSpPr>
        <p:spPr>
          <a:xfrm>
            <a:off x="564789" y="1615034"/>
            <a:ext cx="807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Erforderlich wäre u. a. eine Beschleunigung des </a:t>
            </a:r>
            <a:r>
              <a:rPr lang="de-DE" sz="1800" b="1" dirty="0"/>
              <a:t>Smart-Meter-Rollouts </a:t>
            </a:r>
            <a:r>
              <a:rPr lang="de-DE" sz="1800" dirty="0"/>
              <a:t>und eine flächendeckende Umsetzung eines standardisierten, elektronischen </a:t>
            </a:r>
            <a:r>
              <a:rPr lang="de-DE" sz="1800" b="1" dirty="0"/>
              <a:t>Datenaustauschs</a:t>
            </a:r>
            <a:r>
              <a:rPr lang="de-DE" sz="1800" dirty="0"/>
              <a:t> in der Energiewirtschaft.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A7DDCF-8C50-8B55-9DC4-BB987DD2A037}"/>
              </a:ext>
            </a:extLst>
          </p:cNvPr>
          <p:cNvSpPr txBox="1"/>
          <p:nvPr/>
        </p:nvSpPr>
        <p:spPr>
          <a:xfrm>
            <a:off x="2078181" y="779317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ISE-Bewertung (2)</a:t>
            </a:r>
          </a:p>
        </p:txBody>
      </p:sp>
    </p:spTree>
    <p:extLst>
      <p:ext uri="{BB962C8B-B14F-4D97-AF65-F5344CB8AC3E}">
        <p14:creationId xmlns:p14="http://schemas.microsoft.com/office/powerpoint/2010/main" val="75877888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1ADCC-3462-3415-EF7B-F2A1FC50D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66175FC0-5B10-4297-94C0-394A50E34D44}"/>
              </a:ext>
            </a:extLst>
          </p:cNvPr>
          <p:cNvSpPr/>
          <p:nvPr/>
        </p:nvSpPr>
        <p:spPr bwMode="auto">
          <a:xfrm>
            <a:off x="-14292" y="1407825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92A7F3D-3908-3F00-A51B-58DA3F84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14A5DCD0-FDF1-51B0-9FD0-2A137F44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E0DA8ADF-F3B7-70C5-779B-E181135E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</a:t>
            </a:r>
            <a:r>
              <a:rPr lang="de-DE" sz="1200" b="1" dirty="0">
                <a:solidFill>
                  <a:srgbClr val="FF9933"/>
                </a:solidFill>
              </a:rPr>
              <a:t>|</a:t>
            </a:r>
            <a:r>
              <a:rPr lang="de-DE" sz="1200" b="1" noProof="0" dirty="0">
                <a:solidFill>
                  <a:srgbClr val="FF9933"/>
                </a:solidFill>
              </a:rPr>
              <a:t> Vortrag: EEG-Novelle 2027 </a:t>
            </a:r>
            <a:r>
              <a:rPr lang="de-DE" sz="1200" b="1" dirty="0">
                <a:solidFill>
                  <a:srgbClr val="FF9933"/>
                </a:solidFill>
              </a:rPr>
              <a:t>| FW </a:t>
            </a:r>
            <a:r>
              <a:rPr lang="de-DE" sz="1200" b="1" noProof="0" dirty="0">
                <a:solidFill>
                  <a:srgbClr val="FF9933"/>
                </a:solidFill>
              </a:rPr>
              <a:t>	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69A054-FE9B-CEDB-4CD9-F0DBDC670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944D2F25-44EB-3B98-A9BC-9D38E919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61" y="82757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3A54F7-3FD0-F33D-7D3B-C408344FF2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68" t="17327" r="2813" b="14713"/>
          <a:stretch>
            <a:fillRect/>
          </a:stretch>
        </p:blipFill>
        <p:spPr>
          <a:xfrm>
            <a:off x="403811" y="1555639"/>
            <a:ext cx="8491959" cy="4538476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9E83FA2-C7DC-88F3-28C6-470733E2564A}"/>
              </a:ext>
            </a:extLst>
          </p:cNvPr>
          <p:cNvSpPr txBox="1"/>
          <p:nvPr/>
        </p:nvSpPr>
        <p:spPr>
          <a:xfrm>
            <a:off x="777886" y="6147902"/>
            <a:ext cx="63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AGEE-Stat: Zielwerte der Jahre 2023 bis 2030 nach EEG 2023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9A9F01A-0EE2-8E0C-0A2C-7C5C68895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5" r="79865" b="85416"/>
          <a:stretch>
            <a:fillRect/>
          </a:stretch>
        </p:blipFill>
        <p:spPr bwMode="auto">
          <a:xfrm>
            <a:off x="7147079" y="1620234"/>
            <a:ext cx="1247775" cy="58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1D7F649-BA51-324D-698A-02F6C7B67B32}"/>
              </a:ext>
            </a:extLst>
          </p:cNvPr>
          <p:cNvSpPr txBox="1"/>
          <p:nvPr/>
        </p:nvSpPr>
        <p:spPr>
          <a:xfrm>
            <a:off x="8833628" y="2618508"/>
            <a:ext cx="730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B050"/>
                </a:solidFill>
              </a:rPr>
              <a:t>80 %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69CBB9-6C82-B66E-BEA1-7A78CC3A0255}"/>
              </a:ext>
            </a:extLst>
          </p:cNvPr>
          <p:cNvSpPr txBox="1"/>
          <p:nvPr/>
        </p:nvSpPr>
        <p:spPr>
          <a:xfrm>
            <a:off x="5387686" y="3220332"/>
            <a:ext cx="175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B050"/>
                </a:solidFill>
              </a:rPr>
              <a:t>290 TWh = 58%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41AA770-21C7-2CEC-F7A2-8184118AE1AE}"/>
              </a:ext>
            </a:extLst>
          </p:cNvPr>
          <p:cNvCxnSpPr/>
          <p:nvPr/>
        </p:nvCxnSpPr>
        <p:spPr bwMode="auto">
          <a:xfrm>
            <a:off x="7751618" y="4064000"/>
            <a:ext cx="0" cy="310412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908222A-5B70-10D5-406F-66EDEDBF8086}"/>
              </a:ext>
            </a:extLst>
          </p:cNvPr>
          <p:cNvSpPr/>
          <p:nvPr/>
        </p:nvSpPr>
        <p:spPr bwMode="auto">
          <a:xfrm>
            <a:off x="7961310" y="4374412"/>
            <a:ext cx="730907" cy="509315"/>
          </a:xfrm>
          <a:custGeom>
            <a:avLst/>
            <a:gdLst>
              <a:gd name="connsiteX0" fmla="*/ 0 w 748145"/>
              <a:gd name="connsiteY0" fmla="*/ 0 h 477982"/>
              <a:gd name="connsiteX1" fmla="*/ 207818 w 748145"/>
              <a:gd name="connsiteY1" fmla="*/ 83127 h 477982"/>
              <a:gd name="connsiteX2" fmla="*/ 477982 w 748145"/>
              <a:gd name="connsiteY2" fmla="*/ 249382 h 477982"/>
              <a:gd name="connsiteX3" fmla="*/ 727364 w 748145"/>
              <a:gd name="connsiteY3" fmla="*/ 467591 h 477982"/>
              <a:gd name="connsiteX4" fmla="*/ 748145 w 748145"/>
              <a:gd name="connsiteY4" fmla="*/ 477982 h 4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145" h="477982">
                <a:moveTo>
                  <a:pt x="0" y="0"/>
                </a:moveTo>
                <a:lnTo>
                  <a:pt x="207818" y="83127"/>
                </a:lnTo>
                <a:lnTo>
                  <a:pt x="477982" y="249382"/>
                </a:lnTo>
                <a:lnTo>
                  <a:pt x="727364" y="467591"/>
                </a:lnTo>
                <a:lnTo>
                  <a:pt x="748145" y="47798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3E87150-E3EB-4E0E-0238-B02415A1C607}"/>
              </a:ext>
            </a:extLst>
          </p:cNvPr>
          <p:cNvSpPr txBox="1"/>
          <p:nvPr/>
        </p:nvSpPr>
        <p:spPr>
          <a:xfrm>
            <a:off x="8013265" y="4468089"/>
            <a:ext cx="48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066F62C3-3A3A-7722-12B5-E68FAA06DF0E}"/>
              </a:ext>
            </a:extLst>
          </p:cNvPr>
          <p:cNvSpPr/>
          <p:nvPr/>
        </p:nvSpPr>
        <p:spPr bwMode="auto">
          <a:xfrm>
            <a:off x="7845136" y="2992582"/>
            <a:ext cx="924791" cy="1153391"/>
          </a:xfrm>
          <a:custGeom>
            <a:avLst/>
            <a:gdLst>
              <a:gd name="connsiteX0" fmla="*/ 0 w 924791"/>
              <a:gd name="connsiteY0" fmla="*/ 1153391 h 1153391"/>
              <a:gd name="connsiteX1" fmla="*/ 384464 w 924791"/>
              <a:gd name="connsiteY1" fmla="*/ 800100 h 1153391"/>
              <a:gd name="connsiteX2" fmla="*/ 654628 w 924791"/>
              <a:gd name="connsiteY2" fmla="*/ 467591 h 1153391"/>
              <a:gd name="connsiteX3" fmla="*/ 841664 w 924791"/>
              <a:gd name="connsiteY3" fmla="*/ 176645 h 1153391"/>
              <a:gd name="connsiteX4" fmla="*/ 924791 w 924791"/>
              <a:gd name="connsiteY4" fmla="*/ 0 h 115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91" h="1153391">
                <a:moveTo>
                  <a:pt x="0" y="1153391"/>
                </a:moveTo>
                <a:lnTo>
                  <a:pt x="384464" y="800100"/>
                </a:lnTo>
                <a:lnTo>
                  <a:pt x="654628" y="467591"/>
                </a:lnTo>
                <a:lnTo>
                  <a:pt x="841664" y="176645"/>
                </a:lnTo>
                <a:lnTo>
                  <a:pt x="924791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E997641-0A14-136D-5E98-1190A4F4ACB1}"/>
              </a:ext>
            </a:extLst>
          </p:cNvPr>
          <p:cNvSpPr txBox="1"/>
          <p:nvPr/>
        </p:nvSpPr>
        <p:spPr>
          <a:xfrm>
            <a:off x="2121743" y="763885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Mögliche Entwicklungen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128E799D-024A-5BE6-0D3D-D868E550DED2}"/>
              </a:ext>
            </a:extLst>
          </p:cNvPr>
          <p:cNvSpPr/>
          <p:nvPr/>
        </p:nvSpPr>
        <p:spPr bwMode="auto">
          <a:xfrm>
            <a:off x="7065818" y="3397827"/>
            <a:ext cx="675409" cy="259773"/>
          </a:xfrm>
          <a:custGeom>
            <a:avLst/>
            <a:gdLst>
              <a:gd name="connsiteX0" fmla="*/ 0 w 675409"/>
              <a:gd name="connsiteY0" fmla="*/ 0 h 259773"/>
              <a:gd name="connsiteX1" fmla="*/ 675409 w 675409"/>
              <a:gd name="connsiteY1" fmla="*/ 0 h 259773"/>
              <a:gd name="connsiteX2" fmla="*/ 675409 w 675409"/>
              <a:gd name="connsiteY2" fmla="*/ 259773 h 25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409" h="259773">
                <a:moveTo>
                  <a:pt x="0" y="0"/>
                </a:moveTo>
                <a:lnTo>
                  <a:pt x="675409" y="0"/>
                </a:lnTo>
                <a:lnTo>
                  <a:pt x="675409" y="259773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Geschweifte Klammer rechts 21">
            <a:extLst>
              <a:ext uri="{FF2B5EF4-FFF2-40B4-BE49-F238E27FC236}">
                <a16:creationId xmlns:a16="http://schemas.microsoft.com/office/drawing/2014/main" id="{15F06F65-C00D-EF46-479A-FA1F22554921}"/>
              </a:ext>
            </a:extLst>
          </p:cNvPr>
          <p:cNvSpPr/>
          <p:nvPr/>
        </p:nvSpPr>
        <p:spPr bwMode="auto">
          <a:xfrm>
            <a:off x="8623393" y="3458496"/>
            <a:ext cx="258313" cy="1153391"/>
          </a:xfrm>
          <a:prstGeom prst="rightBrace">
            <a:avLst>
              <a:gd name="adj1" fmla="val 73040"/>
              <a:gd name="adj2" fmla="val 50000"/>
            </a:avLst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3ECB209-EDEC-DDA7-E4BF-FB98033072B2}"/>
              </a:ext>
            </a:extLst>
          </p:cNvPr>
          <p:cNvSpPr txBox="1"/>
          <p:nvPr/>
        </p:nvSpPr>
        <p:spPr>
          <a:xfrm>
            <a:off x="8840445" y="3615807"/>
            <a:ext cx="81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highlight>
                  <a:srgbClr val="FFFF00"/>
                </a:highlight>
              </a:rPr>
              <a:t>Lücke</a:t>
            </a:r>
            <a:br>
              <a:rPr lang="de-DE" sz="1600" dirty="0">
                <a:highlight>
                  <a:srgbClr val="FFFF00"/>
                </a:highlight>
              </a:rPr>
            </a:br>
            <a:r>
              <a:rPr lang="de-DE" sz="1600" dirty="0">
                <a:highlight>
                  <a:srgbClr val="FFFF00"/>
                </a:highlight>
              </a:rPr>
              <a:t>wird</a:t>
            </a:r>
            <a:br>
              <a:rPr lang="de-DE" sz="1600" dirty="0">
                <a:highlight>
                  <a:srgbClr val="FFFF00"/>
                </a:highlight>
              </a:rPr>
            </a:br>
            <a:r>
              <a:rPr lang="de-DE" sz="1600" dirty="0">
                <a:highlight>
                  <a:srgbClr val="FFFF00"/>
                </a:highlight>
              </a:rPr>
              <a:t>größer</a:t>
            </a:r>
            <a:endParaRPr lang="de-DE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5385811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6" grpId="0" animBg="1"/>
      <p:bldP spid="17" grpId="0"/>
      <p:bldP spid="18" grpId="0" animBg="1"/>
      <p:bldP spid="20" grpId="0" animBg="1"/>
      <p:bldP spid="22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DC94-1E84-C8EF-2CAF-E51AD27BE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2D8359E8-6AC5-5ACD-59A4-3F8E928B5B2E}"/>
              </a:ext>
            </a:extLst>
          </p:cNvPr>
          <p:cNvSpPr/>
          <p:nvPr/>
        </p:nvSpPr>
        <p:spPr bwMode="auto">
          <a:xfrm>
            <a:off x="0" y="1350963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33D59F6-AA7F-828B-6F9F-64FABBEB8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A26B24C-CABA-C193-C1A4-70A7F560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AE53C2FC-DBB2-63EB-76A7-02C9E5497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</a:t>
            </a:r>
            <a:r>
              <a:rPr lang="de-DE" sz="1200" b="1" dirty="0">
                <a:solidFill>
                  <a:srgbClr val="FF9933"/>
                </a:solidFill>
              </a:rPr>
              <a:t>|</a:t>
            </a:r>
            <a:r>
              <a:rPr lang="de-DE" sz="1200" b="1" noProof="0" dirty="0">
                <a:solidFill>
                  <a:srgbClr val="FF9933"/>
                </a:solidFill>
              </a:rPr>
              <a:t> Vortrag: EEG-Novelle 2027 </a:t>
            </a:r>
            <a:r>
              <a:rPr lang="de-DE" sz="1200" b="1" dirty="0">
                <a:solidFill>
                  <a:srgbClr val="FF9933"/>
                </a:solidFill>
              </a:rPr>
              <a:t>| FW </a:t>
            </a:r>
            <a:r>
              <a:rPr lang="de-DE" sz="1200" b="1" noProof="0" dirty="0">
                <a:solidFill>
                  <a:srgbClr val="FF9933"/>
                </a:solidFill>
              </a:rPr>
              <a:t>	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CA7C34-625D-CF7E-9F1E-BC5D8A950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DB1DB341-D257-F371-2905-30E7C5F9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60" y="128910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1590B9-ED6B-6E59-76F7-EB4371307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794"/>
          <a:stretch>
            <a:fillRect/>
          </a:stretch>
        </p:blipFill>
        <p:spPr>
          <a:xfrm>
            <a:off x="381708" y="2268900"/>
            <a:ext cx="9142584" cy="40937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3A32816-94E9-E021-3D2A-437E015A6371}"/>
              </a:ext>
            </a:extLst>
          </p:cNvPr>
          <p:cNvSpPr txBox="1"/>
          <p:nvPr/>
        </p:nvSpPr>
        <p:spPr>
          <a:xfrm>
            <a:off x="1058706" y="1522527"/>
            <a:ext cx="757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Umfrage (4/26): Wie sollte D am ehesten bei der Energieversorgung </a:t>
            </a:r>
            <a:br>
              <a:rPr lang="de-DE" sz="1800" b="1" dirty="0"/>
            </a:br>
            <a:r>
              <a:rPr lang="de-DE" sz="1800" b="1" dirty="0"/>
              <a:t>                           unabhängiger von geopolitischen Krisen werden?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85DDD2-79DC-F16E-5E0A-8E5D1745D2F1}"/>
              </a:ext>
            </a:extLst>
          </p:cNvPr>
          <p:cNvSpPr txBox="1"/>
          <p:nvPr/>
        </p:nvSpPr>
        <p:spPr>
          <a:xfrm>
            <a:off x="2100960" y="775241"/>
            <a:ext cx="688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Umfrage: Unabhängiger von </a:t>
            </a:r>
            <a:r>
              <a:rPr lang="de-DE" b="1" dirty="0" err="1">
                <a:solidFill>
                  <a:srgbClr val="FFFF00"/>
                </a:solidFill>
              </a:rPr>
              <a:t>geopol</a:t>
            </a:r>
            <a:r>
              <a:rPr lang="de-DE" b="1" dirty="0">
                <a:solidFill>
                  <a:srgbClr val="FFFF00"/>
                </a:solidFill>
              </a:rPr>
              <a:t>. Krisen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217DB6-A55B-51E2-C1D1-45F5757A0659}"/>
              </a:ext>
            </a:extLst>
          </p:cNvPr>
          <p:cNvSpPr txBox="1"/>
          <p:nvPr/>
        </p:nvSpPr>
        <p:spPr>
          <a:xfrm>
            <a:off x="1179871" y="2694039"/>
            <a:ext cx="2428568" cy="246221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de-DE" sz="1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40AA685-369B-68EC-B09A-492BC50FED3B}"/>
              </a:ext>
            </a:extLst>
          </p:cNvPr>
          <p:cNvSpPr txBox="1"/>
          <p:nvPr/>
        </p:nvSpPr>
        <p:spPr>
          <a:xfrm>
            <a:off x="886675" y="2397797"/>
            <a:ext cx="2721763" cy="246221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4254646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8CE0D-CEC3-A14F-BE46-4424134D4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4204B51-CE7B-AB32-A5BF-FB19086D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404C74BE-69F2-7413-78C8-F729104EB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82547D02-42DE-3D60-27DC-CA12F306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</a:t>
            </a:r>
            <a:r>
              <a:rPr lang="de-DE" sz="1200" b="1" dirty="0">
                <a:solidFill>
                  <a:srgbClr val="FF9933"/>
                </a:solidFill>
              </a:rPr>
              <a:t>|</a:t>
            </a:r>
            <a:r>
              <a:rPr lang="de-DE" sz="1200" b="1" noProof="0" dirty="0">
                <a:solidFill>
                  <a:srgbClr val="FF9933"/>
                </a:solidFill>
              </a:rPr>
              <a:t> Vortrag: EEG-Novelle 2027 </a:t>
            </a:r>
            <a:r>
              <a:rPr lang="de-DE" sz="1200" b="1" dirty="0">
                <a:solidFill>
                  <a:srgbClr val="FF9933"/>
                </a:solidFill>
              </a:rPr>
              <a:t>| FW </a:t>
            </a:r>
            <a:r>
              <a:rPr lang="de-DE" sz="1200" b="1" noProof="0" dirty="0">
                <a:solidFill>
                  <a:srgbClr val="FF9933"/>
                </a:solidFill>
              </a:rPr>
              <a:t>	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3D8DA5-F1C3-868E-D9A5-1F0E7AFAC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83FB2A9C-DA46-2915-EC28-BD64518CE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60" y="100042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BBDCA9-F70E-54F4-95A6-180745378EC5}"/>
              </a:ext>
            </a:extLst>
          </p:cNvPr>
          <p:cNvSpPr txBox="1"/>
          <p:nvPr/>
        </p:nvSpPr>
        <p:spPr>
          <a:xfrm>
            <a:off x="484691" y="2148227"/>
            <a:ext cx="8802184" cy="1031051"/>
          </a:xfrm>
          <a:prstGeom prst="rect">
            <a:avLst/>
          </a:prstGeom>
          <a:noFill/>
          <a:ln w="1905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Aktuelle Höhe </a:t>
            </a:r>
            <a:r>
              <a:rPr lang="de-DE" sz="1800" dirty="0"/>
              <a:t>(Febr.–Juli 2026) des </a:t>
            </a:r>
            <a:r>
              <a:rPr lang="de-DE" sz="1800" b="1" dirty="0"/>
              <a:t>Mieterstromzuschlags</a:t>
            </a:r>
            <a:r>
              <a:rPr lang="de-DE" sz="1800" dirty="0"/>
              <a:t> für neue Anlagen:</a:t>
            </a:r>
            <a:br>
              <a:rPr lang="de-DE" sz="1800" dirty="0"/>
            </a:br>
            <a:endParaRPr lang="de-DE" sz="500" dirty="0"/>
          </a:p>
          <a:p>
            <a:r>
              <a:rPr lang="de-DE" sz="1800" dirty="0"/>
              <a:t>bis 10 kWp: </a:t>
            </a:r>
            <a:r>
              <a:rPr lang="de-DE" sz="1000" dirty="0"/>
              <a:t> </a:t>
            </a:r>
            <a:r>
              <a:rPr lang="de-DE" sz="1800" dirty="0"/>
              <a:t>2,54 Cent / kWh </a:t>
            </a:r>
          </a:p>
          <a:p>
            <a:r>
              <a:rPr lang="de-DE" sz="1800" dirty="0"/>
              <a:t>10–40 kWp: 2,36 Cent / kWh</a:t>
            </a:r>
            <a:endParaRPr lang="de-DE" sz="11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F2BA58-2DFE-1BF9-DB3C-6DEA7D74F8D6}"/>
              </a:ext>
            </a:extLst>
          </p:cNvPr>
          <p:cNvSpPr txBox="1"/>
          <p:nvPr/>
        </p:nvSpPr>
        <p:spPr>
          <a:xfrm>
            <a:off x="2100960" y="775241"/>
            <a:ext cx="549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Wie sieht´s aus beim Mieterstrom?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15BB83-55B7-1F4D-CDDC-48251F2AA548}"/>
              </a:ext>
            </a:extLst>
          </p:cNvPr>
          <p:cNvSpPr txBox="1"/>
          <p:nvPr/>
        </p:nvSpPr>
        <p:spPr>
          <a:xfrm>
            <a:off x="484691" y="1591506"/>
            <a:ext cx="862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Die Mieterstromförderung soll bestehen bleiben! </a:t>
            </a:r>
            <a:r>
              <a:rPr lang="de-DE" sz="1600" dirty="0"/>
              <a:t>(nimmt aber halbj. degressiv ab)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55B7998-DE91-BA68-CC49-DD1BB4F08EB3}"/>
              </a:ext>
            </a:extLst>
          </p:cNvPr>
          <p:cNvSpPr txBox="1"/>
          <p:nvPr/>
        </p:nvSpPr>
        <p:spPr>
          <a:xfrm>
            <a:off x="3920365" y="2547649"/>
            <a:ext cx="534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Der Zuschlag ist deutlich kleiner als die Einspeisevergütung, weil Mieterstrom zusätzlich von eingesparten Netzentgelten profitiert.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E546083-9355-5583-D111-BEF784155DB0}"/>
              </a:ext>
            </a:extLst>
          </p:cNvPr>
          <p:cNvSpPr txBox="1"/>
          <p:nvPr/>
        </p:nvSpPr>
        <p:spPr>
          <a:xfrm>
            <a:off x="456116" y="3392953"/>
            <a:ext cx="906888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Bisher hat sich aber das Mieterstrommodell nur begrenzt durchgesetzt – Gründe</a:t>
            </a:r>
            <a:r>
              <a:rPr lang="de-DE" sz="1800" dirty="0"/>
              <a:t>: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Bürokratie/Komplexität: </a:t>
            </a:r>
            <a:r>
              <a:rPr lang="de-DE" sz="1600" dirty="0"/>
              <a:t>Meldepflichten, Abrechnungen, Verträgen, regulatorische Vorgaben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Wirtschaftlichkeit</a:t>
            </a:r>
            <a:r>
              <a:rPr lang="de-DE" sz="1600" dirty="0"/>
              <a:t> bes. bei kleinen Gebäuden u. Mieterstromzuschlag zu gering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Technischer Aufwand: </a:t>
            </a:r>
            <a:r>
              <a:rPr lang="de-DE" sz="1600" dirty="0"/>
              <a:t>saubere Trennung v. Allgemein-, Mieter- u. Netzstrom, Smart Meter!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Haftung u. Risiko: </a:t>
            </a:r>
            <a:r>
              <a:rPr lang="de-DE" sz="1600" dirty="0"/>
              <a:t>Verantwortung f. Versorgungssicherheit, Abrechnung und Preisgestaltung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Einfachere Alternative: </a:t>
            </a:r>
            <a:r>
              <a:rPr lang="de-DE" sz="1600" dirty="0"/>
              <a:t>PV-Strom mit Einspeisevergütung (das fällt aber jetzt weg)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Geringe Bekanntheit </a:t>
            </a:r>
            <a:r>
              <a:rPr lang="de-DE" sz="1600" dirty="0"/>
              <a:t>bei Eigentümern und Mietern, </a:t>
            </a:r>
            <a:r>
              <a:rPr lang="de-DE" sz="1600" b="1" dirty="0"/>
              <a:t>Unsicherheit</a:t>
            </a:r>
            <a:r>
              <a:rPr lang="de-DE" sz="1600" dirty="0"/>
              <a:t> bei Auslegung von Regeln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5C6C85E-7E1E-600B-60B2-DA54159071AF}"/>
              </a:ext>
            </a:extLst>
          </p:cNvPr>
          <p:cNvSpPr txBox="1"/>
          <p:nvPr/>
        </p:nvSpPr>
        <p:spPr>
          <a:xfrm>
            <a:off x="484691" y="5538996"/>
            <a:ext cx="8802184" cy="677108"/>
          </a:xfrm>
          <a:prstGeom prst="rect">
            <a:avLst/>
          </a:prstGeom>
          <a:noFill/>
          <a:ln w="1905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/>
              <a:t>Im </a:t>
            </a:r>
            <a:r>
              <a:rPr lang="de-DE" sz="2000" b="1" dirty="0"/>
              <a:t>neuen EEG </a:t>
            </a:r>
            <a:r>
              <a:rPr lang="de-DE" sz="1800" dirty="0"/>
              <a:t>soll dieses Modell </a:t>
            </a:r>
            <a:r>
              <a:rPr lang="de-DE" sz="2000" b="1" dirty="0"/>
              <a:t>vereinfacht</a:t>
            </a:r>
            <a:r>
              <a:rPr lang="de-DE" sz="1800" dirty="0"/>
              <a:t> werden: </a:t>
            </a:r>
          </a:p>
          <a:p>
            <a:r>
              <a:rPr lang="de-DE" sz="1800" dirty="0"/>
              <a:t>Bürokratieabbau, Digitalisierung, evtl. bessere Förderung 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C7E93B-3627-3CAB-A2D1-0E21246EF142}"/>
              </a:ext>
            </a:extLst>
          </p:cNvPr>
          <p:cNvSpPr txBox="1"/>
          <p:nvPr/>
        </p:nvSpPr>
        <p:spPr>
          <a:xfrm>
            <a:off x="6924675" y="5692507"/>
            <a:ext cx="2091585" cy="369332"/>
          </a:xfrm>
          <a:prstGeom prst="rect">
            <a:avLst/>
          </a:prstGeom>
          <a:solidFill>
            <a:srgbClr val="AAE571"/>
          </a:solidFill>
        </p:spPr>
        <p:txBody>
          <a:bodyPr wrap="square" rtlCol="0">
            <a:spAutoFit/>
          </a:bodyPr>
          <a:lstStyle/>
          <a:p>
            <a:r>
              <a:rPr lang="de-DE" sz="1800" b="1" dirty="0"/>
              <a:t>Ob´s gelingt ???</a:t>
            </a:r>
          </a:p>
        </p:txBody>
      </p:sp>
    </p:spTree>
    <p:extLst>
      <p:ext uri="{BB962C8B-B14F-4D97-AF65-F5344CB8AC3E}">
        <p14:creationId xmlns:p14="http://schemas.microsoft.com/office/powerpoint/2010/main" val="168858051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A9370-D1DC-80C4-E4F2-DCD239B68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C16A8B5F-FB9A-71CD-C176-DB48361CB0EB}"/>
              </a:ext>
            </a:extLst>
          </p:cNvPr>
          <p:cNvSpPr/>
          <p:nvPr/>
        </p:nvSpPr>
        <p:spPr bwMode="auto">
          <a:xfrm>
            <a:off x="0" y="1350963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F0A78C7-4C62-F782-4512-F6A795C3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1400" noProof="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41A1AB-31AD-501F-9FC3-D87BCAAF0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noProof="0" dirty="0"/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C054DA7B-427E-B87A-432C-560905BE0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rgbClr val="FF9933"/>
                </a:solidFill>
              </a:rPr>
              <a:t>April</a:t>
            </a:r>
            <a:r>
              <a:rPr lang="de-DE" sz="1200" b="1" noProof="0" dirty="0">
                <a:solidFill>
                  <a:srgbClr val="FF9933"/>
                </a:solidFill>
              </a:rPr>
              <a:t>-</a:t>
            </a:r>
            <a:r>
              <a:rPr lang="de-DE" sz="1200" b="1" noProof="0" dirty="0" err="1">
                <a:solidFill>
                  <a:srgbClr val="FF9933"/>
                </a:solidFill>
              </a:rPr>
              <a:t>EnergiewendeForum</a:t>
            </a:r>
            <a:r>
              <a:rPr lang="de-DE" sz="1200" b="1" noProof="0" dirty="0">
                <a:solidFill>
                  <a:srgbClr val="FF9933"/>
                </a:solidFill>
              </a:rPr>
              <a:t> | </a:t>
            </a:r>
            <a:r>
              <a:rPr lang="de-DE" sz="1200" b="1" dirty="0">
                <a:solidFill>
                  <a:srgbClr val="FF9933"/>
                </a:solidFill>
              </a:rPr>
              <a:t>23</a:t>
            </a:r>
            <a:r>
              <a:rPr lang="de-DE" sz="1200" b="1" noProof="0" dirty="0">
                <a:solidFill>
                  <a:srgbClr val="FF9933"/>
                </a:solidFill>
              </a:rPr>
              <a:t>.04.2026 </a:t>
            </a:r>
            <a:r>
              <a:rPr lang="de-DE" sz="1200" b="1" dirty="0">
                <a:solidFill>
                  <a:srgbClr val="FF9933"/>
                </a:solidFill>
              </a:rPr>
              <a:t>|</a:t>
            </a:r>
            <a:r>
              <a:rPr lang="de-DE" sz="1200" b="1" noProof="0" dirty="0">
                <a:solidFill>
                  <a:srgbClr val="FF9933"/>
                </a:solidFill>
              </a:rPr>
              <a:t> Vortrag: EEG-Novelle 2027 </a:t>
            </a:r>
            <a:r>
              <a:rPr lang="de-DE" sz="1200" b="1" dirty="0">
                <a:solidFill>
                  <a:srgbClr val="FF9933"/>
                </a:solidFill>
              </a:rPr>
              <a:t>| FW </a:t>
            </a:r>
            <a:r>
              <a:rPr lang="de-DE" sz="1200" b="1" noProof="0" dirty="0">
                <a:solidFill>
                  <a:srgbClr val="FF9933"/>
                </a:solidFill>
              </a:rPr>
              <a:t>		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0B67DB-24F6-DBD1-AB7A-03FB5732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753BDD53-A60E-6569-D6E4-F7FAE0DE9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61" y="171082"/>
            <a:ext cx="549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b="1" dirty="0">
                <a:solidFill>
                  <a:schemeClr val="bg1"/>
                </a:solidFill>
              </a:rPr>
              <a:t>Die EEG-Novelle 2027</a:t>
            </a:r>
            <a:endParaRPr lang="de-DE" sz="3600" noProof="0" dirty="0">
              <a:solidFill>
                <a:schemeClr val="bg1"/>
              </a:solidFill>
            </a:endParaRPr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B719E4F1-C2E8-41E0-1C39-EF6DD056E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15" y="1711331"/>
            <a:ext cx="6658569" cy="44388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763EA3-E6AC-DF02-C628-BEE4424B0F85}"/>
              </a:ext>
            </a:extLst>
          </p:cNvPr>
          <p:cNvSpPr txBox="1"/>
          <p:nvPr/>
        </p:nvSpPr>
        <p:spPr>
          <a:xfrm>
            <a:off x="8378535" y="5739175"/>
            <a:ext cx="101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Köln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B16EAC-21D1-1555-81A3-3F55C0058DE8}"/>
              </a:ext>
            </a:extLst>
          </p:cNvPr>
          <p:cNvSpPr txBox="1"/>
          <p:nvPr/>
        </p:nvSpPr>
        <p:spPr>
          <a:xfrm>
            <a:off x="2100960" y="775241"/>
            <a:ext cx="509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Was können wir alle tun?</a:t>
            </a:r>
          </a:p>
        </p:txBody>
      </p:sp>
    </p:spTree>
    <p:extLst>
      <p:ext uri="{BB962C8B-B14F-4D97-AF65-F5344CB8AC3E}">
        <p14:creationId xmlns:p14="http://schemas.microsoft.com/office/powerpoint/2010/main" val="27703735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921</Words>
  <Application>Microsoft Office PowerPoint</Application>
  <PresentationFormat>A4-Papier (210 x 297 mm)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Frieder Wambsganß</cp:lastModifiedBy>
  <cp:revision>3540</cp:revision>
  <cp:lastPrinted>2024-04-10T06:27:21Z</cp:lastPrinted>
  <dcterms:created xsi:type="dcterms:W3CDTF">2003-01-24T08:17:53Z</dcterms:created>
  <dcterms:modified xsi:type="dcterms:W3CDTF">2026-04-23T14:23:48Z</dcterms:modified>
</cp:coreProperties>
</file>