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35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878" r:id="rId2"/>
    <p:sldId id="1143" r:id="rId3"/>
    <p:sldId id="1144" r:id="rId4"/>
    <p:sldId id="1301" r:id="rId5"/>
    <p:sldId id="1363" r:id="rId6"/>
    <p:sldId id="1364" r:id="rId7"/>
    <p:sldId id="1321" r:id="rId8"/>
    <p:sldId id="1322" r:id="rId9"/>
    <p:sldId id="1323" r:id="rId10"/>
    <p:sldId id="1324" r:id="rId11"/>
    <p:sldId id="1325" r:id="rId12"/>
    <p:sldId id="948" r:id="rId13"/>
    <p:sldId id="898" r:id="rId14"/>
    <p:sldId id="1353" r:id="rId15"/>
    <p:sldId id="1327" r:id="rId16"/>
    <p:sldId id="1367" r:id="rId17"/>
    <p:sldId id="1331" r:id="rId18"/>
    <p:sldId id="1358" r:id="rId19"/>
    <p:sldId id="1333" r:id="rId20"/>
    <p:sldId id="1334" r:id="rId21"/>
    <p:sldId id="1369" r:id="rId22"/>
    <p:sldId id="1120" r:id="rId23"/>
    <p:sldId id="1335" r:id="rId24"/>
    <p:sldId id="1336" r:id="rId25"/>
    <p:sldId id="1337" r:id="rId26"/>
    <p:sldId id="1338" r:id="rId27"/>
    <p:sldId id="1339" r:id="rId28"/>
    <p:sldId id="1355" r:id="rId29"/>
    <p:sldId id="1341" r:id="rId30"/>
    <p:sldId id="1343" r:id="rId31"/>
    <p:sldId id="1344" r:id="rId32"/>
    <p:sldId id="1366" r:id="rId33"/>
    <p:sldId id="1345" r:id="rId34"/>
    <p:sldId id="1346" r:id="rId35"/>
    <p:sldId id="1347" r:id="rId36"/>
    <p:sldId id="1356" r:id="rId37"/>
    <p:sldId id="1361" r:id="rId38"/>
    <p:sldId id="1083" r:id="rId39"/>
    <p:sldId id="1349" r:id="rId40"/>
    <p:sldId id="1365" r:id="rId41"/>
    <p:sldId id="1350" r:id="rId42"/>
    <p:sldId id="1354" r:id="rId43"/>
    <p:sldId id="1370" r:id="rId44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333FF"/>
    <a:srgbClr val="FF9999"/>
    <a:srgbClr val="CC6600"/>
    <a:srgbClr val="FF9933"/>
    <a:srgbClr val="FF00FF"/>
    <a:srgbClr val="FFCC99"/>
    <a:srgbClr val="00FF99"/>
    <a:srgbClr val="0099CC"/>
    <a:srgbClr val="0066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93" autoAdjust="0"/>
    <p:restoredTop sz="94660" autoAdjust="0"/>
  </p:normalViewPr>
  <p:slideViewPr>
    <p:cSldViewPr snapToGrid="0">
      <p:cViewPr varScale="1">
        <p:scale>
          <a:sx n="89" d="100"/>
          <a:sy n="89" d="100"/>
        </p:scale>
        <p:origin x="2370" y="54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036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8Entwicklung%20der%20CO2-Konzentration\THG%20in%20D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4ProSumer\ProSumer%20Hergersweiler2025\AZ_Energiewerte%202025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4ProSumer\ProSumer%20Hergersweiler2025\AZ_Energiewerte%202025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4ProSumer\ProSumer%20Hergersweiler2025\AZ_Energiewerte%202025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5Zubauzahlen\EE-Ausbau%202024_D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5Zubauzahlen\EE-Ausbau%202024_RLP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5Zubauzahlen\EE-Ausbau%202025_RLP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5Zubauzahlen\EE-Ausbau_S&#252;dpfalz%202025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5\Kosten_Fossil-Erneuerbar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01Ausbaupfade%20Nullemission\2Ausbaupfad%20bis%202040\Transformation204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1Prim&#228;renergie%20und%20Enegietransformation\Prim&#228;renergie_Transformation20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1Prim&#228;renergie%20und%20Enegietransformation\Prim&#228;renergie_Transformation202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2Ertr&#228;ge_Wind_PV\Jahresertr&#228;ge%202025_V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2Ertr&#228;ge_Wind_PV\Jahresertr&#228;ge%202025_V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2Ertr&#228;ge_Wind_PV\Jahresertr&#228;ge%202025_V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F:\01Daten%20allgemein\03Energie\01ISE%20e.V\05Meta-Studie%20Klimasch.-Energiew.%202.0\05Monitoring\2025\Daten\02Ertr&#228;ge_Wind_PV\Jahresertr&#228;ge%202025_V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B7-4764-8638-3A3C44825CB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B7-4764-8638-3A3C44825CB9}"/>
              </c:ext>
            </c:extLst>
          </c:dPt>
          <c:dPt>
            <c:idx val="2"/>
            <c:bubble3D val="0"/>
            <c:spPr>
              <a:solidFill>
                <a:srgbClr val="333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B7-4764-8638-3A3C44825CB9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9B7-4764-8638-3A3C44825CB9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9B7-4764-8638-3A3C44825CB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9B7-4764-8638-3A3C44825CB9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E9B7-4764-8638-3A3C44825C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Tabelle1!$G$3:$G$8</c:f>
              <c:numCache>
                <c:formatCode>0</c:formatCode>
                <c:ptCount val="6"/>
                <c:pt idx="0">
                  <c:v>28.4375</c:v>
                </c:pt>
                <c:pt idx="1">
                  <c:v>22.1875</c:v>
                </c:pt>
                <c:pt idx="2">
                  <c:v>16.25</c:v>
                </c:pt>
                <c:pt idx="3">
                  <c:v>22.65625</c:v>
                </c:pt>
                <c:pt idx="4">
                  <c:v>9.53125</c:v>
                </c:pt>
                <c:pt idx="5">
                  <c:v>0.9375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9B7-4764-8638-3A3C44825C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5C-48EE-8465-E82C86AD45B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5C-48EE-8465-E82C86AD45B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5C-48EE-8465-E82C86AD45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Arbeitszahlen!$A$3:$A$14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Arbeitszahlen!$B$3:$B$14</c:f>
              <c:numCache>
                <c:formatCode>#,##0.00</c:formatCode>
                <c:ptCount val="12"/>
                <c:pt idx="0">
                  <c:v>3.684755082284608</c:v>
                </c:pt>
                <c:pt idx="1">
                  <c:v>3.6821793416572075</c:v>
                </c:pt>
                <c:pt idx="2">
                  <c:v>4.0770642201834866</c:v>
                </c:pt>
                <c:pt idx="3">
                  <c:v>4.7237762237762242</c:v>
                </c:pt>
                <c:pt idx="4">
                  <c:v>4.9416666666666664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4.6931818181818183</c:v>
                </c:pt>
                <c:pt idx="9">
                  <c:v>5.0361445783132526</c:v>
                </c:pt>
                <c:pt idx="10">
                  <c:v>4.0873533246414606</c:v>
                </c:pt>
                <c:pt idx="11">
                  <c:v>3.819755600814664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48EE-8465-E82C86AD45B0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628965140239803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5C-48EE-8465-E82C86AD45B0}"/>
                </c:ext>
              </c:extLst>
            </c:dLbl>
            <c:dLbl>
              <c:idx val="1"/>
              <c:layout>
                <c:manualLayout>
                  <c:x val="1.6048275233733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5C-48EE-8465-E82C86AD45B0}"/>
                </c:ext>
              </c:extLst>
            </c:dLbl>
            <c:dLbl>
              <c:idx val="2"/>
              <c:layout>
                <c:manualLayout>
                  <c:x val="1.2838620186986416E-2"/>
                  <c:y val="-4.79819799329536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5C-48EE-8465-E82C86AD45B0}"/>
                </c:ext>
              </c:extLst>
            </c:dLbl>
            <c:dLbl>
              <c:idx val="3"/>
              <c:layout>
                <c:manualLayout>
                  <c:x val="1.44434477103597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5C-48EE-8465-E82C86AD45B0}"/>
                </c:ext>
              </c:extLst>
            </c:dLbl>
            <c:dLbl>
              <c:idx val="4"/>
              <c:layout>
                <c:manualLayout>
                  <c:x val="1.604827523373302E-2"/>
                  <c:y val="-4.39829735101443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95C-48EE-8465-E82C86AD45B0}"/>
                </c:ext>
              </c:extLst>
            </c:dLbl>
            <c:dLbl>
              <c:idx val="8"/>
              <c:layout>
                <c:manualLayout>
                  <c:x val="2.08627578038529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95C-48EE-8465-E82C86AD45B0}"/>
                </c:ext>
              </c:extLst>
            </c:dLbl>
            <c:dLbl>
              <c:idx val="9"/>
              <c:layout>
                <c:manualLayout>
                  <c:x val="1.1233792663613114E-2"/>
                  <c:y val="-2.399098996647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95C-48EE-8465-E82C86AD45B0}"/>
                </c:ext>
              </c:extLst>
            </c:dLbl>
            <c:dLbl>
              <c:idx val="10"/>
              <c:layout>
                <c:manualLayout>
                  <c:x val="2.0862757803852924E-2"/>
                  <c:y val="-9.5963959865908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95C-48EE-8465-E82C86AD45B0}"/>
                </c:ext>
              </c:extLst>
            </c:dLbl>
            <c:dLbl>
              <c:idx val="11"/>
              <c:layout>
                <c:manualLayout>
                  <c:x val="8.024137616866391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95C-48EE-8465-E82C86AD45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Arbeitszahlen!$A$3:$A$14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Arbeitszahlen!$C$3:$C$14</c:f>
              <c:numCache>
                <c:formatCode>#,##0.00</c:formatCode>
                <c:ptCount val="12"/>
                <c:pt idx="0">
                  <c:v>2.5234239999999999</c:v>
                </c:pt>
                <c:pt idx="1">
                  <c:v>2.5955882352941178</c:v>
                </c:pt>
                <c:pt idx="2">
                  <c:v>2.7922077922077921</c:v>
                </c:pt>
                <c:pt idx="3">
                  <c:v>3.0223880597014925</c:v>
                </c:pt>
                <c:pt idx="4">
                  <c:v>3.1363636363636362</c:v>
                </c:pt>
                <c:pt idx="5">
                  <c:v>3.107843137254902</c:v>
                </c:pt>
                <c:pt idx="6">
                  <c:v>3.1698113207547172</c:v>
                </c:pt>
                <c:pt idx="7">
                  <c:v>3.0891089108910892</c:v>
                </c:pt>
                <c:pt idx="8">
                  <c:v>3.0202020202020203</c:v>
                </c:pt>
                <c:pt idx="9">
                  <c:v>2.9915254237288136</c:v>
                </c:pt>
                <c:pt idx="10">
                  <c:v>2.6136363636363638</c:v>
                </c:pt>
                <c:pt idx="11">
                  <c:v>2.4834437086092715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48EE-8465-E82C86AD4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5083472"/>
        <c:axId val="455083832"/>
      </c:barChart>
      <c:catAx>
        <c:axId val="45508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5083832"/>
        <c:crosses val="autoZero"/>
        <c:auto val="1"/>
        <c:lblAlgn val="ctr"/>
        <c:lblOffset val="100"/>
        <c:noMultiLvlLbl val="0"/>
      </c:catAx>
      <c:valAx>
        <c:axId val="45508383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45508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072312552181675E-2"/>
          <c:y val="6.6250021871206877E-2"/>
          <c:w val="0.91312985841750727"/>
          <c:h val="0.8933384983290397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'ProSumer Hergersweiler'!$C$4:$C$53</c:f>
              <c:numCache>
                <c:formatCode>General</c:formatCode>
                <c:ptCount val="47"/>
                <c:pt idx="0" formatCode="#,##0">
                  <c:v>1063</c:v>
                </c:pt>
                <c:pt idx="4" formatCode="#,##0">
                  <c:v>882</c:v>
                </c:pt>
                <c:pt idx="8" formatCode="#,##0">
                  <c:v>509</c:v>
                </c:pt>
                <c:pt idx="12" formatCode="#,##0">
                  <c:v>272</c:v>
                </c:pt>
                <c:pt idx="16" formatCode="#,##0">
                  <c:v>124</c:v>
                </c:pt>
                <c:pt idx="20" formatCode="#,##0">
                  <c:v>22</c:v>
                </c:pt>
                <c:pt idx="24" formatCode="#,##0">
                  <c:v>35</c:v>
                </c:pt>
                <c:pt idx="28" formatCode="#,##0">
                  <c:v>28</c:v>
                </c:pt>
                <c:pt idx="32" formatCode="#,##0">
                  <c:v>136</c:v>
                </c:pt>
                <c:pt idx="36" formatCode="#,##0">
                  <c:v>389</c:v>
                </c:pt>
                <c:pt idx="40" formatCode="#,##0">
                  <c:v>743</c:v>
                </c:pt>
                <c:pt idx="44" formatCode="#,##0">
                  <c:v>1024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F7-4439-8738-0A0CFAFC64AC}"/>
            </c:ext>
          </c:extLst>
        </c:ser>
        <c:ser>
          <c:idx val="1"/>
          <c:order val="1"/>
          <c:spPr>
            <a:solidFill>
              <a:srgbClr val="FF9999"/>
            </a:solidFill>
            <a:ln>
              <a:noFill/>
            </a:ln>
            <a:effectLst/>
          </c:spPr>
          <c:invertIfNegative val="0"/>
          <c:val>
            <c:numRef>
              <c:f>'ProSumer Hergersweiler'!$D$4:$D$53</c:f>
              <c:numCache>
                <c:formatCode>General</c:formatCode>
                <c:ptCount val="47"/>
                <c:pt idx="0" formatCode="#,##0">
                  <c:v>150</c:v>
                </c:pt>
                <c:pt idx="4" formatCode="#,##0">
                  <c:v>198</c:v>
                </c:pt>
                <c:pt idx="8" formatCode="#,##0">
                  <c:v>124</c:v>
                </c:pt>
                <c:pt idx="12" formatCode="#,##0">
                  <c:v>282</c:v>
                </c:pt>
                <c:pt idx="16" formatCode="#,##0">
                  <c:v>136</c:v>
                </c:pt>
                <c:pt idx="20" formatCode="#,##0">
                  <c:v>100</c:v>
                </c:pt>
                <c:pt idx="24" formatCode="#,##0">
                  <c:v>95</c:v>
                </c:pt>
                <c:pt idx="28" formatCode="#,##0">
                  <c:v>96</c:v>
                </c:pt>
                <c:pt idx="32" formatCode="#,##0">
                  <c:v>74</c:v>
                </c:pt>
                <c:pt idx="36" formatCode="#,##0">
                  <c:v>92</c:v>
                </c:pt>
                <c:pt idx="40" formatCode="#,##0">
                  <c:v>199</c:v>
                </c:pt>
                <c:pt idx="44" formatCode="#,##0">
                  <c:v>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F7-4439-8738-0A0CFAFC64AC}"/>
            </c:ext>
          </c:extLst>
        </c:ser>
        <c:ser>
          <c:idx val="2"/>
          <c:order val="2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val>
            <c:numRef>
              <c:f>'ProSumer Hergersweiler'!$F$4:$F$53</c:f>
              <c:numCache>
                <c:formatCode>General</c:formatCode>
                <c:ptCount val="47"/>
                <c:pt idx="0" formatCode="#,##0">
                  <c:v>84.1</c:v>
                </c:pt>
                <c:pt idx="4" formatCode="#,##0">
                  <c:v>145.4</c:v>
                </c:pt>
                <c:pt idx="8" formatCode="#,##0">
                  <c:v>20</c:v>
                </c:pt>
                <c:pt idx="12" formatCode="#,##0">
                  <c:v>9.3000000000000007</c:v>
                </c:pt>
                <c:pt idx="16" formatCode="#,##0">
                  <c:v>1.8</c:v>
                </c:pt>
                <c:pt idx="20" formatCode="#,##0">
                  <c:v>8.5</c:v>
                </c:pt>
                <c:pt idx="24" formatCode="#,##0">
                  <c:v>10.8</c:v>
                </c:pt>
                <c:pt idx="28" formatCode="#,##0">
                  <c:v>1.6</c:v>
                </c:pt>
                <c:pt idx="32" formatCode="#,##0">
                  <c:v>9.3000000000000007</c:v>
                </c:pt>
                <c:pt idx="36" formatCode="#,##0">
                  <c:v>11.5</c:v>
                </c:pt>
                <c:pt idx="40" formatCode="#,##0">
                  <c:v>99.1</c:v>
                </c:pt>
                <c:pt idx="44" formatCode="#,##0">
                  <c:v>322.3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F7-4439-8738-0A0CFAFC64AC}"/>
            </c:ext>
          </c:extLst>
        </c:ser>
        <c:ser>
          <c:idx val="3"/>
          <c:order val="3"/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'ProSumer Hergersweiler'!$G$4:$G$53</c:f>
              <c:numCache>
                <c:formatCode>General</c:formatCode>
                <c:ptCount val="47"/>
                <c:pt idx="0" formatCode="#,##0">
                  <c:v>9.3000000000000007</c:v>
                </c:pt>
                <c:pt idx="4" formatCode="#,##0">
                  <c:v>48.5</c:v>
                </c:pt>
                <c:pt idx="8" formatCode="#,##0">
                  <c:v>85.1</c:v>
                </c:pt>
                <c:pt idx="12" formatCode="#,##0">
                  <c:v>94</c:v>
                </c:pt>
                <c:pt idx="16" formatCode="#,##0">
                  <c:v>87.2</c:v>
                </c:pt>
                <c:pt idx="20" formatCode="#,##0">
                  <c:v>97.9</c:v>
                </c:pt>
                <c:pt idx="24" formatCode="#,##0">
                  <c:v>124.4</c:v>
                </c:pt>
                <c:pt idx="28" formatCode="#,##0">
                  <c:v>77.2</c:v>
                </c:pt>
                <c:pt idx="32" formatCode="#,##0">
                  <c:v>67.900000000000006</c:v>
                </c:pt>
                <c:pt idx="36" formatCode="#,##0">
                  <c:v>10.8</c:v>
                </c:pt>
                <c:pt idx="40" formatCode="#,##0">
                  <c:v>27.5</c:v>
                </c:pt>
                <c:pt idx="44" formatCode="#,##0">
                  <c:v>20.8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F7-4439-8738-0A0CFAFC64AC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'ProSumer Hergersweiler'!$J$4:$J$53</c:f>
              <c:numCache>
                <c:formatCode>General</c:formatCode>
                <c:ptCount val="47"/>
                <c:pt idx="0" formatCode="#,##0">
                  <c:v>175.9</c:v>
                </c:pt>
                <c:pt idx="4" formatCode="#,##0">
                  <c:v>103.6</c:v>
                </c:pt>
                <c:pt idx="8" formatCode="#,##0">
                  <c:v>140</c:v>
                </c:pt>
                <c:pt idx="12" formatCode="#,##0">
                  <c:v>101.7</c:v>
                </c:pt>
                <c:pt idx="16" formatCode="#,##0">
                  <c:v>81.2</c:v>
                </c:pt>
                <c:pt idx="20" formatCode="#,##0">
                  <c:v>81.5</c:v>
                </c:pt>
                <c:pt idx="24" formatCode="#,##0">
                  <c:v>100.2</c:v>
                </c:pt>
                <c:pt idx="28" formatCode="#,##0">
                  <c:v>96.4</c:v>
                </c:pt>
                <c:pt idx="32" formatCode="#,##0">
                  <c:v>137.69999999999999</c:v>
                </c:pt>
                <c:pt idx="36" formatCode="#,##0">
                  <c:v>194.5</c:v>
                </c:pt>
                <c:pt idx="40" formatCode="#,##0">
                  <c:v>154.9</c:v>
                </c:pt>
                <c:pt idx="44" formatCode="#,##0">
                  <c:v>221.8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F7-4439-8738-0A0CFAFC64AC}"/>
            </c:ext>
          </c:extLst>
        </c:ser>
        <c:ser>
          <c:idx val="5"/>
          <c:order val="5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val>
            <c:numRef>
              <c:f>'ProSumer Hergersweiler'!$K$4:$K$53</c:f>
              <c:numCache>
                <c:formatCode>General</c:formatCode>
                <c:ptCount val="47"/>
                <c:pt idx="0" formatCode="#,##0">
                  <c:v>67.699999999999989</c:v>
                </c:pt>
                <c:pt idx="4" formatCode="#,##0">
                  <c:v>86.5</c:v>
                </c:pt>
                <c:pt idx="8" formatCode="#,##0">
                  <c:v>240</c:v>
                </c:pt>
                <c:pt idx="12" formatCode="#,##0">
                  <c:v>68.3</c:v>
                </c:pt>
                <c:pt idx="16" formatCode="#,##0">
                  <c:v>154.10000000000002</c:v>
                </c:pt>
                <c:pt idx="20" formatCode="#,##0">
                  <c:v>207.10000000000002</c:v>
                </c:pt>
                <c:pt idx="24" formatCode="#,##0">
                  <c:v>221.60000000000002</c:v>
                </c:pt>
                <c:pt idx="28" formatCode="#,##0">
                  <c:v>171.79999999999998</c:v>
                </c:pt>
                <c:pt idx="32" formatCode="#,##0">
                  <c:v>138.19999999999999</c:v>
                </c:pt>
                <c:pt idx="36" formatCode="#,##0">
                  <c:v>164.60000000000002</c:v>
                </c:pt>
                <c:pt idx="40" formatCode="#,##0">
                  <c:v>166.79999999999998</c:v>
                </c:pt>
                <c:pt idx="44" formatCode="#,##0">
                  <c:v>118.5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AF7-4439-8738-0A0CFAFC64AC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AF7-4439-8738-0A0CFAFC64AC}"/>
              </c:ext>
            </c:extLst>
          </c:dPt>
          <c:val>
            <c:numRef>
              <c:f>'ProSumer Hergersweiler'!$N$4:$N$53</c:f>
              <c:numCache>
                <c:formatCode>#,##0</c:formatCode>
                <c:ptCount val="47"/>
                <c:pt idx="1">
                  <c:v>1323</c:v>
                </c:pt>
                <c:pt idx="5">
                  <c:v>1131</c:v>
                </c:pt>
                <c:pt idx="9">
                  <c:v>669</c:v>
                </c:pt>
                <c:pt idx="13">
                  <c:v>383</c:v>
                </c:pt>
                <c:pt idx="17">
                  <c:v>207</c:v>
                </c:pt>
                <c:pt idx="21">
                  <c:v>112</c:v>
                </c:pt>
                <c:pt idx="25">
                  <c:v>146</c:v>
                </c:pt>
                <c:pt idx="29">
                  <c:v>126</c:v>
                </c:pt>
                <c:pt idx="33">
                  <c:v>283</c:v>
                </c:pt>
                <c:pt idx="37">
                  <c:v>595</c:v>
                </c:pt>
                <c:pt idx="41">
                  <c:v>997</c:v>
                </c:pt>
                <c:pt idx="45">
                  <c:v>1568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F7-4439-8738-0A0CFAFC64AC}"/>
            </c:ext>
          </c:extLst>
        </c:ser>
        <c:ser>
          <c:idx val="7"/>
          <c:order val="7"/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val>
            <c:numRef>
              <c:f>'ProSumer Hergersweiler'!$O$4:$O$53</c:f>
              <c:numCache>
                <c:formatCode>#,##0</c:formatCode>
                <c:ptCount val="47"/>
                <c:pt idx="1">
                  <c:v>227</c:v>
                </c:pt>
                <c:pt idx="5">
                  <c:v>333</c:v>
                </c:pt>
                <c:pt idx="9">
                  <c:v>449</c:v>
                </c:pt>
                <c:pt idx="13">
                  <c:v>444</c:v>
                </c:pt>
                <c:pt idx="17">
                  <c:v>377</c:v>
                </c:pt>
                <c:pt idx="21">
                  <c:v>405</c:v>
                </c:pt>
                <c:pt idx="25">
                  <c:v>441</c:v>
                </c:pt>
                <c:pt idx="29">
                  <c:v>345</c:v>
                </c:pt>
                <c:pt idx="33">
                  <c:v>280</c:v>
                </c:pt>
                <c:pt idx="37">
                  <c:v>267</c:v>
                </c:pt>
                <c:pt idx="41">
                  <c:v>393</c:v>
                </c:pt>
                <c:pt idx="45">
                  <c:v>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AF7-4439-8738-0A0CFAFC64AC}"/>
            </c:ext>
          </c:extLst>
        </c:ser>
        <c:ser>
          <c:idx val="8"/>
          <c:order val="8"/>
          <c:spPr>
            <a:solidFill>
              <a:srgbClr val="CC6600"/>
            </a:solidFill>
            <a:ln>
              <a:noFill/>
            </a:ln>
            <a:effectLst/>
          </c:spPr>
          <c:invertIfNegative val="0"/>
          <c:val>
            <c:numRef>
              <c:f>'ProSumer Hergersweiler'!$Q$4:$Q$53</c:f>
              <c:numCache>
                <c:formatCode>General</c:formatCode>
                <c:ptCount val="47"/>
                <c:pt idx="2" formatCode="#,##0">
                  <c:v>101</c:v>
                </c:pt>
                <c:pt idx="6" formatCode="#,##0">
                  <c:v>204</c:v>
                </c:pt>
                <c:pt idx="10" formatCode="#,##0">
                  <c:v>840</c:v>
                </c:pt>
                <c:pt idx="14" formatCode="#,##0">
                  <c:v>1408</c:v>
                </c:pt>
                <c:pt idx="18" formatCode="#,##0">
                  <c:v>1971</c:v>
                </c:pt>
                <c:pt idx="22" formatCode="#,##0">
                  <c:v>2017</c:v>
                </c:pt>
                <c:pt idx="26" formatCode="#,##0">
                  <c:v>1680</c:v>
                </c:pt>
                <c:pt idx="30" formatCode="#,##0">
                  <c:v>1783</c:v>
                </c:pt>
                <c:pt idx="34" formatCode="#,##0">
                  <c:v>930</c:v>
                </c:pt>
                <c:pt idx="38" formatCode="#,##0">
                  <c:v>474</c:v>
                </c:pt>
                <c:pt idx="42" formatCode="#,##0">
                  <c:v>42</c:v>
                </c:pt>
                <c:pt idx="46" formatCode="#,##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AF7-4439-8738-0A0CFAFC64AC}"/>
            </c:ext>
          </c:extLst>
        </c:ser>
        <c:ser>
          <c:idx val="9"/>
          <c:order val="9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val>
            <c:numRef>
              <c:f>'ProSumer Hergersweiler'!$R$4:$R$53</c:f>
              <c:numCache>
                <c:formatCode>General</c:formatCode>
                <c:ptCount val="47"/>
                <c:pt idx="2" formatCode="#,##0">
                  <c:v>227</c:v>
                </c:pt>
                <c:pt idx="6" formatCode="#,##0">
                  <c:v>333</c:v>
                </c:pt>
                <c:pt idx="10" formatCode="#,##0">
                  <c:v>449</c:v>
                </c:pt>
                <c:pt idx="14" formatCode="#,##0">
                  <c:v>444</c:v>
                </c:pt>
                <c:pt idx="18" formatCode="#,##0">
                  <c:v>377</c:v>
                </c:pt>
                <c:pt idx="22" formatCode="#,##0">
                  <c:v>405</c:v>
                </c:pt>
                <c:pt idx="26" formatCode="#,##0">
                  <c:v>441</c:v>
                </c:pt>
                <c:pt idx="30" formatCode="#,##0">
                  <c:v>345</c:v>
                </c:pt>
                <c:pt idx="34" formatCode="#,##0">
                  <c:v>280</c:v>
                </c:pt>
                <c:pt idx="38" formatCode="#,##0">
                  <c:v>267</c:v>
                </c:pt>
                <c:pt idx="42" formatCode="#,##0">
                  <c:v>393</c:v>
                </c:pt>
                <c:pt idx="46" formatCode="#,##0">
                  <c:v>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AF7-4439-8738-0A0CFAFC64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4097248"/>
        <c:axId val="824100488"/>
      </c:barChart>
      <c:catAx>
        <c:axId val="824097248"/>
        <c:scaling>
          <c:orientation val="minMax"/>
        </c:scaling>
        <c:delete val="1"/>
        <c:axPos val="b"/>
        <c:majorTickMark val="none"/>
        <c:minorTickMark val="none"/>
        <c:tickLblPos val="nextTo"/>
        <c:crossAx val="824100488"/>
        <c:crosses val="autoZero"/>
        <c:auto val="1"/>
        <c:lblAlgn val="ctr"/>
        <c:lblOffset val="100"/>
        <c:noMultiLvlLbl val="0"/>
      </c:catAx>
      <c:valAx>
        <c:axId val="824100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2409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288056973362501E-2"/>
          <c:y val="9.7005311104434749E-2"/>
          <c:w val="0.957423886053275"/>
          <c:h val="0.78982182594039141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4A5-4D9C-A951-FFCC8EAB98CB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4A5-4D9C-A951-FFCC8EAB98CB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4A5-4D9C-A951-FFCC8EAB98CB}"/>
              </c:ext>
            </c:extLst>
          </c:dPt>
          <c:val>
            <c:numRef>
              <c:f>'ProSumer Hergersweiler'!$B$64:$B$66</c:f>
              <c:numCache>
                <c:formatCode>#,##0.0</c:formatCode>
                <c:ptCount val="3"/>
                <c:pt idx="0">
                  <c:v>11452</c:v>
                </c:pt>
                <c:pt idx="1">
                  <c:v>7540</c:v>
                </c:pt>
                <c:pt idx="2">
                  <c:v>5227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A5-4D9C-A951-FFCC8EAB98CB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4A5-4D9C-A951-FFCC8EAB98CB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4A5-4D9C-A951-FFCC8EAB98CB}"/>
              </c:ext>
            </c:extLst>
          </c:dPt>
          <c:dPt>
            <c:idx val="2"/>
            <c:invertIfNegative val="0"/>
            <c:bubble3D val="0"/>
            <c:spPr>
              <a:solidFill>
                <a:srgbClr val="FF99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4A5-4D9C-A951-FFCC8EAB98CB}"/>
              </c:ext>
            </c:extLst>
          </c:dPt>
          <c:val>
            <c:numRef>
              <c:f>'ProSumer Hergersweiler'!$C$64:$C$66</c:f>
              <c:numCache>
                <c:formatCode>#,##0.0</c:formatCode>
                <c:ptCount val="3"/>
                <c:pt idx="0">
                  <c:v>4263</c:v>
                </c:pt>
                <c:pt idx="1">
                  <c:v>4263</c:v>
                </c:pt>
                <c:pt idx="2">
                  <c:v>1709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A5-4D9C-A951-FFCC8EAB98CB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3333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4A5-4D9C-A951-FFCC8EAB98CB}"/>
              </c:ext>
            </c:extLst>
          </c:dPt>
          <c:val>
            <c:numRef>
              <c:f>'ProSumer Hergersweiler'!$D$64:$D$66</c:f>
              <c:numCache>
                <c:formatCode>General</c:formatCode>
                <c:ptCount val="3"/>
                <c:pt idx="2" formatCode="#,##0.0">
                  <c:v>723.7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A5-4D9C-A951-FFCC8EAB98CB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4A5-4D9C-A951-FFCC8EAB98CB}"/>
              </c:ext>
            </c:extLst>
          </c:dPt>
          <c:val>
            <c:numRef>
              <c:f>'ProSumer Hergersweiler'!$E$64:$E$66</c:f>
              <c:numCache>
                <c:formatCode>General</c:formatCode>
                <c:ptCount val="3"/>
                <c:pt idx="2" formatCode="#,##0.0">
                  <c:v>750.59999999999991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A5-4D9C-A951-FFCC8EAB98CB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'ProSumer Hergersweiler'!$F$64:$F$66</c:f>
              <c:numCache>
                <c:formatCode>General</c:formatCode>
                <c:ptCount val="3"/>
                <c:pt idx="2" formatCode="#,##0.0">
                  <c:v>1589.4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A5-4D9C-A951-FFCC8EAB98CB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74A5-4D9C-A951-FFCC8EAB98CB}"/>
              </c:ext>
            </c:extLst>
          </c:dPt>
          <c:val>
            <c:numRef>
              <c:f>'ProSumer Hergersweiler'!$G$64:$G$66</c:f>
              <c:numCache>
                <c:formatCode>General</c:formatCode>
                <c:ptCount val="3"/>
                <c:pt idx="2" formatCode="#,##0.0">
                  <c:v>1805.2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4A5-4D9C-A951-FFCC8EAB9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4216856"/>
        <c:axId val="824216496"/>
      </c:barChart>
      <c:catAx>
        <c:axId val="824216856"/>
        <c:scaling>
          <c:orientation val="minMax"/>
        </c:scaling>
        <c:delete val="1"/>
        <c:axPos val="l"/>
        <c:majorTickMark val="none"/>
        <c:minorTickMark val="none"/>
        <c:tickLblPos val="nextTo"/>
        <c:crossAx val="824216496"/>
        <c:crosses val="autoZero"/>
        <c:auto val="1"/>
        <c:lblAlgn val="ctr"/>
        <c:lblOffset val="100"/>
        <c:noMultiLvlLbl val="0"/>
      </c:catAx>
      <c:valAx>
        <c:axId val="82421649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824216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'PV-Zubau2000-2024'!$A$4:$A$27</c:f>
              <c:numCache>
                <c:formatCode>General</c:formatCode>
                <c:ptCount val="2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  <c:pt idx="23">
                  <c:v>2025</c:v>
                </c:pt>
              </c:numCache>
            </c:numRef>
          </c:cat>
          <c:val>
            <c:numRef>
              <c:f>'PV-Zubau2000-2024'!$C$4:$C$27</c:f>
              <c:numCache>
                <c:formatCode>General</c:formatCode>
                <c:ptCount val="24"/>
                <c:pt idx="0">
                  <c:v>0.12</c:v>
                </c:pt>
                <c:pt idx="1">
                  <c:v>0.14000000000000001</c:v>
                </c:pt>
                <c:pt idx="2">
                  <c:v>0.66000000000000014</c:v>
                </c:pt>
                <c:pt idx="3">
                  <c:v>1</c:v>
                </c:pt>
                <c:pt idx="4">
                  <c:v>0.79999999999999982</c:v>
                </c:pt>
                <c:pt idx="5">
                  <c:v>1.3000000000000003</c:v>
                </c:pt>
                <c:pt idx="6">
                  <c:v>1.8999999999999995</c:v>
                </c:pt>
                <c:pt idx="7">
                  <c:v>4.5</c:v>
                </c:pt>
                <c:pt idx="8">
                  <c:v>7.4</c:v>
                </c:pt>
                <c:pt idx="9">
                  <c:v>7.8999999999999986</c:v>
                </c:pt>
                <c:pt idx="10">
                  <c:v>8.2000000000000028</c:v>
                </c:pt>
                <c:pt idx="11">
                  <c:v>2.6000000000000014</c:v>
                </c:pt>
                <c:pt idx="12">
                  <c:v>1.1999999999999957</c:v>
                </c:pt>
                <c:pt idx="13">
                  <c:v>1.3000000000000043</c:v>
                </c:pt>
                <c:pt idx="14">
                  <c:v>1.5</c:v>
                </c:pt>
                <c:pt idx="15">
                  <c:v>1.5999999999999943</c:v>
                </c:pt>
                <c:pt idx="16">
                  <c:v>2.9000000000000057</c:v>
                </c:pt>
                <c:pt idx="17">
                  <c:v>3.6999999999999957</c:v>
                </c:pt>
                <c:pt idx="18">
                  <c:v>5.5</c:v>
                </c:pt>
                <c:pt idx="19">
                  <c:v>5.7000000000000028</c:v>
                </c:pt>
                <c:pt idx="20">
                  <c:v>7.4999999999999929</c:v>
                </c:pt>
                <c:pt idx="21">
                  <c:v>15.200000000000003</c:v>
                </c:pt>
                <c:pt idx="22">
                  <c:v>17.399999999999999</c:v>
                </c:pt>
                <c:pt idx="23">
                  <c:v>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37-44BE-9736-A5AE70563C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0286832"/>
        <c:axId val="590287192"/>
      </c:barChart>
      <c:catAx>
        <c:axId val="59028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0287192"/>
        <c:crosses val="autoZero"/>
        <c:auto val="1"/>
        <c:lblAlgn val="ctr"/>
        <c:lblOffset val="100"/>
        <c:noMultiLvlLbl val="0"/>
      </c:catAx>
      <c:valAx>
        <c:axId val="590287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028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'Wind-Zubau1990-2025'!$A$4:$A$38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'Wind-Zubau1990-2025'!$B$4:$B$38</c:f>
              <c:numCache>
                <c:formatCode>General</c:formatCode>
                <c:ptCount val="35"/>
                <c:pt idx="0">
                  <c:v>1.2</c:v>
                </c:pt>
                <c:pt idx="1">
                  <c:v>0.1</c:v>
                </c:pt>
                <c:pt idx="2">
                  <c:v>1.8</c:v>
                </c:pt>
                <c:pt idx="3">
                  <c:v>5.0999999999999996</c:v>
                </c:pt>
                <c:pt idx="4">
                  <c:v>4.0999999999999996</c:v>
                </c:pt>
                <c:pt idx="5">
                  <c:v>7.6</c:v>
                </c:pt>
                <c:pt idx="6">
                  <c:v>10.7</c:v>
                </c:pt>
                <c:pt idx="7">
                  <c:v>14.4</c:v>
                </c:pt>
                <c:pt idx="8">
                  <c:v>25.5</c:v>
                </c:pt>
                <c:pt idx="9">
                  <c:v>75.2</c:v>
                </c:pt>
                <c:pt idx="10">
                  <c:v>91.6</c:v>
                </c:pt>
                <c:pt idx="11">
                  <c:v>121.7</c:v>
                </c:pt>
                <c:pt idx="12">
                  <c:v>94</c:v>
                </c:pt>
                <c:pt idx="13">
                  <c:v>103.2</c:v>
                </c:pt>
                <c:pt idx="14">
                  <c:v>105</c:v>
                </c:pt>
                <c:pt idx="15">
                  <c:v>186</c:v>
                </c:pt>
                <c:pt idx="16">
                  <c:v>116.1</c:v>
                </c:pt>
                <c:pt idx="17">
                  <c:v>56</c:v>
                </c:pt>
                <c:pt idx="18">
                  <c:v>131</c:v>
                </c:pt>
                <c:pt idx="19">
                  <c:v>120.7</c:v>
                </c:pt>
                <c:pt idx="20">
                  <c:v>241.6</c:v>
                </c:pt>
                <c:pt idx="21">
                  <c:v>294.3</c:v>
                </c:pt>
                <c:pt idx="22">
                  <c:v>429.4</c:v>
                </c:pt>
                <c:pt idx="23">
                  <c:v>456.9</c:v>
                </c:pt>
                <c:pt idx="24">
                  <c:v>213.4</c:v>
                </c:pt>
                <c:pt idx="25">
                  <c:v>209.3</c:v>
                </c:pt>
                <c:pt idx="26">
                  <c:v>273.5</c:v>
                </c:pt>
                <c:pt idx="27">
                  <c:v>177.1</c:v>
                </c:pt>
                <c:pt idx="28">
                  <c:v>124.2</c:v>
                </c:pt>
                <c:pt idx="29">
                  <c:v>88.3</c:v>
                </c:pt>
                <c:pt idx="30">
                  <c:v>68.599999999999994</c:v>
                </c:pt>
                <c:pt idx="31">
                  <c:v>71.5</c:v>
                </c:pt>
                <c:pt idx="32">
                  <c:v>138.9</c:v>
                </c:pt>
                <c:pt idx="33">
                  <c:v>205.8</c:v>
                </c:pt>
                <c:pt idx="34">
                  <c:v>225.5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FC-4F37-AFBD-2D963A4D6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1672920"/>
        <c:axId val="781673280"/>
      </c:barChart>
      <c:catAx>
        <c:axId val="781672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73280"/>
        <c:crosses val="autoZero"/>
        <c:auto val="1"/>
        <c:lblAlgn val="ctr"/>
        <c:lblOffset val="100"/>
        <c:noMultiLvlLbl val="0"/>
      </c:catAx>
      <c:valAx>
        <c:axId val="78167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72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'PV-Zubau1990-2025'!$A$3:$A$37</c:f>
              <c:numCache>
                <c:formatCode>General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'PV-Zubau1990-2025'!$B$3:$B$37</c:f>
              <c:numCache>
                <c:formatCode>General</c:formatCode>
                <c:ptCount val="35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</c:v>
                </c:pt>
                <c:pt idx="4">
                  <c:v>0.1</c:v>
                </c:pt>
                <c:pt idx="5">
                  <c:v>0.1</c:v>
                </c:pt>
                <c:pt idx="6">
                  <c:v>0.2</c:v>
                </c:pt>
                <c:pt idx="7">
                  <c:v>0.1</c:v>
                </c:pt>
                <c:pt idx="8">
                  <c:v>0.2</c:v>
                </c:pt>
                <c:pt idx="9">
                  <c:v>0.9</c:v>
                </c:pt>
                <c:pt idx="10">
                  <c:v>3.2</c:v>
                </c:pt>
                <c:pt idx="11">
                  <c:v>2.8</c:v>
                </c:pt>
                <c:pt idx="12">
                  <c:v>4.7</c:v>
                </c:pt>
                <c:pt idx="13">
                  <c:v>23</c:v>
                </c:pt>
                <c:pt idx="14">
                  <c:v>46.2</c:v>
                </c:pt>
                <c:pt idx="15">
                  <c:v>57</c:v>
                </c:pt>
                <c:pt idx="16">
                  <c:v>76</c:v>
                </c:pt>
                <c:pt idx="17">
                  <c:v>126.6</c:v>
                </c:pt>
                <c:pt idx="18">
                  <c:v>192.9</c:v>
                </c:pt>
                <c:pt idx="19">
                  <c:v>363</c:v>
                </c:pt>
                <c:pt idx="20">
                  <c:v>361.5</c:v>
                </c:pt>
                <c:pt idx="21">
                  <c:v>311.5</c:v>
                </c:pt>
                <c:pt idx="22">
                  <c:v>179.2</c:v>
                </c:pt>
                <c:pt idx="23">
                  <c:v>99.7</c:v>
                </c:pt>
                <c:pt idx="24">
                  <c:v>76.900000000000006</c:v>
                </c:pt>
                <c:pt idx="25">
                  <c:v>98.7</c:v>
                </c:pt>
                <c:pt idx="26">
                  <c:v>75</c:v>
                </c:pt>
                <c:pt idx="27">
                  <c:v>108.1</c:v>
                </c:pt>
                <c:pt idx="28">
                  <c:v>140.69999999999999</c:v>
                </c:pt>
                <c:pt idx="29">
                  <c:v>185.7</c:v>
                </c:pt>
                <c:pt idx="30">
                  <c:v>270.5</c:v>
                </c:pt>
                <c:pt idx="31">
                  <c:v>357.3</c:v>
                </c:pt>
                <c:pt idx="32" formatCode="#,##0.00">
                  <c:v>1020.6</c:v>
                </c:pt>
                <c:pt idx="33">
                  <c:v>909</c:v>
                </c:pt>
                <c:pt idx="34">
                  <c:v>798.8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80-4A03-81DB-3D399CF3FB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1662480"/>
        <c:axId val="781663200"/>
      </c:barChart>
      <c:catAx>
        <c:axId val="78166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63200"/>
        <c:crosses val="autoZero"/>
        <c:auto val="1"/>
        <c:lblAlgn val="ctr"/>
        <c:lblOffset val="100"/>
        <c:noMultiLvlLbl val="0"/>
      </c:catAx>
      <c:valAx>
        <c:axId val="78166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6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745077972647827E-2"/>
          <c:y val="3.8960425411032486E-2"/>
          <c:w val="0.97050984405470431"/>
          <c:h val="0.9142870640957285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779023105336641E-2"/>
                  <c:y val="3.89604254110310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7E-4F7F-AC11-23459387D943}"/>
                </c:ext>
              </c:extLst>
            </c:dLbl>
            <c:dLbl>
              <c:idx val="8"/>
              <c:layout>
                <c:manualLayout>
                  <c:x val="0"/>
                  <c:y val="-8.571293590427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7E-4F7F-AC11-23459387D943}"/>
                </c:ext>
              </c:extLst>
            </c:dLbl>
            <c:dLbl>
              <c:idx val="16"/>
              <c:layout>
                <c:manualLayout>
                  <c:x val="0"/>
                  <c:y val="-7.0128765739858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'2019-2022'!$B$3:$B$25</c:f>
              <c:numCache>
                <c:formatCode>General</c:formatCode>
                <c:ptCount val="23"/>
                <c:pt idx="0" formatCode="0.0">
                  <c:v>3.077</c:v>
                </c:pt>
                <c:pt idx="8" formatCode="0.0">
                  <c:v>3.1920000000000002</c:v>
                </c:pt>
                <c:pt idx="16" formatCode="0.0">
                  <c:v>1.782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37-411D-B6DF-1944A01FAB8E}"/>
            </c:ext>
          </c:extLst>
        </c:ser>
        <c:ser>
          <c:idx val="1"/>
          <c:order val="1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9490155945295655E-2"/>
                  <c:y val="-0.218178382301781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7E-4F7F-AC11-23459387D94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7E-4F7F-AC11-23459387D943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'2019-2022'!$C$3:$C$25</c:f>
              <c:numCache>
                <c:formatCode>General</c:formatCode>
                <c:ptCount val="23"/>
                <c:pt idx="0" formatCode="0.0">
                  <c:v>13.8</c:v>
                </c:pt>
                <c:pt idx="8" formatCode="0.0">
                  <c:v>0</c:v>
                </c:pt>
                <c:pt idx="16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37-411D-B6DF-1944A01FAB8E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8.9608978445374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7E-4F7F-AC11-23459387D943}"/>
                </c:ext>
              </c:extLst>
            </c:dLbl>
            <c:dLbl>
              <c:idx val="9"/>
              <c:layout>
                <c:manualLayout>
                  <c:x val="4.9149692127388529E-17"/>
                  <c:y val="-0.112985233691994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27E-4F7F-AC11-23459387D943}"/>
                </c:ext>
              </c:extLst>
            </c:dLbl>
            <c:dLbl>
              <c:idx val="17"/>
              <c:layout>
                <c:manualLayout>
                  <c:x val="-9.8299384254777058E-17"/>
                  <c:y val="-7.0128765739858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'2019-2022'!$D$3:$D$25</c:f>
              <c:numCache>
                <c:formatCode>0.0</c:formatCode>
                <c:ptCount val="23"/>
                <c:pt idx="1">
                  <c:v>4.2169999999999996</c:v>
                </c:pt>
                <c:pt idx="9">
                  <c:v>5.452</c:v>
                </c:pt>
                <c:pt idx="17">
                  <c:v>1.659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37-411D-B6DF-1944A01FAB8E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'2019-2022'!$E$3:$E$25</c:f>
              <c:numCache>
                <c:formatCode>0.0</c:formatCode>
                <c:ptCount val="23"/>
                <c:pt idx="1">
                  <c:v>0</c:v>
                </c:pt>
                <c:pt idx="9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37-411D-B6DF-1944A01FAB8E}"/>
            </c:ext>
          </c:extLst>
        </c:ser>
        <c:ser>
          <c:idx val="4"/>
          <c:order val="4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2.6809232677541626E-3"/>
                  <c:y val="-0.148049616561923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7E-4F7F-AC11-23459387D943}"/>
                </c:ext>
              </c:extLst>
            </c:dLbl>
            <c:dLbl>
              <c:idx val="10"/>
              <c:layout>
                <c:manualLayout>
                  <c:x val="-1.3404616338770752E-3"/>
                  <c:y val="-0.13636148893861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7E-4F7F-AC11-23459387D943}"/>
                </c:ext>
              </c:extLst>
            </c:dLbl>
            <c:dLbl>
              <c:idx val="18"/>
              <c:layout>
                <c:manualLayout>
                  <c:x val="9.8299384254777058E-17"/>
                  <c:y val="-7.4024808280961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'2019-2022'!$F$3:$F$25</c:f>
              <c:numCache>
                <c:formatCode>General</c:formatCode>
                <c:ptCount val="23"/>
                <c:pt idx="2" formatCode="0.0">
                  <c:v>7.4530000000000003</c:v>
                </c:pt>
                <c:pt idx="10" formatCode="0.0">
                  <c:v>7.1130000000000004</c:v>
                </c:pt>
                <c:pt idx="18" formatCode="0.0">
                  <c:v>1.333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37-411D-B6DF-1944A01FAB8E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'2019-2022'!$G$3:$G$25</c:f>
              <c:numCache>
                <c:formatCode>General</c:formatCode>
                <c:ptCount val="23"/>
                <c:pt idx="2" formatCode="0.0">
                  <c:v>0</c:v>
                </c:pt>
                <c:pt idx="10" formatCode="0.0">
                  <c:v>0</c:v>
                </c:pt>
                <c:pt idx="18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537-411D-B6DF-1944A01FAB8E}"/>
            </c:ext>
          </c:extLst>
        </c:ser>
        <c:ser>
          <c:idx val="6"/>
          <c:order val="6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3404616338770752E-3"/>
                  <c:y val="-0.15973774418523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7E-4F7F-AC11-23459387D943}"/>
                </c:ext>
              </c:extLst>
            </c:dLbl>
            <c:dLbl>
              <c:idx val="11"/>
              <c:layout>
                <c:manualLayout>
                  <c:x val="-9.8299384254777058E-17"/>
                  <c:y val="-0.12077731877420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27E-4F7F-AC11-23459387D943}"/>
                </c:ext>
              </c:extLst>
            </c:dLbl>
            <c:dLbl>
              <c:idx val="19"/>
              <c:layout>
                <c:manualLayout>
                  <c:x val="-2.6809232677541504E-3"/>
                  <c:y val="-6.6232723198755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'2019-2022'!$H$3:$H$25</c:f>
              <c:numCache>
                <c:formatCode>General</c:formatCode>
                <c:ptCount val="23"/>
                <c:pt idx="3" formatCode="0.0">
                  <c:v>8.7140000000000004</c:v>
                </c:pt>
                <c:pt idx="11" formatCode="0.0">
                  <c:v>6.5170000000000003</c:v>
                </c:pt>
                <c:pt idx="19" formatCode="0.0">
                  <c:v>2.0129999999999999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37-411D-B6DF-1944A01FAB8E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'2019-2022'!$I$3:$I$25</c:f>
              <c:numCache>
                <c:formatCode>General</c:formatCode>
                <c:ptCount val="23"/>
                <c:pt idx="3" formatCode="0.0">
                  <c:v>0</c:v>
                </c:pt>
                <c:pt idx="11" formatCode="0.0">
                  <c:v>0</c:v>
                </c:pt>
                <c:pt idx="19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537-411D-B6DF-1944A01FAB8E}"/>
            </c:ext>
          </c:extLst>
        </c:ser>
        <c:ser>
          <c:idx val="8"/>
          <c:order val="8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1.3404616338770752E-3"/>
                  <c:y val="-0.381812169028118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7E-4F7F-AC11-23459387D943}"/>
                </c:ext>
              </c:extLst>
            </c:dLbl>
            <c:dLbl>
              <c:idx val="12"/>
              <c:layout>
                <c:manualLayout>
                  <c:x val="-5.3618465355083009E-3"/>
                  <c:y val="-0.436356764603563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27E-4F7F-AC11-23459387D943}"/>
                </c:ext>
              </c:extLst>
            </c:dLbl>
            <c:dLbl>
              <c:idx val="20"/>
              <c:layout>
                <c:manualLayout>
                  <c:x val="-9.8299384254777058E-17"/>
                  <c:y val="-0.105193148609787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'2019-2022'!$J$3:$J$25</c:f>
              <c:numCache>
                <c:formatCode>General</c:formatCode>
                <c:ptCount val="23"/>
                <c:pt idx="4" formatCode="0.0">
                  <c:v>22.43</c:v>
                </c:pt>
                <c:pt idx="12" formatCode="0.0">
                  <c:v>26</c:v>
                </c:pt>
                <c:pt idx="20" formatCode="0.0">
                  <c:v>4.21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537-411D-B6DF-1944A01FAB8E}"/>
            </c:ext>
          </c:extLst>
        </c:ser>
        <c:ser>
          <c:idx val="9"/>
          <c:order val="9"/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'2019-2022'!$K$3:$K$25</c:f>
              <c:numCache>
                <c:formatCode>General</c:formatCode>
                <c:ptCount val="23"/>
                <c:pt idx="4" formatCode="0.0">
                  <c:v>0</c:v>
                </c:pt>
                <c:pt idx="12" formatCode="0.0">
                  <c:v>0</c:v>
                </c:pt>
                <c:pt idx="20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537-411D-B6DF-1944A01FAB8E}"/>
            </c:ext>
          </c:extLst>
        </c:ser>
        <c:ser>
          <c:idx val="10"/>
          <c:order val="1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1.3404616338770752E-3"/>
                  <c:y val="-0.342851743617085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7E-4F7F-AC11-23459387D943}"/>
                </c:ext>
              </c:extLst>
            </c:dLbl>
            <c:dLbl>
              <c:idx val="13"/>
              <c:layout>
                <c:manualLayout>
                  <c:x val="-1.3404616338770752E-3"/>
                  <c:y val="-0.296099233123846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27E-4F7F-AC11-23459387D943}"/>
                </c:ext>
              </c:extLst>
            </c:dLbl>
            <c:dLbl>
              <c:idx val="21"/>
              <c:layout>
                <c:manualLayout>
                  <c:x val="0"/>
                  <c:y val="-0.112985233691994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'2019-2022'!$L$3:$L$25</c:f>
              <c:numCache>
                <c:formatCode>General</c:formatCode>
                <c:ptCount val="23"/>
                <c:pt idx="5" formatCode="0.0">
                  <c:v>19.79</c:v>
                </c:pt>
                <c:pt idx="13" formatCode="0.0">
                  <c:v>17.61</c:v>
                </c:pt>
                <c:pt idx="21" formatCode="0.0">
                  <c:v>5.36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537-411D-B6DF-1944A01FAB8E}"/>
            </c:ext>
          </c:extLst>
        </c:ser>
        <c:ser>
          <c:idx val="11"/>
          <c:order val="11"/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'2019-2022'!$M$3:$M$25</c:f>
              <c:numCache>
                <c:formatCode>General</c:formatCode>
                <c:ptCount val="23"/>
                <c:pt idx="5" formatCode="0.0">
                  <c:v>0</c:v>
                </c:pt>
                <c:pt idx="13" formatCode="0.0">
                  <c:v>0</c:v>
                </c:pt>
                <c:pt idx="21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537-411D-B6DF-1944A01FAB8E}"/>
            </c:ext>
          </c:extLst>
        </c:ser>
        <c:ser>
          <c:idx val="12"/>
          <c:order val="12"/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7E-4F7F-AC11-23459387D943}"/>
              </c:ext>
            </c:extLst>
          </c:dPt>
          <c:dPt>
            <c:idx val="1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27E-4F7F-AC11-23459387D943}"/>
              </c:ext>
            </c:extLst>
          </c:dPt>
          <c:dPt>
            <c:idx val="2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7E-4F7F-AC11-23459387D943}"/>
              </c:ext>
            </c:extLst>
          </c:dPt>
          <c:dLbls>
            <c:dLbl>
              <c:idx val="6"/>
              <c:layout>
                <c:manualLayout>
                  <c:x val="4.021384901631226E-2"/>
                  <c:y val="-1.5584170164412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7E-4F7F-AC11-23459387D943}"/>
                </c:ext>
              </c:extLst>
            </c:dLbl>
            <c:dLbl>
              <c:idx val="14"/>
              <c:layout>
                <c:manualLayout>
                  <c:x val="0"/>
                  <c:y val="-0.261034850253917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7E-4F7F-AC11-23459387D943}"/>
                </c:ext>
              </c:extLst>
            </c:dLbl>
            <c:dLbl>
              <c:idx val="22"/>
              <c:layout>
                <c:manualLayout>
                  <c:x val="-1.3404616338770752E-3"/>
                  <c:y val="-9.7401063527581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'2019-2022'!$N$3:$N$25</c:f>
              <c:numCache>
                <c:formatCode>General</c:formatCode>
                <c:ptCount val="23"/>
                <c:pt idx="6" formatCode="0.0">
                  <c:v>22.3</c:v>
                </c:pt>
                <c:pt idx="14" formatCode="0.0">
                  <c:v>15.2</c:v>
                </c:pt>
                <c:pt idx="22" formatCode="0.0">
                  <c:v>4.03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537-411D-B6DF-1944A01FAB8E}"/>
            </c:ext>
          </c:extLst>
        </c:ser>
        <c:ser>
          <c:idx val="13"/>
          <c:order val="13"/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27E-4F7F-AC11-23459387D943}"/>
              </c:ext>
            </c:extLst>
          </c:dPt>
          <c:dLbls>
            <c:dLbl>
              <c:idx val="6"/>
              <c:layout>
                <c:manualLayout>
                  <c:x val="3.3511540846926882E-2"/>
                  <c:y val="-0.140257531479716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7E-4F7F-AC11-23459387D9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'2019-2022'!$O$3:$O$25</c:f>
              <c:numCache>
                <c:formatCode>General</c:formatCode>
                <c:ptCount val="23"/>
                <c:pt idx="6" formatCode="0.0">
                  <c:v>5.6</c:v>
                </c:pt>
                <c:pt idx="14" formatCode="0.0">
                  <c:v>0</c:v>
                </c:pt>
                <c:pt idx="22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537-411D-B6DF-1944A01FA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9976032"/>
        <c:axId val="679975312"/>
      </c:barChart>
      <c:catAx>
        <c:axId val="679976032"/>
        <c:scaling>
          <c:orientation val="minMax"/>
        </c:scaling>
        <c:delete val="1"/>
        <c:axPos val="b"/>
        <c:majorTickMark val="none"/>
        <c:minorTickMark val="none"/>
        <c:tickLblPos val="nextTo"/>
        <c:crossAx val="679975312"/>
        <c:crosses val="autoZero"/>
        <c:auto val="1"/>
        <c:lblAlgn val="ctr"/>
        <c:lblOffset val="100"/>
        <c:noMultiLvlLbl val="0"/>
      </c:catAx>
      <c:valAx>
        <c:axId val="67997531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679976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D75D-427F-BE13-60CB462F4210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75D-427F-BE13-60CB462F4210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75D-427F-BE13-60CB462F4210}"/>
              </c:ext>
            </c:extLst>
          </c:dPt>
          <c:dPt>
            <c:idx val="3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D75D-427F-BE13-60CB462F4210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75D-427F-BE13-60CB462F4210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75D-427F-BE13-60CB462F4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'F-Imp-Subv-Schäden-Invest_neu'!$C$2:$I$2</c:f>
              <c:numCache>
                <c:formatCode>0</c:formatCode>
                <c:ptCount val="7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5D-427F-BE13-60CB462F4210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D75D-427F-BE13-60CB462F4210}"/>
              </c:ext>
            </c:extLst>
          </c:dPt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75D-427F-BE13-60CB462F4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'F-Imp-Subv-Schäden-Invest_neu'!$C$3:$I$3</c:f>
              <c:numCache>
                <c:formatCode>0</c:formatCode>
                <c:ptCount val="7"/>
                <c:pt idx="1">
                  <c:v>65</c:v>
                </c:pt>
                <c:pt idx="2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5D-427F-BE13-60CB462F4210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75D-427F-BE13-60CB462F4210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75D-427F-BE13-60CB462F4210}"/>
              </c:ext>
            </c:extLst>
          </c:dPt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75D-427F-BE13-60CB462F4210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75D-427F-BE13-60CB462F4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'F-Imp-Subv-Schäden-Invest_neu'!$C$4:$I$4</c:f>
              <c:numCache>
                <c:formatCode>General</c:formatCode>
                <c:ptCount val="7"/>
                <c:pt idx="2" formatCode="0">
                  <c:v>301</c:v>
                </c:pt>
                <c:pt idx="4" formatCode="0">
                  <c:v>342</c:v>
                </c:pt>
                <c:pt idx="5" formatCode="0">
                  <c:v>342</c:v>
                </c:pt>
                <c:pt idx="6" formatCode="0">
                  <c:v>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5D-427F-BE13-60CB462F4210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D75D-427F-BE13-60CB462F4210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75D-427F-BE13-60CB462F4210}"/>
              </c:ext>
            </c:extLst>
          </c:dPt>
          <c:dLbls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75D-427F-BE13-60CB462F4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'F-Imp-Subv-Schäden-Invest_neu'!$C$5:$I$5</c:f>
              <c:numCache>
                <c:formatCode>General</c:formatCode>
                <c:ptCount val="7"/>
                <c:pt idx="4" formatCode="0">
                  <c:v>34</c:v>
                </c:pt>
                <c:pt idx="5" formatCode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5D-427F-BE13-60CB462F4210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'F-Imp-Subv-Schäden-Invest_neu'!$C$6:$I$6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4-D75D-427F-BE13-60CB462F4210}"/>
            </c:ext>
          </c:extLst>
        </c:ser>
        <c:ser>
          <c:idx val="5"/>
          <c:order val="5"/>
          <c:spPr>
            <a:solidFill>
              <a:srgbClr val="00FF99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75D-427F-BE13-60CB462F4210}"/>
              </c:ext>
            </c:extLst>
          </c:dPt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75D-427F-BE13-60CB462F4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'F-Imp-Subv-Schäden-Invest_neu'!$C$7:$I$7</c:f>
              <c:numCache>
                <c:formatCode>General</c:formatCode>
                <c:ptCount val="7"/>
                <c:pt idx="4" formatCode="0">
                  <c:v>70</c:v>
                </c:pt>
                <c:pt idx="5" formatCode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75D-427F-BE13-60CB462F42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8569096"/>
        <c:axId val="448569816"/>
      </c:barChart>
      <c:catAx>
        <c:axId val="448569096"/>
        <c:scaling>
          <c:orientation val="minMax"/>
        </c:scaling>
        <c:delete val="1"/>
        <c:axPos val="b"/>
        <c:majorTickMark val="none"/>
        <c:minorTickMark val="none"/>
        <c:tickLblPos val="nextTo"/>
        <c:crossAx val="448569816"/>
        <c:crosses val="autoZero"/>
        <c:auto val="1"/>
        <c:lblAlgn val="ctr"/>
        <c:lblOffset val="100"/>
        <c:noMultiLvlLbl val="0"/>
      </c:catAx>
      <c:valAx>
        <c:axId val="448569816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448569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606525454899499E-2"/>
          <c:y val="3.4097636931183353E-2"/>
          <c:w val="0.89019404564367488"/>
          <c:h val="0.83815989118176482"/>
        </c:manualLayout>
      </c:layout>
      <c:lineChart>
        <c:grouping val="standard"/>
        <c:varyColors val="0"/>
        <c:ser>
          <c:idx val="0"/>
          <c:order val="0"/>
          <c:tx>
            <c:strRef>
              <c:f>'Transformation (2)'!$A$2</c:f>
              <c:strCache>
                <c:ptCount val="1"/>
                <c:pt idx="0">
                  <c:v>Bedarf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3777565387348E-2"/>
                  <c:y val="-4.2555553112241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A3-412F-B366-A8450EF5F225}"/>
            </c:ext>
          </c:extLst>
        </c:ser>
        <c:ser>
          <c:idx val="1"/>
          <c:order val="1"/>
          <c:tx>
            <c:strRef>
              <c:f>'Transformation (2)'!$A$3</c:f>
              <c:strCache>
                <c:ptCount val="1"/>
                <c:pt idx="0">
                  <c:v>Erneuerbare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3777565387362E-2"/>
                  <c:y val="2.3937498625635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1A3-412F-B366-A8450EF5F225}"/>
                </c:ext>
              </c:extLst>
            </c:dLbl>
            <c:dLbl>
              <c:idx val="23"/>
              <c:layout>
                <c:manualLayout>
                  <c:x val="0"/>
                  <c:y val="-2.65972206951508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8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(2)'!$B$3:$Y$3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A3-412F-B366-A8450EF5F225}"/>
            </c:ext>
          </c:extLst>
        </c:ser>
        <c:ser>
          <c:idx val="2"/>
          <c:order val="2"/>
          <c:tx>
            <c:strRef>
              <c:f>'Transformation (2)'!$A$4</c:f>
              <c:strCache>
                <c:ptCount val="1"/>
                <c:pt idx="0">
                  <c:v>Mineralöl-nichtenergetisch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FFC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4445444354586967E-2"/>
                  <c:y val="-6.38333296683619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(2)'!$B$4:$Y$4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1A3-412F-B366-A8450EF5F225}"/>
            </c:ext>
          </c:extLst>
        </c:ser>
        <c:ser>
          <c:idx val="3"/>
          <c:order val="3"/>
          <c:tx>
            <c:strRef>
              <c:f>'Transformation (2)'!$A$5</c:f>
              <c:strCache>
                <c:ptCount val="1"/>
                <c:pt idx="0">
                  <c:v>Kohle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3777565387362E-2"/>
                  <c:y val="3.72361089732110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(2)'!$B$5:$Y$5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1A3-412F-B366-A8450EF5F225}"/>
            </c:ext>
          </c:extLst>
        </c:ser>
        <c:ser>
          <c:idx val="4"/>
          <c:order val="4"/>
          <c:tx>
            <c:strRef>
              <c:f>'Transformation (2)'!$A$6</c:f>
              <c:strCache>
                <c:ptCount val="1"/>
                <c:pt idx="0">
                  <c:v>Kernenergie</c:v>
                </c:pt>
              </c:strCache>
            </c:strRef>
          </c:tx>
          <c:spPr>
            <a:ln w="28575" cap="rnd">
              <a:solidFill>
                <a:srgbClr val="FF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66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151733313728064E-2"/>
                  <c:y val="4.25555531122412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66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(2)'!$B$6:$Y$6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185.11111259199998</c:v>
                </c:pt>
                <c:pt idx="2">
                  <c:v>138.833334444</c:v>
                </c:pt>
                <c:pt idx="3">
                  <c:v>92.555556296000006</c:v>
                </c:pt>
                <c:pt idx="4">
                  <c:v>46.27777814800001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1A3-412F-B366-A8450EF5F225}"/>
            </c:ext>
          </c:extLst>
        </c:ser>
        <c:ser>
          <c:idx val="5"/>
          <c:order val="5"/>
          <c:tx>
            <c:strRef>
              <c:f>'Transformation (2)'!$A$7</c:f>
              <c:strCache>
                <c:ptCount val="1"/>
                <c:pt idx="0">
                  <c:v>Erdgas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FF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0408221846454543E-2"/>
                  <c:y val="-6.915277380739214E-2"/>
                </c:manualLayout>
              </c:layout>
              <c:spPr>
                <a:solidFill>
                  <a:schemeClr val="accent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1A3-412F-B366-A8450EF5F225}"/>
                </c:ext>
              </c:extLst>
            </c:dLbl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(2)'!$B$7:$Y$7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974.98617118978768</c:v>
                </c:pt>
                <c:pt idx="2">
                  <c:v>1038.256094659575</c:v>
                </c:pt>
                <c:pt idx="3">
                  <c:v>1101.4759221293618</c:v>
                </c:pt>
                <c:pt idx="4">
                  <c:v>1099.6069103991495</c:v>
                </c:pt>
                <c:pt idx="5">
                  <c:v>1097.7378986689369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1A3-412F-B366-A8450EF5F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084656"/>
        <c:axId val="403078752"/>
      </c:lineChart>
      <c:catAx>
        <c:axId val="40308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78752"/>
        <c:crosses val="autoZero"/>
        <c:auto val="1"/>
        <c:lblAlgn val="ctr"/>
        <c:lblOffset val="100"/>
        <c:noMultiLvlLbl val="0"/>
      </c:catAx>
      <c:valAx>
        <c:axId val="40307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8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99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FF9933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Transformation_D_2024!$B$6:$Y$6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D9-49B2-BE7B-9E8596ADBCFD}"/>
            </c:ext>
          </c:extLst>
        </c:ser>
        <c:ser>
          <c:idx val="1"/>
          <c:order val="1"/>
          <c:spPr>
            <a:ln w="28575" cap="rnd">
              <a:solidFill>
                <a:srgbClr val="FF9933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9933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Transformation_D_2024!$B$7:$Y$7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1234.1666765399998</c:v>
                </c:pt>
                <c:pt idx="2">
                  <c:v>1255.27778782</c:v>
                </c:pt>
                <c:pt idx="3">
                  <c:v>1135.2266757484799</c:v>
                </c:pt>
                <c:pt idx="4">
                  <c:v>1077.04834194972</c:v>
                </c:pt>
                <c:pt idx="5">
                  <c:v>1156.6133425862402</c:v>
                </c:pt>
                <c:pt idx="6">
                  <c:v>1076.1025000860882</c:v>
                </c:pt>
                <c:pt idx="7">
                  <c:v>1065.2633334185543</c:v>
                </c:pt>
                <c:pt idx="8">
                  <c:v>1039.0683334164589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D9-49B2-BE7B-9E8596ADBCFD}"/>
            </c:ext>
          </c:extLst>
        </c:ser>
        <c:ser>
          <c:idx val="2"/>
          <c:order val="2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Transformation_D_2024!$B$8:$Y$8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FD9-49B2-BE7B-9E8596ADBCFD}"/>
            </c:ext>
          </c:extLst>
        </c:ser>
        <c:ser>
          <c:idx val="3"/>
          <c:order val="3"/>
          <c:spPr>
            <a:ln w="28575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Transformation_D_2024!$B$9:$Y$9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806.38889533999998</c:v>
                </c:pt>
                <c:pt idx="2">
                  <c:v>640.00000511999997</c:v>
                </c:pt>
                <c:pt idx="3">
                  <c:v>515.32055967811993</c:v>
                </c:pt>
                <c:pt idx="4">
                  <c:v>606.26306040565999</c:v>
                </c:pt>
                <c:pt idx="5">
                  <c:v>650.59500520476001</c:v>
                </c:pt>
                <c:pt idx="6">
                  <c:v>515.57000004124563</c:v>
                </c:pt>
                <c:pt idx="7">
                  <c:v>430.76222225668323</c:v>
                </c:pt>
                <c:pt idx="8">
                  <c:v>416.20944447774127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FD9-49B2-BE7B-9E8596ADBCFD}"/>
            </c:ext>
          </c:extLst>
        </c:ser>
        <c:ser>
          <c:idx val="4"/>
          <c:order val="4"/>
          <c:spPr>
            <a:ln w="28575" cap="rnd">
              <a:solidFill>
                <a:srgbClr val="FF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FF"/>
              </a:solidFill>
              <a:ln w="9525">
                <a:solidFill>
                  <a:srgbClr val="FF00FF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Transformation_D_2024!$B$10:$Y$10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192.82407561666665</c:v>
                </c:pt>
                <c:pt idx="2">
                  <c:v>154.25926049333333</c:v>
                </c:pt>
                <c:pt idx="3">
                  <c:v>115.69444537000001</c:v>
                </c:pt>
                <c:pt idx="4">
                  <c:v>77.129630246666693</c:v>
                </c:pt>
                <c:pt idx="5">
                  <c:v>38.564815123333368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FD9-49B2-BE7B-9E8596ADBCFD}"/>
            </c:ext>
          </c:extLst>
        </c:ser>
        <c:ser>
          <c:idx val="5"/>
          <c:order val="5"/>
          <c:spPr>
            <a:ln w="28575" cap="rnd">
              <a:solidFill>
                <a:srgbClr val="FF00FF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00FF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Transformation_D_2024!$B$11:$Y$11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230.27777961999999</c:v>
                </c:pt>
                <c:pt idx="2">
                  <c:v>227.77777959999997</c:v>
                </c:pt>
                <c:pt idx="3">
                  <c:v>195.09805711633996</c:v>
                </c:pt>
                <c:pt idx="4">
                  <c:v>209.99055723547997</c:v>
                </c:pt>
                <c:pt idx="5">
                  <c:v>105.14666750783999</c:v>
                </c:pt>
                <c:pt idx="6">
                  <c:v>20.982500001678599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FD9-49B2-BE7B-9E8596ADBCFD}"/>
            </c:ext>
          </c:extLst>
        </c:ser>
        <c:ser>
          <c:idx val="6"/>
          <c:order val="6"/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rgbClr val="FFFF00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Transformation_D_2024!$B$12:$Y$12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967.27320816512099</c:v>
                </c:pt>
                <c:pt idx="2">
                  <c:v>1022.8301686102416</c:v>
                </c:pt>
                <c:pt idx="3">
                  <c:v>1078.3370330553619</c:v>
                </c:pt>
                <c:pt idx="4">
                  <c:v>1068.7550583004827</c:v>
                </c:pt>
                <c:pt idx="5">
                  <c:v>1059.1730835456035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FD9-49B2-BE7B-9E8596ADBCFD}"/>
            </c:ext>
          </c:extLst>
        </c:ser>
        <c:ser>
          <c:idx val="7"/>
          <c:order val="7"/>
          <c:spPr>
            <a:ln w="28575" cap="rnd">
              <a:solidFill>
                <a:srgbClr val="FFFF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rgbClr val="FFFF00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Transformation_D_2024!$B$13:$Y$13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858.33334019999995</c:v>
                </c:pt>
                <c:pt idx="2">
                  <c:v>888.88889599999993</c:v>
                </c:pt>
                <c:pt idx="3">
                  <c:v>874.29639588325995</c:v>
                </c:pt>
                <c:pt idx="4" formatCode="#,##0.0">
                  <c:v>904.31417390117986</c:v>
                </c:pt>
                <c:pt idx="5" formatCode="#,##0.0">
                  <c:v>782.02833958956001</c:v>
                </c:pt>
                <c:pt idx="6" formatCode="#,##0.0">
                  <c:v>734.38750005875102</c:v>
                </c:pt>
                <c:pt idx="7" formatCode="#,##0.0">
                  <c:v>753.83388894919563</c:v>
                </c:pt>
                <c:pt idx="8" formatCode="#,##0.0">
                  <c:v>782.93944450707977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FD9-49B2-BE7B-9E8596ADBC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3921416"/>
        <c:axId val="616927992"/>
      </c:lineChart>
      <c:catAx>
        <c:axId val="60392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16927992"/>
        <c:crosses val="autoZero"/>
        <c:auto val="1"/>
        <c:lblAlgn val="ctr"/>
        <c:lblOffset val="100"/>
        <c:noMultiLvlLbl val="0"/>
      </c:catAx>
      <c:valAx>
        <c:axId val="616927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392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F9-4BF1-B4A7-C18F7C0E04AD}"/>
            </c:ext>
          </c:extLst>
        </c:ser>
        <c:ser>
          <c:idx val="2"/>
          <c:order val="1"/>
          <c:spPr>
            <a:ln w="28575" cap="rnd">
              <a:solidFill>
                <a:schemeClr val="bg1">
                  <a:lumMod val="65000"/>
                </a:schemeClr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c:spPr>
          </c:marker>
          <c:dLbls>
            <c:dLbl>
              <c:idx val="0"/>
              <c:layout>
                <c:manualLayout>
                  <c:x val="-2.4068652786264678E-2"/>
                  <c:y val="-4.66741655675982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1F9-4BF1-B4A7-C18F7C0E04AD}"/>
                </c:ext>
              </c:extLst>
            </c:dLbl>
            <c:dLbl>
              <c:idx val="7"/>
              <c:layout>
                <c:manualLayout>
                  <c:x val="-4.985649505726255E-2"/>
                  <c:y val="6.53438317946375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F9-4BF1-B4A7-C18F7C0E04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Transformation_D_2024!$B$3:$Y$3</c:f>
              <c:numCache>
                <c:formatCode>#,##0</c:formatCode>
                <c:ptCount val="24"/>
                <c:pt idx="0">
                  <c:v>3485</c:v>
                </c:pt>
                <c:pt idx="1">
                  <c:v>3364</c:v>
                </c:pt>
                <c:pt idx="2">
                  <c:v>3341</c:v>
                </c:pt>
                <c:pt idx="3">
                  <c:v>3006</c:v>
                </c:pt>
                <c:pt idx="4">
                  <c:v>3151</c:v>
                </c:pt>
                <c:pt idx="5">
                  <c:v>3052</c:v>
                </c:pt>
                <c:pt idx="6">
                  <c:v>2785</c:v>
                </c:pt>
                <c:pt idx="7">
                  <c:v>2693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F9-4BF1-B4A7-C18F7C0E04AD}"/>
            </c:ext>
          </c:extLst>
        </c:ser>
        <c:ser>
          <c:idx val="3"/>
          <c:order val="2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23"/>
              <c:layout>
                <c:manualLayout>
                  <c:x val="-6.8767579389328913E-3"/>
                  <c:y val="5.60089986811179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1F9-4BF1-B4A7-C18F7C0E04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Transformation_D_2024!$B$4:$Y$4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F9-4BF1-B4A7-C18F7C0E04AD}"/>
            </c:ext>
          </c:extLst>
        </c:ser>
        <c:ser>
          <c:idx val="4"/>
          <c:order val="3"/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00B050"/>
                </a:solidFill>
                <a:prstDash val="dash"/>
              </a:ln>
              <a:effectLst/>
            </c:spPr>
          </c:marker>
          <c:dLbls>
            <c:dLbl>
              <c:idx val="0"/>
              <c:layout>
                <c:manualLayout>
                  <c:x val="-2.0630273816798297E-2"/>
                  <c:y val="-5.91206097189579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1F9-4BF1-B4A7-C18F7C0E04AD}"/>
                </c:ext>
              </c:extLst>
            </c:dLbl>
            <c:dLbl>
              <c:idx val="8"/>
              <c:layout>
                <c:manualLayout>
                  <c:x val="1.719189484733185E-2"/>
                  <c:y val="-2.48928883027190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1F9-4BF1-B4A7-C18F7C0E04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Transformation_D_2024!$B$5:$Y$5</c:f>
              <c:numCache>
                <c:formatCode>#,##0</c:formatCode>
                <c:ptCount val="24"/>
                <c:pt idx="0">
                  <c:v>496</c:v>
                </c:pt>
                <c:pt idx="1">
                  <c:v>501.38889289999997</c:v>
                </c:pt>
                <c:pt idx="2">
                  <c:v>523.88889308</c:v>
                </c:pt>
                <c:pt idx="3">
                  <c:v>544.76083769141997</c:v>
                </c:pt>
                <c:pt idx="4">
                  <c:v>545.29805991794001</c:v>
                </c:pt>
                <c:pt idx="5">
                  <c:v>565.16333785463996</c:v>
                </c:pt>
                <c:pt idx="6">
                  <c:v>587.51000004700086</c:v>
                </c:pt>
                <c:pt idx="7">
                  <c:v>582.11111115768006</c:v>
                </c:pt>
                <c:pt idx="8">
                  <c:v>599.57444449241052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F9-4BF1-B4A7-C18F7C0E04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8001288"/>
        <c:axId val="458007192"/>
      </c:lineChart>
      <c:catAx>
        <c:axId val="458001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8007192"/>
        <c:crosses val="autoZero"/>
        <c:auto val="1"/>
        <c:lblAlgn val="ctr"/>
        <c:lblOffset val="100"/>
        <c:noMultiLvlLbl val="0"/>
      </c:catAx>
      <c:valAx>
        <c:axId val="458007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8001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'EE-Erträge'!$D$4:$D$15</c:f>
              <c:numCache>
                <c:formatCode>#,##0.0</c:formatCode>
                <c:ptCount val="12"/>
                <c:pt idx="0">
                  <c:v>408.56787847222267</c:v>
                </c:pt>
                <c:pt idx="1">
                  <c:v>256.07345486111114</c:v>
                </c:pt>
                <c:pt idx="2">
                  <c:v>287.3218229166668</c:v>
                </c:pt>
                <c:pt idx="3">
                  <c:v>139.1692222222224</c:v>
                </c:pt>
                <c:pt idx="4">
                  <c:v>250.13030555555571</c:v>
                </c:pt>
                <c:pt idx="5">
                  <c:v>247.62865625000035</c:v>
                </c:pt>
                <c:pt idx="6">
                  <c:v>207.55311111111104</c:v>
                </c:pt>
                <c:pt idx="7">
                  <c:v>205.98811111111075</c:v>
                </c:pt>
                <c:pt idx="8">
                  <c:v>289.03206944444463</c:v>
                </c:pt>
                <c:pt idx="9">
                  <c:v>383.80013888888857</c:v>
                </c:pt>
                <c:pt idx="10">
                  <c:v>303.70966666666641</c:v>
                </c:pt>
                <c:pt idx="11">
                  <c:v>382.59572222222215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AE-4716-93E4-0BC91F2DE49F}"/>
            </c:ext>
          </c:extLst>
        </c:ser>
        <c:ser>
          <c:idx val="1"/>
          <c:order val="1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'EE-Erträge'!$G$4:$G$15</c:f>
              <c:numCache>
                <c:formatCode>#,##0.0</c:formatCode>
                <c:ptCount val="12"/>
                <c:pt idx="0">
                  <c:v>356.25458599999951</c:v>
                </c:pt>
                <c:pt idx="1">
                  <c:v>326.9355520000002</c:v>
                </c:pt>
                <c:pt idx="2">
                  <c:v>244.84621399999978</c:v>
                </c:pt>
                <c:pt idx="3">
                  <c:v>138.47721600000008</c:v>
                </c:pt>
                <c:pt idx="4">
                  <c:v>238.84096200000027</c:v>
                </c:pt>
                <c:pt idx="5">
                  <c:v>234.63073399999951</c:v>
                </c:pt>
                <c:pt idx="6">
                  <c:v>175.08545599999999</c:v>
                </c:pt>
                <c:pt idx="7">
                  <c:v>235.70720000000026</c:v>
                </c:pt>
                <c:pt idx="8">
                  <c:v>287.02950399999975</c:v>
                </c:pt>
                <c:pt idx="9">
                  <c:v>276.94351999999986</c:v>
                </c:pt>
                <c:pt idx="10">
                  <c:v>403.51682799999986</c:v>
                </c:pt>
                <c:pt idx="11">
                  <c:v>475.13539000000071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AE-4716-93E4-0BC91F2DE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9224336"/>
        <c:axId val="439223616"/>
      </c:barChart>
      <c:catAx>
        <c:axId val="43922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9223616"/>
        <c:crosses val="autoZero"/>
        <c:auto val="1"/>
        <c:lblAlgn val="ctr"/>
        <c:lblOffset val="100"/>
        <c:noMultiLvlLbl val="0"/>
      </c:catAx>
      <c:valAx>
        <c:axId val="43922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922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'EE-Erträge'!$J$4:$J$15</c:f>
              <c:numCache>
                <c:formatCode>#,##0.0</c:formatCode>
                <c:ptCount val="12"/>
                <c:pt idx="0">
                  <c:v>272.29616161616161</c:v>
                </c:pt>
                <c:pt idx="1">
                  <c:v>162.76297979797982</c:v>
                </c:pt>
                <c:pt idx="2">
                  <c:v>171.81974747474752</c:v>
                </c:pt>
                <c:pt idx="3">
                  <c:v>154.58393939393937</c:v>
                </c:pt>
                <c:pt idx="4">
                  <c:v>175.89540404040412</c:v>
                </c:pt>
                <c:pt idx="5">
                  <c:v>151.11308080808081</c:v>
                </c:pt>
                <c:pt idx="6">
                  <c:v>106.5536363636364</c:v>
                </c:pt>
                <c:pt idx="7">
                  <c:v>118.40858585858588</c:v>
                </c:pt>
                <c:pt idx="8">
                  <c:v>179.80601010101023</c:v>
                </c:pt>
                <c:pt idx="9">
                  <c:v>230.31444444444455</c:v>
                </c:pt>
                <c:pt idx="10">
                  <c:v>152.45878787878786</c:v>
                </c:pt>
                <c:pt idx="11">
                  <c:v>249.4157070707071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FF-4FE3-A0A2-61A14D391C8E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'EE-Erträge'!$M$4:$M$15</c:f>
              <c:numCache>
                <c:formatCode>#,##0.0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FF-4FE3-A0A2-61A14D391C8E}"/>
            </c:ext>
          </c:extLst>
        </c:ser>
        <c:ser>
          <c:idx val="2"/>
          <c:order val="2"/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'EE-Erträge'!$P$4:$P$15</c:f>
              <c:numCache>
                <c:formatCode>#,##0.0</c:formatCode>
                <c:ptCount val="12"/>
                <c:pt idx="0">
                  <c:v>303.78550724637682</c:v>
                </c:pt>
                <c:pt idx="1">
                  <c:v>130.57075098814229</c:v>
                </c:pt>
                <c:pt idx="2">
                  <c:v>164.81264822134389</c:v>
                </c:pt>
                <c:pt idx="3">
                  <c:v>163.87957839262188</c:v>
                </c:pt>
                <c:pt idx="4">
                  <c:v>183.18181818181819</c:v>
                </c:pt>
                <c:pt idx="5">
                  <c:v>176.77233201581026</c:v>
                </c:pt>
                <c:pt idx="6">
                  <c:v>121.64005270092227</c:v>
                </c:pt>
                <c:pt idx="7">
                  <c:v>116.28906455862978</c:v>
                </c:pt>
                <c:pt idx="8">
                  <c:v>163.02766798418972</c:v>
                </c:pt>
                <c:pt idx="9">
                  <c:v>242.97364953886694</c:v>
                </c:pt>
                <c:pt idx="10">
                  <c:v>125.8266139657444</c:v>
                </c:pt>
                <c:pt idx="11">
                  <c:v>207.51198945981557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FF-4FE3-A0A2-61A14D391C8E}"/>
            </c:ext>
          </c:extLst>
        </c:ser>
        <c:ser>
          <c:idx val="3"/>
          <c:order val="3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'EE-Erträge'!$S$4:$S$15</c:f>
              <c:numCache>
                <c:formatCode>#,##0.0</c:formatCode>
                <c:ptCount val="12"/>
                <c:pt idx="0">
                  <c:v>280.00019999999995</c:v>
                </c:pt>
                <c:pt idx="1">
                  <c:v>127.06600000000002</c:v>
                </c:pt>
                <c:pt idx="2">
                  <c:v>130.08773333333335</c:v>
                </c:pt>
                <c:pt idx="3">
                  <c:v>141.49973333333332</c:v>
                </c:pt>
                <c:pt idx="4">
                  <c:v>161.27026666666666</c:v>
                </c:pt>
                <c:pt idx="5">
                  <c:v>135.55840000000001</c:v>
                </c:pt>
                <c:pt idx="6">
                  <c:v>110.85</c:v>
                </c:pt>
                <c:pt idx="7">
                  <c:v>113.45833333333334</c:v>
                </c:pt>
                <c:pt idx="8">
                  <c:v>161.89166666666665</c:v>
                </c:pt>
                <c:pt idx="9">
                  <c:v>224.58020000000002</c:v>
                </c:pt>
                <c:pt idx="10">
                  <c:v>137.28400000000002</c:v>
                </c:pt>
                <c:pt idx="11">
                  <c:v>193.83986666666667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FF-4FE3-A0A2-61A14D391C8E}"/>
            </c:ext>
          </c:extLst>
        </c:ser>
        <c:ser>
          <c:idx val="4"/>
          <c:order val="4"/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'EE-Erträge'!$V$4:$V$15</c:f>
              <c:numCache>
                <c:formatCode>#,##0.0</c:formatCode>
                <c:ptCount val="12"/>
                <c:pt idx="0">
                  <c:v>128.41335000000001</c:v>
                </c:pt>
                <c:pt idx="1">
                  <c:v>61.306750000000001</c:v>
                </c:pt>
                <c:pt idx="2">
                  <c:v>63.872899999999994</c:v>
                </c:pt>
                <c:pt idx="3">
                  <c:v>80.388050000000007</c:v>
                </c:pt>
                <c:pt idx="4">
                  <c:v>114.87949999999999</c:v>
                </c:pt>
                <c:pt idx="5">
                  <c:v>91.673899999999989</c:v>
                </c:pt>
                <c:pt idx="6">
                  <c:v>63.002299999999998</c:v>
                </c:pt>
                <c:pt idx="7">
                  <c:v>85.231850000000009</c:v>
                </c:pt>
                <c:pt idx="8">
                  <c:v>96.543899999999994</c:v>
                </c:pt>
                <c:pt idx="9">
                  <c:v>134.81835000000001</c:v>
                </c:pt>
                <c:pt idx="10">
                  <c:v>95.459550000000007</c:v>
                </c:pt>
                <c:pt idx="11">
                  <c:v>109.16425000000001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FF-4FE3-A0A2-61A14D391C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355312"/>
        <c:axId val="608353344"/>
      </c:barChart>
      <c:catAx>
        <c:axId val="60835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8353344"/>
        <c:crosses val="autoZero"/>
        <c:auto val="1"/>
        <c:lblAlgn val="ctr"/>
        <c:lblOffset val="100"/>
        <c:noMultiLvlLbl val="0"/>
      </c:catAx>
      <c:valAx>
        <c:axId val="60835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8355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'EE-Erträge'!$AD$4:$AD$15</c:f>
              <c:numCache>
                <c:formatCode>#,##0.0</c:formatCode>
                <c:ptCount val="12"/>
                <c:pt idx="0">
                  <c:v>33.960992907801419</c:v>
                </c:pt>
                <c:pt idx="1">
                  <c:v>49.243971631205675</c:v>
                </c:pt>
                <c:pt idx="2">
                  <c:v>110.63829787234043</c:v>
                </c:pt>
                <c:pt idx="3">
                  <c:v>136.87943262411349</c:v>
                </c:pt>
                <c:pt idx="4">
                  <c:v>154.60992907801418</c:v>
                </c:pt>
                <c:pt idx="5">
                  <c:v>137.58865248226951</c:v>
                </c:pt>
                <c:pt idx="6">
                  <c:v>130.49645390070921</c:v>
                </c:pt>
                <c:pt idx="7">
                  <c:v>145.39007092198582</c:v>
                </c:pt>
                <c:pt idx="8">
                  <c:v>84.397163120567384</c:v>
                </c:pt>
                <c:pt idx="9">
                  <c:v>56.09007092198582</c:v>
                </c:pt>
                <c:pt idx="10">
                  <c:v>35.012056737588658</c:v>
                </c:pt>
                <c:pt idx="11">
                  <c:v>28.096453900709221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9E-4B25-A558-93A1AB3DCB42}"/>
            </c:ext>
          </c:extLst>
        </c:ser>
        <c:ser>
          <c:idx val="1"/>
          <c:order val="1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'EE-Erträge'!$AF$4:$AF$15</c:f>
              <c:numCache>
                <c:formatCode>#,##0.0</c:formatCode>
                <c:ptCount val="12"/>
                <c:pt idx="0">
                  <c:v>20.759493670886076</c:v>
                </c:pt>
                <c:pt idx="1">
                  <c:v>33.9873417721519</c:v>
                </c:pt>
                <c:pt idx="2">
                  <c:v>81.582278481012651</c:v>
                </c:pt>
                <c:pt idx="3">
                  <c:v>110.63291139240506</c:v>
                </c:pt>
                <c:pt idx="4">
                  <c:v>140.18987341772151</c:v>
                </c:pt>
                <c:pt idx="5">
                  <c:v>145</c:v>
                </c:pt>
                <c:pt idx="6">
                  <c:v>127.15189873417721</c:v>
                </c:pt>
                <c:pt idx="7">
                  <c:v>125.37974683544303</c:v>
                </c:pt>
                <c:pt idx="8">
                  <c:v>71.202531645569621</c:v>
                </c:pt>
                <c:pt idx="9">
                  <c:v>43.35443037974683</c:v>
                </c:pt>
                <c:pt idx="10">
                  <c:v>23.60759493670886</c:v>
                </c:pt>
                <c:pt idx="11">
                  <c:v>16.329113924050631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9E-4B25-A558-93A1AB3DCB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8953216"/>
        <c:axId val="768954200"/>
      </c:barChart>
      <c:catAx>
        <c:axId val="76895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8954200"/>
        <c:crosses val="autoZero"/>
        <c:auto val="1"/>
        <c:lblAlgn val="ctr"/>
        <c:lblOffset val="100"/>
        <c:noMultiLvlLbl val="0"/>
      </c:catAx>
      <c:valAx>
        <c:axId val="76895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895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'EE-Erträge'!$D$4:$D$15</c:f>
              <c:numCache>
                <c:formatCode>#,##0.0</c:formatCode>
                <c:ptCount val="12"/>
                <c:pt idx="0">
                  <c:v>408.56787847222267</c:v>
                </c:pt>
                <c:pt idx="1">
                  <c:v>256.07345486111114</c:v>
                </c:pt>
                <c:pt idx="2">
                  <c:v>287.3218229166668</c:v>
                </c:pt>
                <c:pt idx="3">
                  <c:v>139.1692222222224</c:v>
                </c:pt>
                <c:pt idx="4">
                  <c:v>250.13030555555571</c:v>
                </c:pt>
                <c:pt idx="5">
                  <c:v>247.62865625000035</c:v>
                </c:pt>
                <c:pt idx="6">
                  <c:v>207.55311111111104</c:v>
                </c:pt>
                <c:pt idx="7">
                  <c:v>205.98811111111075</c:v>
                </c:pt>
                <c:pt idx="8">
                  <c:v>289.03206944444463</c:v>
                </c:pt>
                <c:pt idx="9">
                  <c:v>383.80013888888857</c:v>
                </c:pt>
                <c:pt idx="10">
                  <c:v>303.70966666666641</c:v>
                </c:pt>
                <c:pt idx="11">
                  <c:v>382.59572222222215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4-436F-9569-39059A6EFD5C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'EE-Erträge'!$G$4:$G$15</c:f>
              <c:numCache>
                <c:formatCode>#,##0.0</c:formatCode>
                <c:ptCount val="12"/>
                <c:pt idx="0">
                  <c:v>356.25458599999951</c:v>
                </c:pt>
                <c:pt idx="1">
                  <c:v>326.9355520000002</c:v>
                </c:pt>
                <c:pt idx="2">
                  <c:v>244.84621399999978</c:v>
                </c:pt>
                <c:pt idx="3">
                  <c:v>138.47721600000008</c:v>
                </c:pt>
                <c:pt idx="4">
                  <c:v>238.84096200000027</c:v>
                </c:pt>
                <c:pt idx="5">
                  <c:v>234.63073399999951</c:v>
                </c:pt>
                <c:pt idx="6">
                  <c:v>175.08545599999999</c:v>
                </c:pt>
                <c:pt idx="7">
                  <c:v>235.70720000000026</c:v>
                </c:pt>
                <c:pt idx="8">
                  <c:v>287.02950399999975</c:v>
                </c:pt>
                <c:pt idx="9">
                  <c:v>276.94351999999986</c:v>
                </c:pt>
                <c:pt idx="10">
                  <c:v>403.51682799999986</c:v>
                </c:pt>
                <c:pt idx="11">
                  <c:v>475.13539000000071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A4-436F-9569-39059A6EFD5C}"/>
            </c:ext>
          </c:extLst>
        </c:ser>
        <c:ser>
          <c:idx val="2"/>
          <c:order val="2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'EE-Erträge'!$J$4:$J$15</c:f>
              <c:numCache>
                <c:formatCode>#,##0.0</c:formatCode>
                <c:ptCount val="12"/>
                <c:pt idx="0">
                  <c:v>272.29616161616161</c:v>
                </c:pt>
                <c:pt idx="1">
                  <c:v>162.76297979797982</c:v>
                </c:pt>
                <c:pt idx="2">
                  <c:v>171.81974747474752</c:v>
                </c:pt>
                <c:pt idx="3">
                  <c:v>154.58393939393937</c:v>
                </c:pt>
                <c:pt idx="4">
                  <c:v>175.89540404040412</c:v>
                </c:pt>
                <c:pt idx="5">
                  <c:v>151.11308080808081</c:v>
                </c:pt>
                <c:pt idx="6">
                  <c:v>106.5536363636364</c:v>
                </c:pt>
                <c:pt idx="7">
                  <c:v>118.40858585858588</c:v>
                </c:pt>
                <c:pt idx="8">
                  <c:v>179.80601010101023</c:v>
                </c:pt>
                <c:pt idx="9">
                  <c:v>230.31444444444455</c:v>
                </c:pt>
                <c:pt idx="10">
                  <c:v>152.45878787878786</c:v>
                </c:pt>
                <c:pt idx="11">
                  <c:v>249.4157070707071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A4-436F-9569-39059A6EFD5C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'EE-Erträge'!$M$4:$M$15</c:f>
              <c:numCache>
                <c:formatCode>#,##0.0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A4-436F-9569-39059A6EFD5C}"/>
            </c:ext>
          </c:extLst>
        </c:ser>
        <c:ser>
          <c:idx val="4"/>
          <c:order val="4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'EE-Erträge'!$P$4:$P$15</c:f>
              <c:numCache>
                <c:formatCode>#,##0.0</c:formatCode>
                <c:ptCount val="12"/>
                <c:pt idx="0">
                  <c:v>303.78550724637682</c:v>
                </c:pt>
                <c:pt idx="1">
                  <c:v>130.57075098814229</c:v>
                </c:pt>
                <c:pt idx="2">
                  <c:v>164.81264822134389</c:v>
                </c:pt>
                <c:pt idx="3">
                  <c:v>163.87957839262188</c:v>
                </c:pt>
                <c:pt idx="4">
                  <c:v>183.18181818181819</c:v>
                </c:pt>
                <c:pt idx="5">
                  <c:v>176.77233201581026</c:v>
                </c:pt>
                <c:pt idx="6">
                  <c:v>121.64005270092227</c:v>
                </c:pt>
                <c:pt idx="7">
                  <c:v>116.28906455862978</c:v>
                </c:pt>
                <c:pt idx="8">
                  <c:v>163.02766798418972</c:v>
                </c:pt>
                <c:pt idx="9">
                  <c:v>242.97364953886694</c:v>
                </c:pt>
                <c:pt idx="10">
                  <c:v>125.8266139657444</c:v>
                </c:pt>
                <c:pt idx="11">
                  <c:v>207.51198945981557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A4-436F-9569-39059A6EFD5C}"/>
            </c:ext>
          </c:extLst>
        </c:ser>
        <c:ser>
          <c:idx val="5"/>
          <c:order val="5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'EE-Erträge'!$S$4:$S$15</c:f>
              <c:numCache>
                <c:formatCode>#,##0.0</c:formatCode>
                <c:ptCount val="12"/>
                <c:pt idx="0">
                  <c:v>280.00019999999995</c:v>
                </c:pt>
                <c:pt idx="1">
                  <c:v>127.06600000000002</c:v>
                </c:pt>
                <c:pt idx="2">
                  <c:v>130.08773333333335</c:v>
                </c:pt>
                <c:pt idx="3">
                  <c:v>141.49973333333332</c:v>
                </c:pt>
                <c:pt idx="4">
                  <c:v>161.27026666666666</c:v>
                </c:pt>
                <c:pt idx="5">
                  <c:v>135.55840000000001</c:v>
                </c:pt>
                <c:pt idx="6">
                  <c:v>110.85</c:v>
                </c:pt>
                <c:pt idx="7">
                  <c:v>113.45833333333334</c:v>
                </c:pt>
                <c:pt idx="8">
                  <c:v>161.89166666666665</c:v>
                </c:pt>
                <c:pt idx="9">
                  <c:v>224.58020000000002</c:v>
                </c:pt>
                <c:pt idx="10">
                  <c:v>137.28400000000002</c:v>
                </c:pt>
                <c:pt idx="11">
                  <c:v>193.83986666666667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A4-436F-9569-39059A6EFD5C}"/>
            </c:ext>
          </c:extLst>
        </c:ser>
        <c:ser>
          <c:idx val="6"/>
          <c:order val="6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'EE-Erträge'!$V$4:$V$15</c:f>
              <c:numCache>
                <c:formatCode>#,##0.0</c:formatCode>
                <c:ptCount val="12"/>
                <c:pt idx="0">
                  <c:v>128.41335000000001</c:v>
                </c:pt>
                <c:pt idx="1">
                  <c:v>61.306750000000001</c:v>
                </c:pt>
                <c:pt idx="2">
                  <c:v>63.872899999999994</c:v>
                </c:pt>
                <c:pt idx="3">
                  <c:v>80.388050000000007</c:v>
                </c:pt>
                <c:pt idx="4">
                  <c:v>114.87949999999999</c:v>
                </c:pt>
                <c:pt idx="5">
                  <c:v>91.673899999999989</c:v>
                </c:pt>
                <c:pt idx="6">
                  <c:v>63.002299999999998</c:v>
                </c:pt>
                <c:pt idx="7">
                  <c:v>85.231850000000009</c:v>
                </c:pt>
                <c:pt idx="8">
                  <c:v>96.543899999999994</c:v>
                </c:pt>
                <c:pt idx="9">
                  <c:v>134.81835000000001</c:v>
                </c:pt>
                <c:pt idx="10">
                  <c:v>95.459550000000007</c:v>
                </c:pt>
                <c:pt idx="11">
                  <c:v>109.16425000000001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A4-436F-9569-39059A6EFD5C}"/>
            </c:ext>
          </c:extLst>
        </c:ser>
        <c:ser>
          <c:idx val="7"/>
          <c:order val="7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'EE-Erträge'!$AD$4:$AD$15</c:f>
              <c:numCache>
                <c:formatCode>#,##0.0</c:formatCode>
                <c:ptCount val="12"/>
                <c:pt idx="0">
                  <c:v>33.960992907801419</c:v>
                </c:pt>
                <c:pt idx="1">
                  <c:v>49.243971631205675</c:v>
                </c:pt>
                <c:pt idx="2">
                  <c:v>110.63829787234043</c:v>
                </c:pt>
                <c:pt idx="3">
                  <c:v>136.87943262411349</c:v>
                </c:pt>
                <c:pt idx="4">
                  <c:v>154.60992907801418</c:v>
                </c:pt>
                <c:pt idx="5">
                  <c:v>137.58865248226951</c:v>
                </c:pt>
                <c:pt idx="6">
                  <c:v>130.49645390070921</c:v>
                </c:pt>
                <c:pt idx="7">
                  <c:v>145.39007092198582</c:v>
                </c:pt>
                <c:pt idx="8">
                  <c:v>84.397163120567384</c:v>
                </c:pt>
                <c:pt idx="9">
                  <c:v>56.09007092198582</c:v>
                </c:pt>
                <c:pt idx="10">
                  <c:v>35.012056737588658</c:v>
                </c:pt>
                <c:pt idx="11">
                  <c:v>28.096453900709221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3A4-436F-9569-39059A6EFD5C}"/>
            </c:ext>
          </c:extLst>
        </c:ser>
        <c:ser>
          <c:idx val="8"/>
          <c:order val="8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'EE-Erträge'!$AF$4:$AF$15</c:f>
              <c:numCache>
                <c:formatCode>#,##0.0</c:formatCode>
                <c:ptCount val="12"/>
                <c:pt idx="0">
                  <c:v>20.759493670886076</c:v>
                </c:pt>
                <c:pt idx="1">
                  <c:v>33.9873417721519</c:v>
                </c:pt>
                <c:pt idx="2">
                  <c:v>81.582278481012651</c:v>
                </c:pt>
                <c:pt idx="3">
                  <c:v>110.63291139240506</c:v>
                </c:pt>
                <c:pt idx="4">
                  <c:v>140.18987341772151</c:v>
                </c:pt>
                <c:pt idx="5">
                  <c:v>145</c:v>
                </c:pt>
                <c:pt idx="6">
                  <c:v>127.15189873417721</c:v>
                </c:pt>
                <c:pt idx="7">
                  <c:v>125.37974683544303</c:v>
                </c:pt>
                <c:pt idx="8">
                  <c:v>71.202531645569621</c:v>
                </c:pt>
                <c:pt idx="9">
                  <c:v>43.35443037974683</c:v>
                </c:pt>
                <c:pt idx="10">
                  <c:v>23.60759493670886</c:v>
                </c:pt>
                <c:pt idx="11">
                  <c:v>16.329113924050631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3A4-436F-9569-39059A6EF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799952"/>
        <c:axId val="438801032"/>
      </c:barChart>
      <c:catAx>
        <c:axId val="43879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8801032"/>
        <c:crosses val="autoZero"/>
        <c:auto val="1"/>
        <c:lblAlgn val="ctr"/>
        <c:lblOffset val="100"/>
        <c:noMultiLvlLbl val="0"/>
      </c:catAx>
      <c:valAx>
        <c:axId val="438801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879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warmingequation.info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warmingequation.info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warmingequation.info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459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7462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2191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>
            <a:extLst>
              <a:ext uri="{FF2B5EF4-FFF2-40B4-BE49-F238E27FC236}">
                <a16:creationId xmlns:a16="http://schemas.microsoft.com/office/drawing/2014/main" id="{58518895-777D-461F-A7DC-C5A07B8E9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>
            <a:extLst>
              <a:ext uri="{FF2B5EF4-FFF2-40B4-BE49-F238E27FC236}">
                <a16:creationId xmlns:a16="http://schemas.microsoft.com/office/drawing/2014/main" id="{D286426D-938B-4B60-8F17-A92FE3509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5300" name="Foliennummernplatzhalter 3">
            <a:extLst>
              <a:ext uri="{FF2B5EF4-FFF2-40B4-BE49-F238E27FC236}">
                <a16:creationId xmlns:a16="http://schemas.microsoft.com/office/drawing/2014/main" id="{8E91BC5D-251D-491A-930A-BF509B929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FAF046-13B5-4E5E-91DB-9605CF05F3A9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42502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4708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494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05448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2410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4438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0846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8478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87424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2403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83163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74489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52077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957988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294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46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49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46836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11182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890952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53726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802419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35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0686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09854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0163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38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6602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39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2877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b="1" dirty="0"/>
              <a:t>Rechner Erderwärmung durch CO₂</a:t>
            </a:r>
          </a:p>
          <a:p>
            <a:endParaRPr lang="de-DE" dirty="0"/>
          </a:p>
          <a:p>
            <a:r>
              <a:rPr lang="de-DE" dirty="0"/>
              <a:t>Die Formel zur Berechnung lautet: ΔT= 1,66 * </a:t>
            </a:r>
            <a:r>
              <a:rPr lang="de-DE" dirty="0" err="1"/>
              <a:t>ln</a:t>
            </a:r>
            <a:r>
              <a:rPr lang="de-DE" dirty="0"/>
              <a:t>(C/C</a:t>
            </a:r>
            <a:r>
              <a:rPr lang="de-DE" baseline="-25000" dirty="0"/>
              <a:t>0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ΔT ist der Temperaturunterschied in Grad Celsius, </a:t>
            </a:r>
            <a:r>
              <a:rPr lang="de-DE" dirty="0" err="1"/>
              <a:t>ln</a:t>
            </a:r>
            <a:r>
              <a:rPr lang="de-DE" dirty="0"/>
              <a:t> ist der natürliche Logarithmus, C ist der Kohlendioxidanteil zum Zeitpunkt der Messung, C</a:t>
            </a:r>
            <a:r>
              <a:rPr lang="de-DE" baseline="-25000" dirty="0"/>
              <a:t>0</a:t>
            </a:r>
            <a:r>
              <a:rPr lang="de-DE" dirty="0"/>
              <a:t> ist der ursprüngliche Kohlendioxidanteil. Diese Formel wurde von Robert Ellis auf </a:t>
            </a:r>
            <a:r>
              <a:rPr lang="de-DE" dirty="0">
                <a:hlinkClick r:id="rId3"/>
              </a:rPr>
              <a:t>globalwarmingequation.info</a:t>
            </a:r>
            <a:r>
              <a:rPr lang="de-DE" dirty="0"/>
              <a:t> veröffentlicht.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  <a:p>
            <a:r>
              <a:rPr lang="de-DE" b="1" dirty="0"/>
              <a:t>Temperatur-Kalibrierung (IPCC 2013)</a:t>
            </a:r>
            <a:br>
              <a:rPr lang="de-DE" b="1" dirty="0"/>
            </a:br>
            <a:r>
              <a:rPr lang="de-DE" dirty="0"/>
              <a:t>https://cdatac.de/index.php/global-warming/ipcc-2013/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27091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40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78869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41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61938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42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63651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5030" indent="-2865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200" indent="-22924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681" indent="-22924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3161" indent="-22924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641" indent="-2292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0121" indent="-2292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601" indent="-2292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7081" indent="-2292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43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b="1" dirty="0"/>
              <a:t>Rechner Erderwärmung durch CO₂</a:t>
            </a:r>
          </a:p>
          <a:p>
            <a:endParaRPr lang="de-DE" dirty="0"/>
          </a:p>
          <a:p>
            <a:r>
              <a:rPr lang="de-DE" dirty="0"/>
              <a:t>Die Formel zur Berechnung lautet: ΔT= 1,66 * </a:t>
            </a:r>
            <a:r>
              <a:rPr lang="de-DE" dirty="0" err="1"/>
              <a:t>ln</a:t>
            </a:r>
            <a:r>
              <a:rPr lang="de-DE" dirty="0"/>
              <a:t>(C/C</a:t>
            </a:r>
            <a:r>
              <a:rPr lang="de-DE" baseline="-25000" dirty="0"/>
              <a:t>0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ΔT ist der Temperaturunterschied in Grad Celsius, </a:t>
            </a:r>
            <a:r>
              <a:rPr lang="de-DE" dirty="0" err="1"/>
              <a:t>ln</a:t>
            </a:r>
            <a:r>
              <a:rPr lang="de-DE" dirty="0"/>
              <a:t> ist der natürliche Logarithmus, C ist der Kohlendioxidanteil zum Zeitpunkt der Messung, C</a:t>
            </a:r>
            <a:r>
              <a:rPr lang="de-DE" baseline="-25000" dirty="0"/>
              <a:t>0</a:t>
            </a:r>
            <a:r>
              <a:rPr lang="de-DE" dirty="0"/>
              <a:t> ist der ursprüngliche Kohlendioxidanteil. Diese Formel wurde von Robert Ellis auf </a:t>
            </a:r>
            <a:r>
              <a:rPr lang="de-DE" dirty="0">
                <a:hlinkClick r:id="rId3"/>
              </a:rPr>
              <a:t>globalwarmingequation.info</a:t>
            </a:r>
            <a:r>
              <a:rPr lang="de-DE" dirty="0"/>
              <a:t> veröffentlicht.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  <a:p>
            <a:r>
              <a:rPr lang="de-DE" b="1" dirty="0"/>
              <a:t>Temperatur-Kalibrierung (IPCC 2013)</a:t>
            </a:r>
            <a:br>
              <a:rPr lang="de-DE" b="1" dirty="0"/>
            </a:br>
            <a:r>
              <a:rPr lang="de-DE" dirty="0"/>
              <a:t>https://cdatac.de/index.php/global-warming/ipcc-2013/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3309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b="1" dirty="0"/>
              <a:t>Rechner Erderwärmung durch CO₂</a:t>
            </a:r>
          </a:p>
          <a:p>
            <a:endParaRPr lang="de-DE" dirty="0"/>
          </a:p>
          <a:p>
            <a:r>
              <a:rPr lang="de-DE" dirty="0"/>
              <a:t>Die Formel zur Berechnung lautet: ΔT= 1,66 * </a:t>
            </a:r>
            <a:r>
              <a:rPr lang="de-DE" dirty="0" err="1"/>
              <a:t>ln</a:t>
            </a:r>
            <a:r>
              <a:rPr lang="de-DE" dirty="0"/>
              <a:t>(C/C</a:t>
            </a:r>
            <a:r>
              <a:rPr lang="de-DE" baseline="-25000" dirty="0"/>
              <a:t>0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ΔT ist der Temperaturunterschied in Grad Celsius, </a:t>
            </a:r>
            <a:r>
              <a:rPr lang="de-DE" dirty="0" err="1"/>
              <a:t>ln</a:t>
            </a:r>
            <a:r>
              <a:rPr lang="de-DE" dirty="0"/>
              <a:t> ist der natürliche Logarithmus, C ist der Kohlendioxidanteil zum Zeitpunkt der Messung, C</a:t>
            </a:r>
            <a:r>
              <a:rPr lang="de-DE" baseline="-25000" dirty="0"/>
              <a:t>0</a:t>
            </a:r>
            <a:r>
              <a:rPr lang="de-DE" dirty="0"/>
              <a:t> ist der ursprüngliche Kohlendioxidanteil. Diese Formel wurde von Robert Ellis auf </a:t>
            </a:r>
            <a:r>
              <a:rPr lang="de-DE" dirty="0">
                <a:hlinkClick r:id="rId3"/>
              </a:rPr>
              <a:t>globalwarmingequation.info</a:t>
            </a:r>
            <a:r>
              <a:rPr lang="de-DE" dirty="0"/>
              <a:t> veröffentlicht.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  <a:p>
            <a:r>
              <a:rPr lang="de-DE" b="1" dirty="0"/>
              <a:t>Temperatur-Kalibrierung (IPCC 2013)</a:t>
            </a:r>
            <a:br>
              <a:rPr lang="de-DE" b="1" dirty="0"/>
            </a:br>
            <a:r>
              <a:rPr lang="de-DE" dirty="0"/>
              <a:t>https://cdatac.de/index.php/global-warming/ipcc-2013/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28942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068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FA4D206C-30A3-4C60-9DC7-0A7FD705F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35726495-8FCF-4ED4-ADDC-0CF6342C7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C1B5C0-F1D2-4752-AFC5-26A8288E6A9F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22532" name="Notizenplatzhalter 1">
            <a:extLst>
              <a:ext uri="{FF2B5EF4-FFF2-40B4-BE49-F238E27FC236}">
                <a16:creationId xmlns:a16="http://schemas.microsoft.com/office/drawing/2014/main" id="{5681BC40-3E09-484B-B8AF-55413CD35021}"/>
              </a:ext>
            </a:extLst>
          </p:cNvPr>
          <p:cNvSpPr>
            <a:spLocks noGrp="1"/>
          </p:cNvSpPr>
          <p:nvPr/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1" tIns="46265" rIns="92531" bIns="46265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2533" name="Notizenplatzhalter 2">
            <a:extLst>
              <a:ext uri="{FF2B5EF4-FFF2-40B4-BE49-F238E27FC236}">
                <a16:creationId xmlns:a16="http://schemas.microsoft.com/office/drawing/2014/main" id="{586E86FF-9E95-4CBC-B0C1-945507426726}"/>
              </a:ext>
            </a:extLst>
          </p:cNvPr>
          <p:cNvSpPr txBox="1">
            <a:spLocks/>
          </p:cNvSpPr>
          <p:nvPr/>
        </p:nvSpPr>
        <p:spPr bwMode="auto">
          <a:xfrm>
            <a:off x="749300" y="4748213"/>
            <a:ext cx="5413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7" tIns="45398" rIns="90797" bIns="45398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6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FA4D206C-30A3-4C60-9DC7-0A7FD705F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35726495-8FCF-4ED4-ADDC-0CF6342C7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C1B5C0-F1D2-4752-AFC5-26A8288E6A9F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22532" name="Notizenplatzhalter 1">
            <a:extLst>
              <a:ext uri="{FF2B5EF4-FFF2-40B4-BE49-F238E27FC236}">
                <a16:creationId xmlns:a16="http://schemas.microsoft.com/office/drawing/2014/main" id="{5681BC40-3E09-484B-B8AF-55413CD35021}"/>
              </a:ext>
            </a:extLst>
          </p:cNvPr>
          <p:cNvSpPr>
            <a:spLocks noGrp="1"/>
          </p:cNvSpPr>
          <p:nvPr/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1" tIns="46265" rIns="92531" bIns="46265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2533" name="Notizenplatzhalter 2">
            <a:extLst>
              <a:ext uri="{FF2B5EF4-FFF2-40B4-BE49-F238E27FC236}">
                <a16:creationId xmlns:a16="http://schemas.microsoft.com/office/drawing/2014/main" id="{586E86FF-9E95-4CBC-B0C1-945507426726}"/>
              </a:ext>
            </a:extLst>
          </p:cNvPr>
          <p:cNvSpPr txBox="1">
            <a:spLocks/>
          </p:cNvSpPr>
          <p:nvPr/>
        </p:nvSpPr>
        <p:spPr bwMode="auto">
          <a:xfrm>
            <a:off x="730250" y="4748213"/>
            <a:ext cx="5413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7" tIns="45398" rIns="90797" bIns="45398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600" dirty="0"/>
          </a:p>
        </p:txBody>
      </p:sp>
    </p:spTree>
    <p:extLst>
      <p:ext uri="{BB962C8B-B14F-4D97-AF65-F5344CB8AC3E}">
        <p14:creationId xmlns:p14="http://schemas.microsoft.com/office/powerpoint/2010/main" val="3999133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| Monitoring 2025	 | FV01 </a:t>
            </a:r>
            <a:r>
              <a:rPr lang="en-US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		           		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3EEF3BC-85FA-1199-8BF4-A0BD73659C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0"/>
            <a:ext cx="798067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nergy-charts.info/index.html?l=de&amp;c=D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-charts.info/index.html?l=de&amp;c=D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-charts.info/index.html?l=de&amp;c=D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s://www.energy-charts.info/downloads/Stromerzeugung_2025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-charts.info/index.html?l=de&amp;c=D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mweltbundesamt.de/daten" TargetMode="External"/><Relationship Id="rId3" Type="http://schemas.openxmlformats.org/officeDocument/2006/relationships/hyperlink" Target="https://www.marktstammdatenregister.de/MaStR/Einheit/Einheiten/OeffentlicheEinheitenuebersicht" TargetMode="External"/><Relationship Id="rId7" Type="http://schemas.openxmlformats.org/officeDocument/2006/relationships/hyperlink" Target="https://www.windbranche.de/windenergie-ausbau/deutschlan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olarbranche.de/ausbau/deutschland/photovoltaik" TargetMode="External"/><Relationship Id="rId5" Type="http://schemas.openxmlformats.org/officeDocument/2006/relationships/hyperlink" Target="https://ag-energiebilanzen.de/energieverbrauch-wird-2025-stagnieren/" TargetMode="External"/><Relationship Id="rId10" Type="http://schemas.openxmlformats.org/officeDocument/2006/relationships/hyperlink" Target="https://www.energy-charts.info/downloads/Stromerzeugung_2025.pdf" TargetMode="External"/><Relationship Id="rId4" Type="http://schemas.openxmlformats.org/officeDocument/2006/relationships/hyperlink" Target="https://www.bundesnetzagentur.de/SharedDocs/Downloads/DE/Sachgebiete/Energie/Unternehmen_Institutionen/DatenaustauschUndMonitoring/MaStR/Vortrag_MaStR_27092016.pdf?__blob=publicationFile&amp;v=2" TargetMode="External"/><Relationship Id="rId9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ndbranche.de/windenergie-ausbau/deutschland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olarbranche.de/ausbau/deutschland/photovoltaik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energy-charts.info/downloads/Stromerzeugung_2025.pdf" TargetMode="External"/><Relationship Id="rId4" Type="http://schemas.openxmlformats.org/officeDocument/2006/relationships/hyperlink" Target="https://www.energy-charts.info/index.html?l=de&amp;c=DE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indbranche.de/windenergie-ausbau/bundeslaender/rheinland-pfalz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indbranche.de/windenergie-ausbau/bundeslaender/rheinland-pfalz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weltbundesamt.de/daten/verkehr/verkehrsinfrastruktur-fahrzeugbestand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01%20was%20unser%20Stromnetz...._03.mp4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RB2pjjZ72q8?si=KfJeDR75rhRu5HBl" TargetMode="Externa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agesschau.de/wissen/klima/global-carbon-budget-2025-100.html" TargetMode="External"/><Relationship Id="rId5" Type="http://schemas.openxmlformats.org/officeDocument/2006/relationships/hyperlink" Target="https://www.mdr.de/wissen/umwelt-klima/treibhausgas-cozwei-emissionen-neuer-rekord-100.html" TargetMode="External"/><Relationship Id="rId4" Type="http://schemas.openxmlformats.org/officeDocument/2006/relationships/hyperlink" Target="https://www.umweltbundesamt.de/daten/klima/atmosphaerische-treibhausgas-konzentrationen#kohlendioxid-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gora-energiewende.de/fileadmin/Projekte/2025/2025-28_DE_JAW25/A-EW_391_Die_Energiewende_in_Deutschland_Stand_der_Dinge_2025_WEB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agora-energiewende.de/fileadmin/Projekte/2025/2025-28_DE_JAW25/A-EW_391_Die_Energiewende_in_Deutschland_Stand_der_Dinge_2025_WEB.pdf" TargetMode="Externa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56F4CA4-AE62-1FA7-D78F-E8EA4765BD8F}"/>
              </a:ext>
            </a:extLst>
          </p:cNvPr>
          <p:cNvSpPr/>
          <p:nvPr/>
        </p:nvSpPr>
        <p:spPr bwMode="auto">
          <a:xfrm>
            <a:off x="4234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502" y="-2476"/>
            <a:ext cx="85750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>
                <a:solidFill>
                  <a:schemeClr val="bg1"/>
                </a:solidFill>
              </a:rPr>
              <a:t>Klimaschutz - Energiewende 2.0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en-US" altLang="de-DE" sz="2800" dirty="0">
                <a:solidFill>
                  <a:schemeClr val="bg1"/>
                </a:solidFill>
              </a:rPr>
              <a:t>Monitoring der </a:t>
            </a:r>
            <a:r>
              <a:rPr lang="en-US" altLang="de-DE" sz="2800" dirty="0" err="1">
                <a:solidFill>
                  <a:schemeClr val="bg1"/>
                </a:solidFill>
              </a:rPr>
              <a:t>Energiezahlen</a:t>
            </a:r>
            <a:r>
              <a:rPr lang="en-US" altLang="de-DE" sz="2800" dirty="0">
                <a:solidFill>
                  <a:schemeClr val="bg1"/>
                </a:solidFill>
              </a:rPr>
              <a:t> 2025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| Monitoring 2025	 | FV01					                      ISE e.V.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6A3CA7-C7C8-4395-EEF2-1877C1D46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-21165"/>
            <a:ext cx="1369247" cy="1370013"/>
          </a:xfrm>
          <a:prstGeom prst="rect">
            <a:avLst/>
          </a:prstGeom>
        </p:spPr>
      </p:pic>
      <p:pic>
        <p:nvPicPr>
          <p:cNvPr id="3" name="Grafik 2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BF2346B7-36C4-9654-7494-FECF0578D4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92" y="1585473"/>
            <a:ext cx="4968472" cy="433820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4E63F6E-A267-34D7-0A9E-A3EDD2BABE00}"/>
              </a:ext>
            </a:extLst>
          </p:cNvPr>
          <p:cNvSpPr txBox="1"/>
          <p:nvPr/>
        </p:nvSpPr>
        <p:spPr>
          <a:xfrm>
            <a:off x="498965" y="5896589"/>
            <a:ext cx="272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u="sng" dirty="0"/>
              <a:t>Referent</a:t>
            </a:r>
            <a:r>
              <a:rPr lang="de-DE" sz="1800" dirty="0"/>
              <a:t>: Wolfgang Thiel</a:t>
            </a: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FFBCBD6-3C4F-2022-1887-FD00D1F2A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67" y="817581"/>
            <a:ext cx="8885817" cy="5185185"/>
          </a:xfrm>
          <a:prstGeom prst="rect">
            <a:avLst/>
          </a:prstGeom>
        </p:spPr>
      </p:pic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34390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(3):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Entwicklung des Primärenergieverbrauch 2000 bis 2025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738" y="6091046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2025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513E2A0-6253-2F28-DFE3-5442742663B5}"/>
              </a:ext>
            </a:extLst>
          </p:cNvPr>
          <p:cNvGrpSpPr/>
          <p:nvPr/>
        </p:nvGrpSpPr>
        <p:grpSpPr>
          <a:xfrm>
            <a:off x="2807746" y="2373681"/>
            <a:ext cx="4943981" cy="3095740"/>
            <a:chOff x="2886390" y="2185094"/>
            <a:chExt cx="4552242" cy="2809359"/>
          </a:xfrm>
        </p:grpSpPr>
        <p:cxnSp>
          <p:nvCxnSpPr>
            <p:cNvPr id="5" name="Gerade Verbindung mit Pfeil 6">
              <a:extLst>
                <a:ext uri="{FF2B5EF4-FFF2-40B4-BE49-F238E27FC236}">
                  <a16:creationId xmlns:a16="http://schemas.microsoft.com/office/drawing/2014/main" id="{7EC53A60-6DC4-9CB6-E3AF-2CD973E30AE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86390" y="2185094"/>
              <a:ext cx="4552242" cy="2809359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feld 7">
              <a:extLst>
                <a:ext uri="{FF2B5EF4-FFF2-40B4-BE49-F238E27FC236}">
                  <a16:creationId xmlns:a16="http://schemas.microsoft.com/office/drawing/2014/main" id="{89B89560-0A93-173A-15C2-CA73982F70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6381" y="3993463"/>
              <a:ext cx="2075092" cy="307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rgbClr val="FF0000"/>
                  </a:solidFill>
                </a:rPr>
                <a:t>- 3.955 PJ (- 27,3 %)</a:t>
              </a:r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2362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-1,36 %/a seit 2005;  EU-Richtline: - 1,5 %/a!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Schrift, Diagramm enthält.&#10;&#10;KI-generierte Inhalte können fehlerhaft sein.">
            <a:extLst>
              <a:ext uri="{FF2B5EF4-FFF2-40B4-BE49-F238E27FC236}">
                <a16:creationId xmlns:a16="http://schemas.microsoft.com/office/drawing/2014/main" id="{3EEB6CBA-68A3-785E-1820-2095D60F8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4150" b="10754"/>
          <a:stretch>
            <a:fillRect/>
          </a:stretch>
        </p:blipFill>
        <p:spPr>
          <a:xfrm>
            <a:off x="315204" y="874738"/>
            <a:ext cx="9493257" cy="527039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FBC7C43-37E2-FB7B-0713-0A37DA860263}"/>
              </a:ext>
            </a:extLst>
          </p:cNvPr>
          <p:cNvSpPr/>
          <p:nvPr/>
        </p:nvSpPr>
        <p:spPr bwMode="auto">
          <a:xfrm>
            <a:off x="7952429" y="819040"/>
            <a:ext cx="1669409" cy="37524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019" y="60183"/>
            <a:ext cx="259205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(4):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Energieflussbild 2024</a:t>
            </a:r>
          </a:p>
        </p:txBody>
      </p:sp>
      <p:sp>
        <p:nvSpPr>
          <p:cNvPr id="23556" name="Text Box 14">
            <a:extLst>
              <a:ext uri="{FF2B5EF4-FFF2-40B4-BE49-F238E27FC236}">
                <a16:creationId xmlns:a16="http://schemas.microsoft.com/office/drawing/2014/main" id="{DD920DC9-AB50-45C6-8EEB-49037B9B1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41" y="5947847"/>
            <a:ext cx="19784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 2025, ISE e.V.</a:t>
            </a:r>
          </a:p>
        </p:txBody>
      </p:sp>
      <p:sp>
        <p:nvSpPr>
          <p:cNvPr id="23557" name="Rectangle 15">
            <a:extLst>
              <a:ext uri="{FF2B5EF4-FFF2-40B4-BE49-F238E27FC236}">
                <a16:creationId xmlns:a16="http://schemas.microsoft.com/office/drawing/2014/main" id="{02756285-366B-4466-9C13-4621415D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88" y="1242144"/>
            <a:ext cx="11303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0000"/>
                </a:solidFill>
                <a:ea typeface="Microsoft YaHei" panose="020B0503020204020204" pitchFamily="34" charset="-122"/>
              </a:rPr>
              <a:t>Anteile in %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FFB6BCB-F6DD-4C90-82A8-E2BA4EF4A01F}"/>
              </a:ext>
            </a:extLst>
          </p:cNvPr>
          <p:cNvGrpSpPr>
            <a:grpSpLocks/>
          </p:cNvGrpSpPr>
          <p:nvPr/>
        </p:nvGrpSpPr>
        <p:grpSpPr bwMode="auto">
          <a:xfrm>
            <a:off x="267771" y="2688406"/>
            <a:ext cx="2873367" cy="3406214"/>
            <a:chOff x="331041" y="2930276"/>
            <a:chExt cx="2873839" cy="3669513"/>
          </a:xfrm>
        </p:grpSpPr>
        <p:sp>
          <p:nvSpPr>
            <p:cNvPr id="23585" name="Textfeld 2">
              <a:extLst>
                <a:ext uri="{FF2B5EF4-FFF2-40B4-BE49-F238E27FC236}">
                  <a16:creationId xmlns:a16="http://schemas.microsoft.com/office/drawing/2014/main" id="{E39D8770-A7C9-41F9-A9B3-FE0807B4D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041" y="2930276"/>
              <a:ext cx="742633" cy="33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1,48 %</a:t>
              </a:r>
            </a:p>
          </p:txBody>
        </p:sp>
        <p:sp>
          <p:nvSpPr>
            <p:cNvPr id="23586" name="Textfeld 35">
              <a:extLst>
                <a:ext uri="{FF2B5EF4-FFF2-40B4-BE49-F238E27FC236}">
                  <a16:creationId xmlns:a16="http://schemas.microsoft.com/office/drawing/2014/main" id="{75C1C9D4-072D-4971-97CC-649EC2355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059" y="4281815"/>
              <a:ext cx="742633" cy="33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71,7 %</a:t>
              </a:r>
            </a:p>
          </p:txBody>
        </p:sp>
        <p:sp>
          <p:nvSpPr>
            <p:cNvPr id="23587" name="Textfeld 36">
              <a:extLst>
                <a:ext uri="{FF2B5EF4-FFF2-40B4-BE49-F238E27FC236}">
                  <a16:creationId xmlns:a16="http://schemas.microsoft.com/office/drawing/2014/main" id="{9AEA73CB-4D6D-4B59-9974-C1A312F2D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059" y="6268221"/>
              <a:ext cx="742633" cy="33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26,8 %</a:t>
              </a:r>
            </a:p>
          </p:txBody>
        </p:sp>
        <p:sp>
          <p:nvSpPr>
            <p:cNvPr id="23588" name="Ellipse 3">
              <a:extLst>
                <a:ext uri="{FF2B5EF4-FFF2-40B4-BE49-F238E27FC236}">
                  <a16:creationId xmlns:a16="http://schemas.microsoft.com/office/drawing/2014/main" id="{75B4B659-03A8-4540-BE68-C27D22BC6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010" y="3934371"/>
              <a:ext cx="1525870" cy="1301415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A90D2B3-64B6-4D56-961C-257D953B977C}"/>
              </a:ext>
            </a:extLst>
          </p:cNvPr>
          <p:cNvGrpSpPr>
            <a:grpSpLocks/>
          </p:cNvGrpSpPr>
          <p:nvPr/>
        </p:nvGrpSpPr>
        <p:grpSpPr bwMode="auto">
          <a:xfrm>
            <a:off x="4398891" y="1816917"/>
            <a:ext cx="5545110" cy="3695357"/>
            <a:chOff x="4398846" y="1815978"/>
            <a:chExt cx="5546149" cy="3696714"/>
          </a:xfrm>
        </p:grpSpPr>
        <p:sp>
          <p:nvSpPr>
            <p:cNvPr id="23579" name="Textfeld 38">
              <a:extLst>
                <a:ext uri="{FF2B5EF4-FFF2-40B4-BE49-F238E27FC236}">
                  <a16:creationId xmlns:a16="http://schemas.microsoft.com/office/drawing/2014/main" id="{83026E72-0D6A-4B48-B472-2406D7A61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8631" y="2789029"/>
              <a:ext cx="1776364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Verbrauchssektoren</a:t>
              </a:r>
            </a:p>
          </p:txBody>
        </p:sp>
        <p:sp>
          <p:nvSpPr>
            <p:cNvPr id="23580" name="Textfeld 39">
              <a:extLst>
                <a:ext uri="{FF2B5EF4-FFF2-40B4-BE49-F238E27FC236}">
                  <a16:creationId xmlns:a16="http://schemas.microsoft.com/office/drawing/2014/main" id="{C3174E42-6243-46A8-8251-070CB811D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5980" y="1815978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28,0 %</a:t>
              </a:r>
            </a:p>
          </p:txBody>
        </p:sp>
        <p:sp>
          <p:nvSpPr>
            <p:cNvPr id="23581" name="Textfeld 40">
              <a:extLst>
                <a:ext uri="{FF2B5EF4-FFF2-40B4-BE49-F238E27FC236}">
                  <a16:creationId xmlns:a16="http://schemas.microsoft.com/office/drawing/2014/main" id="{ADE8CE63-E16D-4DA2-8198-92A6566C2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0621" y="2270676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30,2 %</a:t>
              </a:r>
            </a:p>
          </p:txBody>
        </p:sp>
        <p:sp>
          <p:nvSpPr>
            <p:cNvPr id="23582" name="Textfeld 41">
              <a:extLst>
                <a:ext uri="{FF2B5EF4-FFF2-40B4-BE49-F238E27FC236}">
                  <a16:creationId xmlns:a16="http://schemas.microsoft.com/office/drawing/2014/main" id="{B626880C-2579-4B64-9970-0A3B20C96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1261" y="3343503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28,0 %</a:t>
              </a:r>
            </a:p>
          </p:txBody>
        </p:sp>
        <p:sp>
          <p:nvSpPr>
            <p:cNvPr id="23583" name="Textfeld 42">
              <a:extLst>
                <a:ext uri="{FF2B5EF4-FFF2-40B4-BE49-F238E27FC236}">
                  <a16:creationId xmlns:a16="http://schemas.microsoft.com/office/drawing/2014/main" id="{1DBFBB94-50B4-46FE-B45E-A339F0320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4221" y="4959638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13,8 %</a:t>
              </a:r>
            </a:p>
          </p:txBody>
        </p:sp>
        <p:sp>
          <p:nvSpPr>
            <p:cNvPr id="23584" name="Ellipse 43">
              <a:extLst>
                <a:ext uri="{FF2B5EF4-FFF2-40B4-BE49-F238E27FC236}">
                  <a16:creationId xmlns:a16="http://schemas.microsoft.com/office/drawing/2014/main" id="{B64C722A-7BA3-4DF0-8272-652F56F15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846" y="4393732"/>
              <a:ext cx="1326128" cy="1118960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23561" name="Textfeld 1">
            <a:extLst>
              <a:ext uri="{FF2B5EF4-FFF2-40B4-BE49-F238E27FC236}">
                <a16:creationId xmlns:a16="http://schemas.microsoft.com/office/drawing/2014/main" id="{4A3B46FA-9924-46CA-AAD3-0A3BB9085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1056173"/>
            <a:ext cx="1998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/>
              <a:t>Energieeinheit: PJ </a:t>
            </a:r>
            <a:r>
              <a:rPr lang="de-DE" altLang="de-DE" sz="1200" b="1" dirty="0">
                <a:solidFill>
                  <a:schemeClr val="accent2"/>
                </a:solidFill>
              </a:rPr>
              <a:t>(TWh)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Fast ¾ unseres Energieaufkommens importieren wir immer noch!</a:t>
            </a:r>
          </a:p>
        </p:txBody>
      </p:sp>
      <p:sp>
        <p:nvSpPr>
          <p:cNvPr id="23563" name="Textfeld 5">
            <a:extLst>
              <a:ext uri="{FF2B5EF4-FFF2-40B4-BE49-F238E27FC236}">
                <a16:creationId xmlns:a16="http://schemas.microsoft.com/office/drawing/2014/main" id="{3053CB1A-2590-48A0-92FD-7EB11A472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27" y="2457574"/>
            <a:ext cx="457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(52)</a:t>
            </a:r>
          </a:p>
        </p:txBody>
      </p:sp>
      <p:sp>
        <p:nvSpPr>
          <p:cNvPr id="23564" name="Textfeld 23">
            <a:extLst>
              <a:ext uri="{FF2B5EF4-FFF2-40B4-BE49-F238E27FC236}">
                <a16:creationId xmlns:a16="http://schemas.microsoft.com/office/drawing/2014/main" id="{2978A52A-F6E4-4298-9029-A300347E1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45" y="3751187"/>
            <a:ext cx="7277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(2.512)</a:t>
            </a:r>
          </a:p>
        </p:txBody>
      </p:sp>
      <p:sp>
        <p:nvSpPr>
          <p:cNvPr id="23565" name="Textfeld 24">
            <a:extLst>
              <a:ext uri="{FF2B5EF4-FFF2-40B4-BE49-F238E27FC236}">
                <a16:creationId xmlns:a16="http://schemas.microsoft.com/office/drawing/2014/main" id="{B7B8E6FB-1A8C-4D82-9111-9F87DB22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5632955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(938)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9435C8A-49E4-4DEB-ACB4-EAB1771D5A00}"/>
              </a:ext>
            </a:extLst>
          </p:cNvPr>
          <p:cNvSpPr txBox="1"/>
          <p:nvPr/>
        </p:nvSpPr>
        <p:spPr>
          <a:xfrm>
            <a:off x="2043141" y="4440235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(3.502)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9722936-65E1-4E41-9C50-097AD35D01DA}"/>
              </a:ext>
            </a:extLst>
          </p:cNvPr>
          <p:cNvSpPr txBox="1"/>
          <p:nvPr/>
        </p:nvSpPr>
        <p:spPr>
          <a:xfrm>
            <a:off x="4696872" y="5105487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(2.255)</a:t>
            </a:r>
          </a:p>
        </p:txBody>
      </p:sp>
      <p:sp>
        <p:nvSpPr>
          <p:cNvPr id="23568" name="Textfeld 27">
            <a:extLst>
              <a:ext uri="{FF2B5EF4-FFF2-40B4-BE49-F238E27FC236}">
                <a16:creationId xmlns:a16="http://schemas.microsoft.com/office/drawing/2014/main" id="{7D55EA1F-43F8-4361-AE9E-1DA8859F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713" y="2454690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681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69" name="Textfeld 28">
            <a:extLst>
              <a:ext uri="{FF2B5EF4-FFF2-40B4-BE49-F238E27FC236}">
                <a16:creationId xmlns:a16="http://schemas.microsoft.com/office/drawing/2014/main" id="{CE87408F-A4F4-424D-ABB9-1EDCD14F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9099" y="3552029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631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0" name="Textfeld 29">
            <a:extLst>
              <a:ext uri="{FF2B5EF4-FFF2-40B4-BE49-F238E27FC236}">
                <a16:creationId xmlns:a16="http://schemas.microsoft.com/office/drawing/2014/main" id="{D3FB902A-3560-4E61-B5FD-521453A10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2463" y="4664901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312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2" name="Textfeld 27">
            <a:extLst>
              <a:ext uri="{FF2B5EF4-FFF2-40B4-BE49-F238E27FC236}">
                <a16:creationId xmlns:a16="http://schemas.microsoft.com/office/drawing/2014/main" id="{9969093B-24B4-4DD5-A523-614DF4112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64" y="2090376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631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3" name="Textfeld 27">
            <a:extLst>
              <a:ext uri="{FF2B5EF4-FFF2-40B4-BE49-F238E27FC236}">
                <a16:creationId xmlns:a16="http://schemas.microsoft.com/office/drawing/2014/main" id="{2BE26716-CBA0-4184-9415-BEC4B8AC6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895" y="1540837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(128)</a:t>
            </a:r>
          </a:p>
        </p:txBody>
      </p:sp>
      <p:sp>
        <p:nvSpPr>
          <p:cNvPr id="23574" name="Textfeld 27">
            <a:extLst>
              <a:ext uri="{FF2B5EF4-FFF2-40B4-BE49-F238E27FC236}">
                <a16:creationId xmlns:a16="http://schemas.microsoft.com/office/drawing/2014/main" id="{FC5861E3-21A5-4670-B785-9B012CABC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5190" y="898453"/>
            <a:ext cx="16694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Primärenergie-verbrauch  </a:t>
            </a:r>
            <a:r>
              <a:rPr lang="de-DE" altLang="de-DE" sz="900" b="1" dirty="0">
                <a:solidFill>
                  <a:schemeClr val="accent2"/>
                </a:solidFill>
              </a:rPr>
              <a:t>1)</a:t>
            </a:r>
            <a:br>
              <a:rPr lang="de-DE" altLang="de-DE" sz="900" b="1" dirty="0">
                <a:solidFill>
                  <a:schemeClr val="accent2"/>
                </a:solidFill>
              </a:rPr>
            </a:br>
            <a:r>
              <a:rPr lang="de-DE" altLang="de-DE" sz="1200" b="1" dirty="0">
                <a:solidFill>
                  <a:schemeClr val="accent2"/>
                </a:solidFill>
              </a:rPr>
              <a:t>Summe </a:t>
            </a:r>
            <a:r>
              <a:rPr lang="de-DE" altLang="de-DE" sz="1200" b="1" u="sng" dirty="0">
                <a:solidFill>
                  <a:schemeClr val="accent2"/>
                </a:solidFill>
              </a:rPr>
              <a:t>2.693</a:t>
            </a:r>
            <a:endParaRPr lang="de-DE" altLang="de-DE" sz="1200" b="1" dirty="0">
              <a:solidFill>
                <a:schemeClr val="accent2"/>
              </a:solidFill>
            </a:endParaRPr>
          </a:p>
          <a:p>
            <a:r>
              <a:rPr lang="de-DE" altLang="de-DE" sz="900" dirty="0">
                <a:solidFill>
                  <a:schemeClr val="accent2"/>
                </a:solidFill>
              </a:rPr>
              <a:t>1) ohne nichtenergetischer </a:t>
            </a:r>
            <a:br>
              <a:rPr lang="de-DE" altLang="de-DE" sz="900" dirty="0">
                <a:solidFill>
                  <a:schemeClr val="accent2"/>
                </a:solidFill>
              </a:rPr>
            </a:br>
            <a:r>
              <a:rPr lang="de-DE" altLang="de-DE" sz="900" dirty="0">
                <a:solidFill>
                  <a:schemeClr val="accent2"/>
                </a:solidFill>
              </a:rPr>
              <a:t>     </a:t>
            </a:r>
            <a:r>
              <a:rPr lang="de-DE" altLang="de-DE" sz="900" dirty="0" err="1">
                <a:solidFill>
                  <a:schemeClr val="accent2"/>
                </a:solidFill>
              </a:rPr>
              <a:t>Verbrauch+stat</a:t>
            </a:r>
            <a:r>
              <a:rPr lang="de-DE" altLang="de-DE" sz="900" dirty="0">
                <a:solidFill>
                  <a:schemeClr val="accent2"/>
                </a:solidFill>
              </a:rPr>
              <a:t>. Diff.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5DAF141-B43D-4BD5-AD68-E3999055F7E0}"/>
              </a:ext>
            </a:extLst>
          </p:cNvPr>
          <p:cNvSpPr txBox="1"/>
          <p:nvPr/>
        </p:nvSpPr>
        <p:spPr>
          <a:xfrm>
            <a:off x="3320867" y="4188948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(2.925)</a:t>
            </a:r>
          </a:p>
        </p:txBody>
      </p:sp>
      <p:sp>
        <p:nvSpPr>
          <p:cNvPr id="23577" name="Textfeld 27">
            <a:extLst>
              <a:ext uri="{FF2B5EF4-FFF2-40B4-BE49-F238E27FC236}">
                <a16:creationId xmlns:a16="http://schemas.microsoft.com/office/drawing/2014/main" id="{8448FA11-DB46-447E-BD9B-1B532B288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223" y="1540837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(304)</a:t>
            </a:r>
          </a:p>
        </p:txBody>
      </p:sp>
      <p:sp>
        <p:nvSpPr>
          <p:cNvPr id="36" name="Ellipse 3">
            <a:extLst>
              <a:ext uri="{FF2B5EF4-FFF2-40B4-BE49-F238E27FC236}">
                <a16:creationId xmlns:a16="http://schemas.microsoft.com/office/drawing/2014/main" id="{20C72A8E-50F2-48CC-B5FB-37B227AA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271" y="816030"/>
            <a:ext cx="1990328" cy="109907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7" name="Textfeld 27">
            <a:extLst>
              <a:ext uri="{FF2B5EF4-FFF2-40B4-BE49-F238E27FC236}">
                <a16:creationId xmlns:a16="http://schemas.microsoft.com/office/drawing/2014/main" id="{CB89D632-9F64-8F9C-8423-475A517DD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61" y="1540837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(215)</a:t>
            </a:r>
          </a:p>
        </p:txBody>
      </p:sp>
      <p:sp>
        <p:nvSpPr>
          <p:cNvPr id="3" name="Textfeld 27">
            <a:extLst>
              <a:ext uri="{FF2B5EF4-FFF2-40B4-BE49-F238E27FC236}">
                <a16:creationId xmlns:a16="http://schemas.microsoft.com/office/drawing/2014/main" id="{A31E4CCF-70F5-FDAD-CC23-AB740F55D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3473" y="1327009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(577)</a:t>
            </a:r>
          </a:p>
        </p:txBody>
      </p:sp>
      <p:sp>
        <p:nvSpPr>
          <p:cNvPr id="6" name="Textfeld 27">
            <a:extLst>
              <a:ext uri="{FF2B5EF4-FFF2-40B4-BE49-F238E27FC236}">
                <a16:creationId xmlns:a16="http://schemas.microsoft.com/office/drawing/2014/main" id="{9FDD48A1-291E-353D-DCED-E6315C6A5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521" y="1349825"/>
            <a:ext cx="457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(17)</a:t>
            </a:r>
          </a:p>
        </p:txBody>
      </p:sp>
    </p:spTree>
    <p:extLst>
      <p:ext uri="{BB962C8B-B14F-4D97-AF65-F5344CB8AC3E}">
        <p14:creationId xmlns:p14="http://schemas.microsoft.com/office/powerpoint/2010/main" val="23025846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2611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Brennstoffkosten, Subventionen/Schäden vs.  Investitionskosten in D (1):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Jährliche Brennstoffkosten für Energieimporte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63F7E81-067B-4CCD-86FA-85C261693178}"/>
              </a:ext>
            </a:extLst>
          </p:cNvPr>
          <p:cNvSpPr txBox="1"/>
          <p:nvPr/>
        </p:nvSpPr>
        <p:spPr>
          <a:xfrm>
            <a:off x="6320336" y="5710299"/>
            <a:ext cx="27318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000" u="sng" dirty="0">
                <a:latin typeface="+mn-lt"/>
              </a:rPr>
              <a:t>Quelle</a:t>
            </a:r>
            <a:r>
              <a:rPr lang="de-DE" sz="1000" dirty="0">
                <a:latin typeface="+mn-lt"/>
              </a:rPr>
              <a:t>: HTW Berlin, Prof. Volker Quaschning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4B5A069-E38A-558B-FEB2-B9228138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76" t="10159" r="68999" b="14692"/>
          <a:stretch>
            <a:fillRect/>
          </a:stretch>
        </p:blipFill>
        <p:spPr>
          <a:xfrm>
            <a:off x="362487" y="901479"/>
            <a:ext cx="9240142" cy="4808819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EF07C318-CBFF-E430-CCE9-012B68875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„Fossile Energieimporte kommen Deutschland teuer zu stehen“</a:t>
            </a:r>
          </a:p>
        </p:txBody>
      </p:sp>
    </p:spTree>
    <p:extLst>
      <p:ext uri="{BB962C8B-B14F-4D97-AF65-F5344CB8AC3E}">
        <p14:creationId xmlns:p14="http://schemas.microsoft.com/office/powerpoint/2010/main" val="170404615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665" y="9525"/>
            <a:ext cx="875833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Brennstoffkosten, Subventionen/Schäden vs.  Investitionskosten in D (2):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Gegenüberstellung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5E03BFE5-48AB-4195-AFDC-BF20DE92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1451" y="5774783"/>
            <a:ext cx="222354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ISE e.V., Meta-Studie</a:t>
            </a:r>
            <a:endParaRPr lang="en-US" altLang="de-DE" sz="1200" dirty="0"/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EC4A3849-07EA-48D1-B402-2E7138C70953}"/>
              </a:ext>
            </a:extLst>
          </p:cNvPr>
          <p:cNvCxnSpPr/>
          <p:nvPr/>
        </p:nvCxnSpPr>
        <p:spPr bwMode="auto">
          <a:xfrm>
            <a:off x="5628040" y="896947"/>
            <a:ext cx="0" cy="4902137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5523121-B799-4FCD-84EF-4402CBC3750A}"/>
              </a:ext>
            </a:extLst>
          </p:cNvPr>
          <p:cNvGrpSpPr/>
          <p:nvPr/>
        </p:nvGrpSpPr>
        <p:grpSpPr>
          <a:xfrm>
            <a:off x="411581" y="853795"/>
            <a:ext cx="5079038" cy="369332"/>
            <a:chOff x="1035698" y="853795"/>
            <a:chExt cx="4525016" cy="369332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37981994-8662-4E13-A854-45E0F101C904}"/>
                </a:ext>
              </a:extLst>
            </p:cNvPr>
            <p:cNvCxnSpPr/>
            <p:nvPr/>
          </p:nvCxnSpPr>
          <p:spPr bwMode="auto">
            <a:xfrm>
              <a:off x="1035698" y="1057123"/>
              <a:ext cx="4525016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2AA2073-8502-491F-A8D9-E2F5C01080B0}"/>
                </a:ext>
              </a:extLst>
            </p:cNvPr>
            <p:cNvSpPr txBox="1"/>
            <p:nvPr/>
          </p:nvSpPr>
          <p:spPr>
            <a:xfrm>
              <a:off x="2635736" y="853795"/>
              <a:ext cx="13249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dirty="0">
                  <a:solidFill>
                    <a:srgbClr val="3333FF"/>
                  </a:solidFill>
                </a:rPr>
                <a:t>Start-Jahr</a:t>
              </a:r>
            </a:p>
          </p:txBody>
        </p:sp>
      </p:grp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767EA601-D426-4B80-9133-2A1AEEE49510}"/>
              </a:ext>
            </a:extLst>
          </p:cNvPr>
          <p:cNvCxnSpPr/>
          <p:nvPr/>
        </p:nvCxnSpPr>
        <p:spPr bwMode="auto">
          <a:xfrm>
            <a:off x="5765458" y="1057123"/>
            <a:ext cx="3861504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5FA3AB93-138B-4B57-9B77-4E61AE7328CC}"/>
              </a:ext>
            </a:extLst>
          </p:cNvPr>
          <p:cNvSpPr txBox="1"/>
          <p:nvPr/>
        </p:nvSpPr>
        <p:spPr>
          <a:xfrm>
            <a:off x="6976652" y="853795"/>
            <a:ext cx="13249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Ziel-Jahr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A0714B07-37C6-4E16-87B4-AF5D95352190}"/>
              </a:ext>
            </a:extLst>
          </p:cNvPr>
          <p:cNvSpPr txBox="1"/>
          <p:nvPr/>
        </p:nvSpPr>
        <p:spPr>
          <a:xfrm>
            <a:off x="150777" y="2586906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3333FF"/>
                </a:solidFill>
              </a:rPr>
              <a:t>Mrd. €/a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4786910D-37C4-4948-9921-543A33F1059F}"/>
              </a:ext>
            </a:extLst>
          </p:cNvPr>
          <p:cNvSpPr txBox="1"/>
          <p:nvPr/>
        </p:nvSpPr>
        <p:spPr>
          <a:xfrm>
            <a:off x="1329312" y="5141350"/>
            <a:ext cx="158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Das Geld ist weg!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666F1598-83C6-D180-6904-E7A8B4613F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2909135"/>
              </p:ext>
            </p:extLst>
          </p:nvPr>
        </p:nvGraphicFramePr>
        <p:xfrm>
          <a:off x="208379" y="1769180"/>
          <a:ext cx="9546842" cy="3947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800E491-CD2E-48D1-B2D3-75B015AA624E}"/>
              </a:ext>
            </a:extLst>
          </p:cNvPr>
          <p:cNvGrpSpPr/>
          <p:nvPr/>
        </p:nvGrpSpPr>
        <p:grpSpPr>
          <a:xfrm>
            <a:off x="411580" y="1315460"/>
            <a:ext cx="1236236" cy="909608"/>
            <a:chOff x="720371" y="1315460"/>
            <a:chExt cx="1236236" cy="909608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ADAF78F8-53DF-4C63-9F88-10B437322087}"/>
                </a:ext>
              </a:extLst>
            </p:cNvPr>
            <p:cNvSpPr txBox="1"/>
            <p:nvPr/>
          </p:nvSpPr>
          <p:spPr>
            <a:xfrm>
              <a:off x="720371" y="1315460"/>
              <a:ext cx="123623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Fossile</a:t>
              </a:r>
            </a:p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Importe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  <a:sym typeface="Symbol" panose="05050102010706020507" pitchFamily="18" charset="2"/>
                </a:rPr>
                <a:t> </a:t>
              </a:r>
              <a:r>
                <a:rPr lang="de-DE" sz="1400" dirty="0">
                  <a:solidFill>
                    <a:srgbClr val="3333FF"/>
                  </a:solidFill>
                </a:rPr>
                <a:t>2006-2024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26346C87-21FE-4234-9081-37DBB8EA6490}"/>
                </a:ext>
              </a:extLst>
            </p:cNvPr>
            <p:cNvSpPr txBox="1"/>
            <p:nvPr/>
          </p:nvSpPr>
          <p:spPr>
            <a:xfrm>
              <a:off x="1074151" y="1978847"/>
              <a:ext cx="5645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(HTW)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808632D9-09C4-4DFA-9E1A-3FA9DE3B3069}"/>
              </a:ext>
            </a:extLst>
          </p:cNvPr>
          <p:cNvSpPr txBox="1"/>
          <p:nvPr/>
        </p:nvSpPr>
        <p:spPr>
          <a:xfrm>
            <a:off x="4576740" y="1315460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3333FF"/>
                </a:solidFill>
              </a:rPr>
              <a:t>Gesamt-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kosten/a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C193A69-4D08-46BC-8EFF-3D138F678301}"/>
              </a:ext>
            </a:extLst>
          </p:cNvPr>
          <p:cNvSpPr txBox="1"/>
          <p:nvPr/>
        </p:nvSpPr>
        <p:spPr>
          <a:xfrm>
            <a:off x="5649763" y="1315460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3333FF"/>
                </a:solidFill>
              </a:rPr>
              <a:t>Investition/a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Erneuerbare       Strom-Netz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FE0E1B3-8B04-4472-A199-484F06EB16DD}"/>
              </a:ext>
            </a:extLst>
          </p:cNvPr>
          <p:cNvSpPr txBox="1"/>
          <p:nvPr/>
        </p:nvSpPr>
        <p:spPr>
          <a:xfrm>
            <a:off x="7955463" y="1259474"/>
            <a:ext cx="19044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3333FF"/>
                </a:solidFill>
              </a:rPr>
              <a:t>Einsparungs-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potenzial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(sehr, sehr langfristig)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E98BAC8-F33F-4B8B-A59F-7292A77D8855}"/>
              </a:ext>
            </a:extLst>
          </p:cNvPr>
          <p:cNvGrpSpPr/>
          <p:nvPr/>
        </p:nvGrpSpPr>
        <p:grpSpPr>
          <a:xfrm>
            <a:off x="1735533" y="1315460"/>
            <a:ext cx="1279516" cy="909608"/>
            <a:chOff x="2007180" y="1315460"/>
            <a:chExt cx="1279516" cy="909608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CC3218AF-BF7D-4DBC-BE93-858091949703}"/>
                </a:ext>
              </a:extLst>
            </p:cNvPr>
            <p:cNvSpPr txBox="1"/>
            <p:nvPr/>
          </p:nvSpPr>
          <p:spPr>
            <a:xfrm>
              <a:off x="2007180" y="1315460"/>
              <a:ext cx="127951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U-schädliche</a:t>
              </a:r>
            </a:p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Subventionen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2018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1CA02E7B-65D5-4B22-973F-17B1F35404CA}"/>
                </a:ext>
              </a:extLst>
            </p:cNvPr>
            <p:cNvSpPr txBox="1"/>
            <p:nvPr/>
          </p:nvSpPr>
          <p:spPr>
            <a:xfrm>
              <a:off x="2431607" y="1978847"/>
              <a:ext cx="5341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(UBA)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1A8A50A-8742-4218-B4CF-6A8DC71D0DF9}"/>
              </a:ext>
            </a:extLst>
          </p:cNvPr>
          <p:cNvGrpSpPr/>
          <p:nvPr/>
        </p:nvGrpSpPr>
        <p:grpSpPr>
          <a:xfrm>
            <a:off x="3119662" y="1315460"/>
            <a:ext cx="1080744" cy="909608"/>
            <a:chOff x="3674070" y="1315460"/>
            <a:chExt cx="1080744" cy="909608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30081869-7FB5-489B-A453-AE8B5DFC031F}"/>
                </a:ext>
              </a:extLst>
            </p:cNvPr>
            <p:cNvSpPr txBox="1"/>
            <p:nvPr/>
          </p:nvSpPr>
          <p:spPr>
            <a:xfrm>
              <a:off x="3674070" y="1315460"/>
              <a:ext cx="10807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U-Schäden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2022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24F08C4B-21BF-4172-802E-EBC22A0707F0}"/>
                </a:ext>
              </a:extLst>
            </p:cNvPr>
            <p:cNvSpPr txBox="1"/>
            <p:nvPr/>
          </p:nvSpPr>
          <p:spPr>
            <a:xfrm>
              <a:off x="3990492" y="1978847"/>
              <a:ext cx="5341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(UBA)</a:t>
              </a: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226C1C17-0DF7-DFFF-3A05-1EEEF5E7A6A6}"/>
              </a:ext>
            </a:extLst>
          </p:cNvPr>
          <p:cNvSpPr txBox="1"/>
          <p:nvPr/>
        </p:nvSpPr>
        <p:spPr>
          <a:xfrm>
            <a:off x="5986169" y="1993540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(ISE </a:t>
            </a:r>
            <a:r>
              <a:rPr lang="de-DE" sz="1000" dirty="0" err="1"/>
              <a:t>e.V</a:t>
            </a:r>
            <a:r>
              <a:rPr lang="de-DE" sz="1000" dirty="0"/>
              <a:t>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C33EBCF-F4A4-DBF0-DBAA-2ED732AFB37D}"/>
              </a:ext>
            </a:extLst>
          </p:cNvPr>
          <p:cNvSpPr txBox="1"/>
          <p:nvPr/>
        </p:nvSpPr>
        <p:spPr>
          <a:xfrm>
            <a:off x="7392345" y="1993540"/>
            <a:ext cx="498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(IMK)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D39E52DE-7364-47EF-8F51-E36FBEDB190A}"/>
              </a:ext>
            </a:extLst>
          </p:cNvPr>
          <p:cNvSpPr txBox="1"/>
          <p:nvPr/>
        </p:nvSpPr>
        <p:spPr>
          <a:xfrm>
            <a:off x="5885680" y="3290722"/>
            <a:ext cx="2181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Die Wertschöpfung bleibt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in den Regionen von D!</a:t>
            </a: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80ED6011-FACB-4EF1-9BF0-49795D2C5953}"/>
              </a:ext>
            </a:extLst>
          </p:cNvPr>
          <p:cNvCxnSpPr/>
          <p:nvPr/>
        </p:nvCxnSpPr>
        <p:spPr bwMode="auto">
          <a:xfrm>
            <a:off x="1278469" y="4993224"/>
            <a:ext cx="795600" cy="0"/>
          </a:xfrm>
          <a:prstGeom prst="lin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AACE3FC-6B41-3668-AA54-D7808C7A21EC}"/>
              </a:ext>
            </a:extLst>
          </p:cNvPr>
          <p:cNvCxnSpPr/>
          <p:nvPr/>
        </p:nvCxnSpPr>
        <p:spPr bwMode="auto">
          <a:xfrm>
            <a:off x="2607518" y="4512212"/>
            <a:ext cx="795600" cy="0"/>
          </a:xfrm>
          <a:prstGeom prst="lin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30394BE7-6CDF-515B-C7BA-AA6AFDBFFA59}"/>
              </a:ext>
            </a:extLst>
          </p:cNvPr>
          <p:cNvCxnSpPr/>
          <p:nvPr/>
        </p:nvCxnSpPr>
        <p:spPr bwMode="auto">
          <a:xfrm>
            <a:off x="3921800" y="2307174"/>
            <a:ext cx="795600" cy="0"/>
          </a:xfrm>
          <a:prstGeom prst="lin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7C3D0283-CDB4-7757-CC59-F182280B6AEB}"/>
              </a:ext>
            </a:extLst>
          </p:cNvPr>
          <p:cNvCxnSpPr/>
          <p:nvPr/>
        </p:nvCxnSpPr>
        <p:spPr bwMode="auto">
          <a:xfrm>
            <a:off x="5235002" y="2307174"/>
            <a:ext cx="795600" cy="0"/>
          </a:xfrm>
          <a:prstGeom prst="lin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E83CF641-5AB9-6E8F-414F-72AA2BCA1747}"/>
              </a:ext>
            </a:extLst>
          </p:cNvPr>
          <p:cNvCxnSpPr/>
          <p:nvPr/>
        </p:nvCxnSpPr>
        <p:spPr bwMode="auto">
          <a:xfrm>
            <a:off x="6571709" y="2816761"/>
            <a:ext cx="795600" cy="0"/>
          </a:xfrm>
          <a:prstGeom prst="lin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2F6E77EC-9B14-8CC7-B485-F996B51878CB}"/>
              </a:ext>
            </a:extLst>
          </p:cNvPr>
          <p:cNvCxnSpPr/>
          <p:nvPr/>
        </p:nvCxnSpPr>
        <p:spPr bwMode="auto">
          <a:xfrm>
            <a:off x="7894705" y="3062029"/>
            <a:ext cx="795600" cy="0"/>
          </a:xfrm>
          <a:prstGeom prst="lin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4">
            <a:extLst>
              <a:ext uri="{FF2B5EF4-FFF2-40B4-BE49-F238E27FC236}">
                <a16:creationId xmlns:a16="http://schemas.microsoft.com/office/drawing/2014/main" id="{79384D68-D22B-431B-9BC5-D9FB2E82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Prävention (Vorsorge) ist besser und wirtschaftlicher als Schadensregulierung! 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B65BA3F4-8EA6-4C35-8B03-99D54D635DB3}"/>
              </a:ext>
            </a:extLst>
          </p:cNvPr>
          <p:cNvCxnSpPr/>
          <p:nvPr/>
        </p:nvCxnSpPr>
        <p:spPr bwMode="auto">
          <a:xfrm>
            <a:off x="657225" y="5573759"/>
            <a:ext cx="8629015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292812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10" grpId="0"/>
      <p:bldP spid="11" grpId="0"/>
      <p:bldP spid="12" grpId="0"/>
      <p:bldP spid="6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Diagramm 28">
            <a:extLst>
              <a:ext uri="{FF2B5EF4-FFF2-40B4-BE49-F238E27FC236}">
                <a16:creationId xmlns:a16="http://schemas.microsoft.com/office/drawing/2014/main" id="{B8B10EE8-76E9-4143-9F03-7FCD08E8C344}"/>
              </a:ext>
            </a:extLst>
          </p:cNvPr>
          <p:cNvGraphicFramePr>
            <a:graphicFrameLocks/>
          </p:cNvGraphicFramePr>
          <p:nvPr/>
        </p:nvGraphicFramePr>
        <p:xfrm>
          <a:off x="235130" y="1182055"/>
          <a:ext cx="9670869" cy="4774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274" name="Rectangle 4">
            <a:extLst>
              <a:ext uri="{FF2B5EF4-FFF2-40B4-BE49-F238E27FC236}">
                <a16:creationId xmlns:a16="http://schemas.microsoft.com/office/drawing/2014/main" id="{A4DAD6E2-F606-4CBD-923D-62DBA0779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353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Energie-Transformation zu 100% Erneuerbare bis 2040 in D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Soll-Verlauf: Gesamtprozess</a:t>
            </a:r>
          </a:p>
        </p:txBody>
      </p:sp>
      <p:sp>
        <p:nvSpPr>
          <p:cNvPr id="54275" name="Textfeld 7">
            <a:extLst>
              <a:ext uri="{FF2B5EF4-FFF2-40B4-BE49-F238E27FC236}">
                <a16:creationId xmlns:a16="http://schemas.microsoft.com/office/drawing/2014/main" id="{92E30087-84D5-4ACF-8F94-D46EFAF78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868363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/>
              <a:t>TWh</a:t>
            </a:r>
          </a:p>
        </p:txBody>
      </p:sp>
      <p:sp>
        <p:nvSpPr>
          <p:cNvPr id="54277" name="Textfeld 1">
            <a:extLst>
              <a:ext uri="{FF2B5EF4-FFF2-40B4-BE49-F238E27FC236}">
                <a16:creationId xmlns:a16="http://schemas.microsoft.com/office/drawing/2014/main" id="{00FCC825-45F1-4291-B52D-28B4A9E7D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871" y="1922371"/>
            <a:ext cx="4342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</a:t>
            </a:r>
            <a:br>
              <a:rPr lang="de-DE" altLang="de-DE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altLang="de-DE" sz="1400" dirty="0">
                <a:solidFill>
                  <a:schemeClr val="bg1">
                    <a:lumMod val="50000"/>
                  </a:schemeClr>
                </a:solidFill>
              </a:rPr>
              <a:t>und Einsparung: -1,5%/a des Endenergieverbrauchs</a:t>
            </a:r>
          </a:p>
        </p:txBody>
      </p:sp>
      <p:sp>
        <p:nvSpPr>
          <p:cNvPr id="54278" name="Textfeld 5">
            <a:extLst>
              <a:ext uri="{FF2B5EF4-FFF2-40B4-BE49-F238E27FC236}">
                <a16:creationId xmlns:a16="http://schemas.microsoft.com/office/drawing/2014/main" id="{3DDF245F-D9E7-4D56-B10D-8F7BE784C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3530600"/>
            <a:ext cx="117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00B050"/>
                </a:solidFill>
              </a:rPr>
              <a:t>Erneuerbare</a:t>
            </a:r>
          </a:p>
        </p:txBody>
      </p:sp>
      <p:sp>
        <p:nvSpPr>
          <p:cNvPr id="54279" name="Textfeld 6">
            <a:extLst>
              <a:ext uri="{FF2B5EF4-FFF2-40B4-BE49-F238E27FC236}">
                <a16:creationId xmlns:a16="http://schemas.microsoft.com/office/drawing/2014/main" id="{7171BD2A-C2E1-4A41-B40B-242254CC3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639" y="3838575"/>
            <a:ext cx="752475" cy="307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FF00"/>
                </a:solidFill>
              </a:rPr>
              <a:t>Erdgas</a:t>
            </a:r>
          </a:p>
        </p:txBody>
      </p:sp>
      <p:sp>
        <p:nvSpPr>
          <p:cNvPr id="54280" name="Textfeld 7">
            <a:extLst>
              <a:ext uri="{FF2B5EF4-FFF2-40B4-BE49-F238E27FC236}">
                <a16:creationId xmlns:a16="http://schemas.microsoft.com/office/drawing/2014/main" id="{FDC6F750-745F-43C8-A2FF-FCD5B0E1A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180" y="5172167"/>
            <a:ext cx="909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C000"/>
                </a:solidFill>
              </a:rPr>
              <a:t>Mineralöl</a:t>
            </a:r>
          </a:p>
        </p:txBody>
      </p:sp>
      <p:sp>
        <p:nvSpPr>
          <p:cNvPr id="54281" name="Textfeld 8">
            <a:extLst>
              <a:ext uri="{FF2B5EF4-FFF2-40B4-BE49-F238E27FC236}">
                <a16:creationId xmlns:a16="http://schemas.microsoft.com/office/drawing/2014/main" id="{1967067E-A4D8-4D92-B2A6-5A533726C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4873625"/>
            <a:ext cx="64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/>
              <a:t>Kohle</a:t>
            </a:r>
          </a:p>
        </p:txBody>
      </p:sp>
      <p:sp>
        <p:nvSpPr>
          <p:cNvPr id="54282" name="Textfeld 9">
            <a:extLst>
              <a:ext uri="{FF2B5EF4-FFF2-40B4-BE49-F238E27FC236}">
                <a16:creationId xmlns:a16="http://schemas.microsoft.com/office/drawing/2014/main" id="{93C92B43-F7E6-4FBC-81A0-4517AA73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524" y="4892563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66FF"/>
                </a:solidFill>
              </a:rPr>
              <a:t>Kernkraft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0E05432-EDDA-44AB-963F-EA1587D3D17C}"/>
              </a:ext>
            </a:extLst>
          </p:cNvPr>
          <p:cNvGrpSpPr>
            <a:grpSpLocks/>
          </p:cNvGrpSpPr>
          <p:nvPr/>
        </p:nvGrpSpPr>
        <p:grpSpPr bwMode="auto">
          <a:xfrm>
            <a:off x="2849558" y="808676"/>
            <a:ext cx="873125" cy="5170487"/>
            <a:chOff x="1968885" y="747713"/>
            <a:chExt cx="872354" cy="5170830"/>
          </a:xfrm>
        </p:grpSpPr>
        <p:cxnSp>
          <p:nvCxnSpPr>
            <p:cNvPr id="54297" name="Gerader Verbinder 3">
              <a:extLst>
                <a:ext uri="{FF2B5EF4-FFF2-40B4-BE49-F238E27FC236}">
                  <a16:creationId xmlns:a16="http://schemas.microsoft.com/office/drawing/2014/main" id="{D17740A1-3DBE-45E6-B3B3-657011498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405065" y="1426040"/>
              <a:ext cx="0" cy="393812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298" name="Textfeld 12">
              <a:extLst>
                <a:ext uri="{FF2B5EF4-FFF2-40B4-BE49-F238E27FC236}">
                  <a16:creationId xmlns:a16="http://schemas.microsoft.com/office/drawing/2014/main" id="{BA284499-E651-463D-9F32-023063BD4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885" y="747713"/>
              <a:ext cx="8723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400" dirty="0">
                  <a:solidFill>
                    <a:srgbClr val="FF0000"/>
                  </a:solidFill>
                </a:rPr>
                <a:t>Atom-</a:t>
              </a:r>
              <a:br>
                <a:rPr lang="de-DE" altLang="de-DE" sz="1400" dirty="0">
                  <a:solidFill>
                    <a:srgbClr val="FF0000"/>
                  </a:solidFill>
                </a:rPr>
              </a:br>
              <a:r>
                <a:rPr lang="de-DE" altLang="de-DE" sz="1400" dirty="0">
                  <a:solidFill>
                    <a:srgbClr val="FF0000"/>
                  </a:solidFill>
                </a:rPr>
                <a:t>Ausstieg</a:t>
              </a:r>
            </a:p>
          </p:txBody>
        </p:sp>
        <p:sp>
          <p:nvSpPr>
            <p:cNvPr id="54299" name="Gleichschenkliges Dreieck 4">
              <a:extLst>
                <a:ext uri="{FF2B5EF4-FFF2-40B4-BE49-F238E27FC236}">
                  <a16:creationId xmlns:a16="http://schemas.microsoft.com/office/drawing/2014/main" id="{1335676D-0F8C-4A68-BD3D-325A1848DC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69958" y="1262536"/>
              <a:ext cx="270209" cy="22559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54300" name="Ellipse 2">
              <a:extLst>
                <a:ext uri="{FF2B5EF4-FFF2-40B4-BE49-F238E27FC236}">
                  <a16:creationId xmlns:a16="http://schemas.microsoft.com/office/drawing/2014/main" id="{7AA9E6BA-3D8E-4122-8F14-A1227433E5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2132919" y="5314289"/>
              <a:ext cx="270204" cy="604254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5" name="Gruppieren 1">
            <a:extLst>
              <a:ext uri="{FF2B5EF4-FFF2-40B4-BE49-F238E27FC236}">
                <a16:creationId xmlns:a16="http://schemas.microsoft.com/office/drawing/2014/main" id="{5C6822F3-1EFC-4A82-AA55-79C6A733A820}"/>
              </a:ext>
            </a:extLst>
          </p:cNvPr>
          <p:cNvGrpSpPr>
            <a:grpSpLocks/>
          </p:cNvGrpSpPr>
          <p:nvPr/>
        </p:nvGrpSpPr>
        <p:grpSpPr bwMode="auto">
          <a:xfrm>
            <a:off x="7135857" y="808676"/>
            <a:ext cx="871538" cy="5156200"/>
            <a:chOff x="7170420" y="747713"/>
            <a:chExt cx="871538" cy="5156862"/>
          </a:xfrm>
        </p:grpSpPr>
        <p:grpSp>
          <p:nvGrpSpPr>
            <p:cNvPr id="54292" name="Gruppieren 4">
              <a:extLst>
                <a:ext uri="{FF2B5EF4-FFF2-40B4-BE49-F238E27FC236}">
                  <a16:creationId xmlns:a16="http://schemas.microsoft.com/office/drawing/2014/main" id="{0171B2F4-3013-42FA-B0FE-7EC3AA6D64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0420" y="747713"/>
              <a:ext cx="871538" cy="4616428"/>
              <a:chOff x="5219291" y="747713"/>
              <a:chExt cx="872354" cy="4616450"/>
            </a:xfrm>
          </p:grpSpPr>
          <p:cxnSp>
            <p:nvCxnSpPr>
              <p:cNvPr id="54294" name="Gerader Verbinder 16">
                <a:extLst>
                  <a:ext uri="{FF2B5EF4-FFF2-40B4-BE49-F238E27FC236}">
                    <a16:creationId xmlns:a16="http://schemas.microsoft.com/office/drawing/2014/main" id="{E85AB86C-A20B-4649-B1C7-6DFDC4B77B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655471" y="1426040"/>
                <a:ext cx="0" cy="393812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5" name="Textfeld 17">
                <a:extLst>
                  <a:ext uri="{FF2B5EF4-FFF2-40B4-BE49-F238E27FC236}">
                    <a16:creationId xmlns:a16="http://schemas.microsoft.com/office/drawing/2014/main" id="{D9B6E3CC-AD24-483B-9403-EBE2BC3FB8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9291" y="747713"/>
                <a:ext cx="87235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 dirty="0">
                    <a:solidFill>
                      <a:srgbClr val="FF0000"/>
                    </a:solidFill>
                  </a:rPr>
                  <a:t>Kohle-</a:t>
                </a:r>
                <a:br>
                  <a:rPr lang="de-DE" altLang="de-DE" sz="1400" dirty="0">
                    <a:solidFill>
                      <a:srgbClr val="FF0000"/>
                    </a:solidFill>
                  </a:rPr>
                </a:br>
                <a:r>
                  <a:rPr lang="de-DE" altLang="de-DE" sz="1400" dirty="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6" name="Gleichschenkliges Dreieck 18">
                <a:extLst>
                  <a:ext uri="{FF2B5EF4-FFF2-40B4-BE49-F238E27FC236}">
                    <a16:creationId xmlns:a16="http://schemas.microsoft.com/office/drawing/2014/main" id="{21865F43-FCB4-4778-8B6B-20455AE35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520518" y="1262536"/>
                <a:ext cx="269903" cy="2255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93" name="Ellipse 2">
              <a:extLst>
                <a:ext uri="{FF2B5EF4-FFF2-40B4-BE49-F238E27FC236}">
                  <a16:creationId xmlns:a16="http://schemas.microsoft.com/office/drawing/2014/main" id="{20ACCA31-D336-4822-B595-7AAB69BD76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7338675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6" name="Gruppieren 2">
            <a:extLst>
              <a:ext uri="{FF2B5EF4-FFF2-40B4-BE49-F238E27FC236}">
                <a16:creationId xmlns:a16="http://schemas.microsoft.com/office/drawing/2014/main" id="{F2585EB0-E79F-40D4-BC8B-514312B00E5E}"/>
              </a:ext>
            </a:extLst>
          </p:cNvPr>
          <p:cNvGrpSpPr>
            <a:grpSpLocks/>
          </p:cNvGrpSpPr>
          <p:nvPr/>
        </p:nvGrpSpPr>
        <p:grpSpPr bwMode="auto">
          <a:xfrm>
            <a:off x="8681311" y="818201"/>
            <a:ext cx="1100137" cy="5146675"/>
            <a:chOff x="8732838" y="757238"/>
            <a:chExt cx="1100137" cy="5147337"/>
          </a:xfrm>
        </p:grpSpPr>
        <p:grpSp>
          <p:nvGrpSpPr>
            <p:cNvPr id="54287" name="Gruppieren 5">
              <a:extLst>
                <a:ext uri="{FF2B5EF4-FFF2-40B4-BE49-F238E27FC236}">
                  <a16:creationId xmlns:a16="http://schemas.microsoft.com/office/drawing/2014/main" id="{F5A2CD70-B9FC-4DE6-8651-6056790BC3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2838" y="757238"/>
              <a:ext cx="1100137" cy="4606918"/>
              <a:chOff x="8732838" y="757105"/>
              <a:chExt cx="1100137" cy="4607058"/>
            </a:xfrm>
          </p:grpSpPr>
          <p:cxnSp>
            <p:nvCxnSpPr>
              <p:cNvPr id="54289" name="Gerader Verbinder 20">
                <a:extLst>
                  <a:ext uri="{FF2B5EF4-FFF2-40B4-BE49-F238E27FC236}">
                    <a16:creationId xmlns:a16="http://schemas.microsoft.com/office/drawing/2014/main" id="{DBBF97C8-E5FB-4880-A9E9-A10DDE382B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0" name="Textfeld 21">
                <a:extLst>
                  <a:ext uri="{FF2B5EF4-FFF2-40B4-BE49-F238E27FC236}">
                    <a16:creationId xmlns:a16="http://schemas.microsoft.com/office/drawing/2014/main" id="{263FFD35-DE0F-4025-AF76-4E92241D67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2838" y="757105"/>
                <a:ext cx="1100137" cy="503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Öl-/Erdgas-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1" name="Gleichschenkliges Dreieck 22">
                <a:extLst>
                  <a:ext uri="{FF2B5EF4-FFF2-40B4-BE49-F238E27FC236}">
                    <a16:creationId xmlns:a16="http://schemas.microsoft.com/office/drawing/2014/main" id="{96A3E81E-B573-4201-BB8B-5DB698ED0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88" name="Ellipse 2">
              <a:extLst>
                <a:ext uri="{FF2B5EF4-FFF2-40B4-BE49-F238E27FC236}">
                  <a16:creationId xmlns:a16="http://schemas.microsoft.com/office/drawing/2014/main" id="{A1F91921-2210-4A5A-B08F-3451E239AE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9132853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33" name="Rectangle 4">
            <a:extLst>
              <a:ext uri="{FF2B5EF4-FFF2-40B4-BE49-F238E27FC236}">
                <a16:creationId xmlns:a16="http://schemas.microsoft.com/office/drawing/2014/main" id="{FC120142-C81D-41FD-86A4-9489616CD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515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Einsparung und Ausbau sind die Aufgaben der Zukunft für die Energiewende!</a:t>
            </a:r>
            <a:endParaRPr lang="de-DE" altLang="de-DE" sz="1000" dirty="0">
              <a:solidFill>
                <a:srgbClr val="00B050"/>
              </a:solidFill>
            </a:endParaRPr>
          </a:p>
        </p:txBody>
      </p:sp>
      <p:grpSp>
        <p:nvGrpSpPr>
          <p:cNvPr id="30" name="Gruppieren 2">
            <a:extLst>
              <a:ext uri="{FF2B5EF4-FFF2-40B4-BE49-F238E27FC236}">
                <a16:creationId xmlns:a16="http://schemas.microsoft.com/office/drawing/2014/main" id="{87168A2D-AF8D-4D21-B652-DD606755D949}"/>
              </a:ext>
            </a:extLst>
          </p:cNvPr>
          <p:cNvGrpSpPr>
            <a:grpSpLocks/>
          </p:cNvGrpSpPr>
          <p:nvPr/>
        </p:nvGrpSpPr>
        <p:grpSpPr bwMode="auto">
          <a:xfrm>
            <a:off x="4807926" y="827127"/>
            <a:ext cx="1895071" cy="5137749"/>
            <a:chOff x="8428738" y="766165"/>
            <a:chExt cx="1895071" cy="5138410"/>
          </a:xfrm>
        </p:grpSpPr>
        <p:grpSp>
          <p:nvGrpSpPr>
            <p:cNvPr id="31" name="Gruppieren 5">
              <a:extLst>
                <a:ext uri="{FF2B5EF4-FFF2-40B4-BE49-F238E27FC236}">
                  <a16:creationId xmlns:a16="http://schemas.microsoft.com/office/drawing/2014/main" id="{4C84C571-0C9C-424F-A46E-6D5C8A5193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28738" y="766165"/>
              <a:ext cx="1895071" cy="4597991"/>
              <a:chOff x="8428738" y="766032"/>
              <a:chExt cx="1895071" cy="4598131"/>
            </a:xfrm>
          </p:grpSpPr>
          <p:cxnSp>
            <p:nvCxnSpPr>
              <p:cNvPr id="34" name="Gerader Verbinder 20">
                <a:extLst>
                  <a:ext uri="{FF2B5EF4-FFF2-40B4-BE49-F238E27FC236}">
                    <a16:creationId xmlns:a16="http://schemas.microsoft.com/office/drawing/2014/main" id="{DD69677F-6CB9-4E3C-AF2C-E1D9741A0B3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Textfeld 21">
                <a:extLst>
                  <a:ext uri="{FF2B5EF4-FFF2-40B4-BE49-F238E27FC236}">
                    <a16:creationId xmlns:a16="http://schemas.microsoft.com/office/drawing/2014/main" id="{013CC9C6-3BB0-48F7-9D7F-55AAF69996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28738" y="766032"/>
                <a:ext cx="1895071" cy="523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 b="1" dirty="0">
                    <a:solidFill>
                      <a:srgbClr val="FF0000"/>
                    </a:solidFill>
                  </a:rPr>
                  <a:t>IPCC</a:t>
                </a:r>
                <a:br>
                  <a:rPr lang="de-DE" altLang="de-DE" sz="1400" dirty="0">
                    <a:solidFill>
                      <a:srgbClr val="FF0000"/>
                    </a:solidFill>
                  </a:rPr>
                </a:br>
                <a:r>
                  <a:rPr lang="de-DE" altLang="de-DE" sz="1400" dirty="0">
                    <a:solidFill>
                      <a:srgbClr val="FF0000"/>
                    </a:solidFill>
                  </a:rPr>
                  <a:t>Budget aufgebraucht!</a:t>
                </a:r>
              </a:p>
            </p:txBody>
          </p:sp>
          <p:sp>
            <p:nvSpPr>
              <p:cNvPr id="36" name="Gleichschenkliges Dreieck 22">
                <a:extLst>
                  <a:ext uri="{FF2B5EF4-FFF2-40B4-BE49-F238E27FC236}">
                    <a16:creationId xmlns:a16="http://schemas.microsoft.com/office/drawing/2014/main" id="{3ADBCAA4-0909-4300-93C6-ABAB57EDA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32" name="Ellipse 2">
              <a:extLst>
                <a:ext uri="{FF2B5EF4-FFF2-40B4-BE49-F238E27FC236}">
                  <a16:creationId xmlns:a16="http://schemas.microsoft.com/office/drawing/2014/main" id="{C293EE49-65B4-49CD-94BD-DEDDBD4AD4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9132853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B93635D4-6E01-4C5B-E93A-90A9D46E6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410" y="5929788"/>
            <a:ext cx="15868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AGEB, ISE e.V.</a:t>
            </a:r>
          </a:p>
        </p:txBody>
      </p:sp>
    </p:spTree>
    <p:extLst>
      <p:ext uri="{BB962C8B-B14F-4D97-AF65-F5344CB8AC3E}">
        <p14:creationId xmlns:p14="http://schemas.microsoft.com/office/powerpoint/2010/main" val="207944388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723696E2-CAEB-4F47-B503-B2C8673023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3257872"/>
              </p:ext>
            </p:extLst>
          </p:nvPr>
        </p:nvGraphicFramePr>
        <p:xfrm>
          <a:off x="287338" y="1243171"/>
          <a:ext cx="9334500" cy="4580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Energie-Transformation zu 100% Erneuerbare bis 2040 in D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Verlauf, soll-ist: P-Energieträger: Fossil, Kernkraft, Stand 2025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Mineralöl kompensiert Erdgas!!</a:t>
            </a:r>
          </a:p>
        </p:txBody>
      </p:sp>
      <p:sp>
        <p:nvSpPr>
          <p:cNvPr id="41" name="Textfeld 7">
            <a:extLst>
              <a:ext uri="{FF2B5EF4-FFF2-40B4-BE49-F238E27FC236}">
                <a16:creationId xmlns:a16="http://schemas.microsoft.com/office/drawing/2014/main" id="{762421BE-962D-48DB-94D8-B2B4E97B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287" y="911225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/>
              <a:t>TWh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17FB05F4-4C0A-4A9A-ADF8-FEB52B4BB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523" y="5966094"/>
            <a:ext cx="272222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2024, ISE e.V.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FF1AECB9-DE4F-AE84-301F-A99BD46FCC31}"/>
              </a:ext>
            </a:extLst>
          </p:cNvPr>
          <p:cNvCxnSpPr/>
          <p:nvPr/>
        </p:nvCxnSpPr>
        <p:spPr bwMode="auto">
          <a:xfrm>
            <a:off x="1306286" y="5966094"/>
            <a:ext cx="278674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F016FF21-5FC1-7946-E9D4-CC649576F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60" y="5800765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bg2"/>
                </a:solidFill>
              </a:rPr>
              <a:t>soll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AB80E9C2-E3A3-BBFB-16DE-8EE73E15D86A}"/>
              </a:ext>
            </a:extLst>
          </p:cNvPr>
          <p:cNvCxnSpPr/>
          <p:nvPr/>
        </p:nvCxnSpPr>
        <p:spPr bwMode="auto">
          <a:xfrm>
            <a:off x="2376923" y="5966094"/>
            <a:ext cx="278674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472BB8F7-2FB6-BE7B-6DAE-B24FAE696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597" y="5800765"/>
            <a:ext cx="3642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bg2"/>
                </a:solidFill>
              </a:rPr>
              <a:t>ist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6D99B9-2452-4E5E-9E8F-6C72554A9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985" y="2854703"/>
            <a:ext cx="752475" cy="307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FF00"/>
                </a:solidFill>
              </a:rPr>
              <a:t>Erdgas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B4A378E-F20A-4D45-ABEA-4A1444E54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348" y="3328651"/>
            <a:ext cx="909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9933"/>
                </a:solidFill>
              </a:rPr>
              <a:t>Mineralöl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7AE0B4-BA50-4C20-A4E8-1571D8715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099" y="4253145"/>
            <a:ext cx="16979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/>
              <a:t>Braun-/Stein-Kohle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3E0288-B57D-477B-9AEF-AE978B18A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035" y="4252947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66CC"/>
                </a:solidFill>
              </a:rPr>
              <a:t>Kernkraft</a:t>
            </a:r>
          </a:p>
        </p:txBody>
      </p:sp>
    </p:spTree>
    <p:extLst>
      <p:ext uri="{BB962C8B-B14F-4D97-AF65-F5344CB8AC3E}">
        <p14:creationId xmlns:p14="http://schemas.microsoft.com/office/powerpoint/2010/main" val="174206573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E9D19888-CA94-49FF-96AF-4474304FF9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4841357"/>
              </p:ext>
            </p:extLst>
          </p:nvPr>
        </p:nvGraphicFramePr>
        <p:xfrm>
          <a:off x="341346" y="1286889"/>
          <a:ext cx="7387202" cy="4081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Transformation zu 100% Erneuerbare bis 2040 in D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Verlauf: P-Energieverbrauch und EE soll –ist, Stand 2025</a:t>
            </a:r>
          </a:p>
        </p:txBody>
      </p:sp>
      <p:sp>
        <p:nvSpPr>
          <p:cNvPr id="41" name="Textfeld 7">
            <a:extLst>
              <a:ext uri="{FF2B5EF4-FFF2-40B4-BE49-F238E27FC236}">
                <a16:creationId xmlns:a16="http://schemas.microsoft.com/office/drawing/2014/main" id="{762421BE-962D-48DB-94D8-B2B4E97B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73" y="887131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/>
              <a:t>TWh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6AD29BF-3B0D-4695-8763-31007F9F13E3}"/>
              </a:ext>
            </a:extLst>
          </p:cNvPr>
          <p:cNvGrpSpPr/>
          <p:nvPr/>
        </p:nvGrpSpPr>
        <p:grpSpPr>
          <a:xfrm>
            <a:off x="620817" y="5470343"/>
            <a:ext cx="2546058" cy="276999"/>
            <a:chOff x="944880" y="5136447"/>
            <a:chExt cx="2546058" cy="276999"/>
          </a:xfrm>
        </p:grpSpPr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0ADA2AE7-3852-4971-BC4E-1E2F2FA763A6}"/>
                </a:ext>
              </a:extLst>
            </p:cNvPr>
            <p:cNvCxnSpPr/>
            <p:nvPr/>
          </p:nvCxnSpPr>
          <p:spPr bwMode="auto">
            <a:xfrm>
              <a:off x="944880" y="5294363"/>
              <a:ext cx="38385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5B7CD128-94F9-437D-B7A0-78CDC793D912}"/>
                </a:ext>
              </a:extLst>
            </p:cNvPr>
            <p:cNvCxnSpPr/>
            <p:nvPr/>
          </p:nvCxnSpPr>
          <p:spPr bwMode="auto">
            <a:xfrm>
              <a:off x="2271435" y="5294363"/>
              <a:ext cx="38385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81C9CD23-8705-4694-8643-7DC5689E7545}"/>
                </a:ext>
              </a:extLst>
            </p:cNvPr>
            <p:cNvSpPr txBox="1"/>
            <p:nvPr/>
          </p:nvSpPr>
          <p:spPr>
            <a:xfrm>
              <a:off x="1328738" y="5136447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Planwerte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21F565B-8006-4FAD-A359-8C97AA21207F}"/>
                </a:ext>
              </a:extLst>
            </p:cNvPr>
            <p:cNvSpPr txBox="1"/>
            <p:nvPr/>
          </p:nvSpPr>
          <p:spPr>
            <a:xfrm>
              <a:off x="2767663" y="5136447"/>
              <a:ext cx="72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Istwerte</a:t>
              </a:r>
            </a:p>
          </p:txBody>
        </p:sp>
      </p:grpSp>
      <p:sp>
        <p:nvSpPr>
          <p:cNvPr id="17" name="Rectangle 4">
            <a:extLst>
              <a:ext uri="{FF2B5EF4-FFF2-40B4-BE49-F238E27FC236}">
                <a16:creationId xmlns:a16="http://schemas.microsoft.com/office/drawing/2014/main" id="{7AF17124-B788-4F6D-8F1A-AF0FFF2D9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" y="604989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Wenn wir so weitermachen wie bisher, dauert es bis 2126!</a:t>
            </a:r>
          </a:p>
        </p:txBody>
      </p:sp>
      <p:grpSp>
        <p:nvGrpSpPr>
          <p:cNvPr id="23560" name="Gruppieren 23559">
            <a:extLst>
              <a:ext uri="{FF2B5EF4-FFF2-40B4-BE49-F238E27FC236}">
                <a16:creationId xmlns:a16="http://schemas.microsoft.com/office/drawing/2014/main" id="{83680EB1-B94F-4160-A41E-BA088FD27457}"/>
              </a:ext>
            </a:extLst>
          </p:cNvPr>
          <p:cNvGrpSpPr/>
          <p:nvPr/>
        </p:nvGrpSpPr>
        <p:grpSpPr>
          <a:xfrm>
            <a:off x="7485990" y="3130462"/>
            <a:ext cx="1946982" cy="2156421"/>
            <a:chOff x="7678341" y="3034769"/>
            <a:chExt cx="1946982" cy="2156421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AC5780B-522D-4044-8992-F790A288A862}"/>
                </a:ext>
              </a:extLst>
            </p:cNvPr>
            <p:cNvSpPr/>
            <p:nvPr/>
          </p:nvSpPr>
          <p:spPr bwMode="auto">
            <a:xfrm>
              <a:off x="9518594" y="3034769"/>
              <a:ext cx="74752" cy="7475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A3863C6-813D-4689-852E-3F0747692551}"/>
                </a:ext>
              </a:extLst>
            </p:cNvPr>
            <p:cNvCxnSpPr>
              <a:endCxn id="21" idx="3"/>
            </p:cNvCxnSpPr>
            <p:nvPr/>
          </p:nvCxnSpPr>
          <p:spPr bwMode="auto">
            <a:xfrm flipV="1">
              <a:off x="7678341" y="3098574"/>
              <a:ext cx="1851200" cy="93210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D0887236-6817-4542-88FC-74E01D664C54}"/>
                </a:ext>
              </a:extLst>
            </p:cNvPr>
            <p:cNvCxnSpPr>
              <a:stCxn id="21" idx="4"/>
            </p:cNvCxnSpPr>
            <p:nvPr/>
          </p:nvCxnSpPr>
          <p:spPr bwMode="auto">
            <a:xfrm>
              <a:off x="9555970" y="3109521"/>
              <a:ext cx="7073" cy="1560815"/>
            </a:xfrm>
            <a:prstGeom prst="line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A5D19FCA-5FA0-40A7-ADE0-D02FACAD0D91}"/>
                </a:ext>
              </a:extLst>
            </p:cNvPr>
            <p:cNvSpPr txBox="1"/>
            <p:nvPr/>
          </p:nvSpPr>
          <p:spPr>
            <a:xfrm rot="18861288">
              <a:off x="9180329" y="4746196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2126</a:t>
              </a:r>
            </a:p>
          </p:txBody>
        </p: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2551BC8A-01F4-4EFE-B897-390580568DF6}"/>
              </a:ext>
            </a:extLst>
          </p:cNvPr>
          <p:cNvSpPr txBox="1"/>
          <p:nvPr/>
        </p:nvSpPr>
        <p:spPr>
          <a:xfrm>
            <a:off x="8045848" y="4605314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. . .</a:t>
            </a:r>
          </a:p>
        </p:txBody>
      </p:sp>
      <p:sp>
        <p:nvSpPr>
          <p:cNvPr id="52" name="Text Box 14">
            <a:extLst>
              <a:ext uri="{FF2B5EF4-FFF2-40B4-BE49-F238E27FC236}">
                <a16:creationId xmlns:a16="http://schemas.microsoft.com/office/drawing/2014/main" id="{F9A7FC99-DA1B-4DC9-A5EF-603629AFD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477" y="5588229"/>
            <a:ext cx="245374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AGEB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</a:t>
            </a:r>
            <a:r>
              <a:rPr lang="de-DE" sz="1200" dirty="0"/>
              <a:t>ISE </a:t>
            </a:r>
            <a:r>
              <a:rPr lang="de-DE" sz="1200" dirty="0" err="1"/>
              <a:t>e.V</a:t>
            </a:r>
            <a:r>
              <a:rPr lang="de-DE" sz="1200" dirty="0"/>
              <a:t>-Meta-Studie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FF3B56A2-2632-4FEB-92D2-5CF35103F0BD}"/>
              </a:ext>
            </a:extLst>
          </p:cNvPr>
          <p:cNvSpPr txBox="1"/>
          <p:nvPr/>
        </p:nvSpPr>
        <p:spPr>
          <a:xfrm>
            <a:off x="3158415" y="1906533"/>
            <a:ext cx="47159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 und Einsparungen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2C59B11D-207E-4AA0-99E1-49D84A504183}"/>
              </a:ext>
            </a:extLst>
          </p:cNvPr>
          <p:cNvSpPr txBox="1"/>
          <p:nvPr/>
        </p:nvSpPr>
        <p:spPr>
          <a:xfrm>
            <a:off x="1642934" y="3506432"/>
            <a:ext cx="24883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008000"/>
                </a:solidFill>
              </a:rPr>
              <a:t>Ausbaupfad Erneuerbare</a:t>
            </a:r>
          </a:p>
        </p:txBody>
      </p:sp>
    </p:spTree>
    <p:extLst>
      <p:ext uri="{BB962C8B-B14F-4D97-AF65-F5344CB8AC3E}">
        <p14:creationId xmlns:p14="http://schemas.microsoft.com/office/powerpoint/2010/main" val="1839290238"/>
      </p:ext>
    </p:extLst>
  </p:cSld>
  <p:clrMapOvr>
    <a:masterClrMapping/>
  </p:clrMapOvr>
  <p:transition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441" y="1958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Entwicklung der Bruttostromerzeugung in D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nach Energieträgern 1990 bis 2025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06175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Erneuerbaren sind weiter im „Aufwind“!</a:t>
            </a:r>
          </a:p>
        </p:txBody>
      </p:sp>
      <p:pic>
        <p:nvPicPr>
          <p:cNvPr id="10" name="Grafik 9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FC5EC66C-EF23-96F9-CEC1-7C489671F0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3" t="30029" r="70867" b="12169"/>
          <a:stretch>
            <a:fillRect/>
          </a:stretch>
        </p:blipFill>
        <p:spPr>
          <a:xfrm>
            <a:off x="73299" y="933450"/>
            <a:ext cx="9832700" cy="4083050"/>
          </a:xfrm>
          <a:prstGeom prst="rect">
            <a:avLst/>
          </a:prstGeom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99EF8A54-6E63-0F7B-1A55-DEA15E2FF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263" y="5198961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</p:spTree>
    <p:extLst>
      <p:ext uri="{BB962C8B-B14F-4D97-AF65-F5344CB8AC3E}">
        <p14:creationId xmlns:p14="http://schemas.microsoft.com/office/powerpoint/2010/main" val="216108634"/>
      </p:ext>
    </p:extLst>
  </p:cSld>
  <p:clrMapOvr>
    <a:masterClrMapping/>
  </p:clrMapOvr>
  <p:transition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441" y="1958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Entwicklung der Bruttostromerzeugung in D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Erneuerbare1990 bis 2025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06175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Solar und Wind sind die „Leistungsträger“!</a:t>
            </a:r>
          </a:p>
        </p:txBody>
      </p:sp>
      <p:pic>
        <p:nvPicPr>
          <p:cNvPr id="3" name="Grafik 2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BB908E45-EF67-3958-DADE-1C45628B8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66" t="13420" r="37537" b="29096"/>
          <a:stretch>
            <a:fillRect/>
          </a:stretch>
        </p:blipFill>
        <p:spPr>
          <a:xfrm>
            <a:off x="73098" y="1114426"/>
            <a:ext cx="9570878" cy="3952874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E0D0D15A-548A-F423-0686-763820087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263" y="5198961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</p:spTree>
    <p:extLst>
      <p:ext uri="{BB962C8B-B14F-4D97-AF65-F5344CB8AC3E}">
        <p14:creationId xmlns:p14="http://schemas.microsoft.com/office/powerpoint/2010/main" val="615269924"/>
      </p:ext>
    </p:extLst>
  </p:cSld>
  <p:clrMapOvr>
    <a:masterClrMapping/>
  </p:clrMapOvr>
  <p:transition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Öffentliche Nettostromerzeugung in D 2025 (1)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anteilige Energieträger, Gesamt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9" name="Grafik 8" descr="Ein Bild, das Text, Screenshot, Kreis, Diagramm enthält.&#10;&#10;KI-generierte Inhalte können fehlerhaft sein.">
            <a:extLst>
              <a:ext uri="{FF2B5EF4-FFF2-40B4-BE49-F238E27FC236}">
                <a16:creationId xmlns:a16="http://schemas.microsoft.com/office/drawing/2014/main" id="{AB304622-393A-74EA-46DC-B61116174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3256"/>
          <a:stretch>
            <a:fillRect/>
          </a:stretch>
        </p:blipFill>
        <p:spPr>
          <a:xfrm>
            <a:off x="1200149" y="949864"/>
            <a:ext cx="7229475" cy="5226843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9830578-C5ED-2D29-040C-11D7AA3F6673}"/>
              </a:ext>
            </a:extLst>
          </p:cNvPr>
          <p:cNvGrpSpPr/>
          <p:nvPr/>
        </p:nvGrpSpPr>
        <p:grpSpPr>
          <a:xfrm>
            <a:off x="0" y="3819525"/>
            <a:ext cx="9886950" cy="2781539"/>
            <a:chOff x="0" y="3819525"/>
            <a:chExt cx="9886950" cy="2781539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96584"/>
              <a:ext cx="988695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Wind </a:t>
              </a:r>
              <a:r>
                <a:rPr lang="de-DE" altLang="de-DE" sz="1800" dirty="0" err="1">
                  <a:solidFill>
                    <a:srgbClr val="00B050"/>
                  </a:solidFill>
                </a:rPr>
                <a:t>Onshore</a:t>
              </a:r>
              <a:r>
                <a:rPr lang="de-DE" altLang="de-DE" sz="1800" dirty="0">
                  <a:solidFill>
                    <a:srgbClr val="00B050"/>
                  </a:solidFill>
                </a:rPr>
                <a:t> leistet mit 24% den größten Beitrag!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22B1822E-6056-60FE-0D1E-E74A401FFD81}"/>
                </a:ext>
              </a:extLst>
            </p:cNvPr>
            <p:cNvSpPr/>
            <p:nvPr/>
          </p:nvSpPr>
          <p:spPr bwMode="auto">
            <a:xfrm>
              <a:off x="7134225" y="3819525"/>
              <a:ext cx="1152525" cy="1066799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82A2366E-F3B3-4C65-60D0-B72F3AF68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341" y="5846114"/>
            <a:ext cx="34428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 Energy-Charts, </a:t>
            </a:r>
            <a:r>
              <a:rPr lang="de-DE" sz="1200" dirty="0">
                <a:hlinkClick r:id="rId4"/>
              </a:rPr>
              <a:t>B. Burger, Fraunhofer ISE</a:t>
            </a:r>
            <a:endParaRPr lang="de-DE" altLang="de-DE" sz="1200" b="1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75411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1477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Agenda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4AD965C-2637-48B7-ADC8-39787A36D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960361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Einführung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86F2B9B2-F3FC-4116-9D57-092E0C8B4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2851969"/>
            <a:ext cx="93019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Energie-Transformation zu 100% Erneuerbare bis 2040 in D, zeitlicher Verlauf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5EDA13A-ED16-813A-5580-B679A001D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190564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Primärenergie in D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8AF9AAF-EFF0-F59F-C91B-AFFDF4E22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474460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Zubau an installierter Leistung in D, RLP und Südpfalz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1B1B8DE1-8C65-89EF-3ED0-B4DB94B37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521776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Entwicklung der Wärme- und Mobilitätswende in 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8BEA6A2-7320-D1A5-F8B4-AD0F0B46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143248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Entwicklung der Treibhausgasemissionen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84F6D74-D99D-AFB1-ACC7-4F8F43F63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3798289"/>
            <a:ext cx="94325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Stromerträge: Wind offshore (Beispiele D) sowie Wind </a:t>
            </a:r>
            <a:r>
              <a:rPr lang="de-DE" altLang="de-DE" sz="1800" dirty="0" err="1">
                <a:solidFill>
                  <a:srgbClr val="0000FF"/>
                </a:solidFill>
              </a:rPr>
              <a:t>onshore</a:t>
            </a:r>
            <a:r>
              <a:rPr lang="de-DE" altLang="de-DE" sz="1800" dirty="0">
                <a:solidFill>
                  <a:srgbClr val="0000FF"/>
                </a:solidFill>
              </a:rPr>
              <a:t> und PV in der Südpfalz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1ACF82C-A73C-5E98-71C0-C3F4CCFE0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332512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Stromerzeugung Welt, D und Südpfalz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9ECD31C-D81C-699B-E01B-581026954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4271449"/>
            <a:ext cx="93019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Ergebnisse „</a:t>
            </a:r>
            <a:r>
              <a:rPr lang="de-DE" altLang="de-DE" sz="1800" dirty="0" err="1">
                <a:solidFill>
                  <a:srgbClr val="0000FF"/>
                </a:solidFill>
              </a:rPr>
              <a:t>ProSumer</a:t>
            </a:r>
            <a:r>
              <a:rPr lang="de-DE" altLang="de-DE" sz="1800" dirty="0">
                <a:solidFill>
                  <a:srgbClr val="0000FF"/>
                </a:solidFill>
              </a:rPr>
              <a:t>“ (Energie</a:t>
            </a:r>
            <a:r>
              <a:rPr lang="de-DE" altLang="de-DE" sz="1800" u="sng" dirty="0">
                <a:solidFill>
                  <a:srgbClr val="0000FF"/>
                </a:solidFill>
              </a:rPr>
              <a:t>pro</a:t>
            </a:r>
            <a:r>
              <a:rPr lang="de-DE" altLang="de-DE" sz="1800" dirty="0">
                <a:solidFill>
                  <a:srgbClr val="0000FF"/>
                </a:solidFill>
              </a:rPr>
              <a:t>duzent und –Kon</a:t>
            </a:r>
            <a:r>
              <a:rPr lang="de-DE" altLang="de-DE" sz="1800" u="sng" dirty="0">
                <a:solidFill>
                  <a:srgbClr val="0000FF"/>
                </a:solidFill>
              </a:rPr>
              <a:t>sum</a:t>
            </a:r>
            <a:r>
              <a:rPr lang="de-DE" altLang="de-DE" sz="1800" dirty="0">
                <a:solidFill>
                  <a:srgbClr val="0000FF"/>
                </a:solidFill>
              </a:rPr>
              <a:t>ent) </a:t>
            </a:r>
            <a:r>
              <a:rPr lang="de-DE" altLang="de-DE" sz="1800" dirty="0" err="1">
                <a:solidFill>
                  <a:srgbClr val="0000FF"/>
                </a:solidFill>
              </a:rPr>
              <a:t>Hergersweiler</a:t>
            </a:r>
            <a:endParaRPr lang="de-DE" altLang="de-DE" sz="1800" dirty="0">
              <a:solidFill>
                <a:srgbClr val="0000FF"/>
              </a:solidFill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E5211BED-79BA-D299-113A-C5B23A848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6032455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Fazit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72AF4E60-3F97-81D5-DC26-782A28F4B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237880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Brennstoffkosten, Subventionen/Schäden vs.  Investitionskosten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00565B10-769C-DD4B-007E-2C155FA20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5663123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Entwicklung des Strommix in den Ländern der Erde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4" grpId="0"/>
      <p:bldP spid="5" grpId="0"/>
      <p:bldP spid="7" grpId="0"/>
      <p:bldP spid="8" grpId="0"/>
      <p:bldP spid="9" grpId="0"/>
      <p:bldP spid="6" grpId="0"/>
      <p:bldP spid="10" grpId="0"/>
      <p:bldP spid="2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Öffentliche Nettostromerzeugung in D 2025 (2)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anteilige Energieträger: Fossile, Erneuerbare, Import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341" y="5846114"/>
            <a:ext cx="34428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 Energy-Charts, </a:t>
            </a:r>
            <a:r>
              <a:rPr lang="de-DE" sz="1200" dirty="0">
                <a:hlinkClick r:id="rId3"/>
              </a:rPr>
              <a:t>B. Burger, Fraunhofer ISE</a:t>
            </a:r>
            <a:endParaRPr lang="de-DE" altLang="de-DE" sz="1200" b="1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266292C-2E3B-F13B-3284-72082AF94B53}"/>
              </a:ext>
            </a:extLst>
          </p:cNvPr>
          <p:cNvSpPr txBox="1"/>
          <p:nvPr/>
        </p:nvSpPr>
        <p:spPr>
          <a:xfrm>
            <a:off x="166767" y="1729244"/>
            <a:ext cx="244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FF0000"/>
                </a:solidFill>
              </a:rPr>
              <a:t>IS = 0,8 % vom</a:t>
            </a:r>
            <a:br>
              <a:rPr lang="de-DE" sz="1800" dirty="0">
                <a:solidFill>
                  <a:srgbClr val="FF0000"/>
                </a:solidFill>
              </a:rPr>
            </a:br>
            <a:r>
              <a:rPr lang="de-DE" sz="1800" dirty="0">
                <a:solidFill>
                  <a:srgbClr val="FF0000"/>
                </a:solidFill>
              </a:rPr>
              <a:t>Gesamt-</a:t>
            </a:r>
            <a:r>
              <a:rPr lang="de-DE" sz="1800" dirty="0" err="1">
                <a:solidFill>
                  <a:srgbClr val="FF0000"/>
                </a:solidFill>
              </a:rPr>
              <a:t>energieimport</a:t>
            </a:r>
            <a:r>
              <a:rPr lang="de-DE" sz="1800" dirty="0">
                <a:solidFill>
                  <a:srgbClr val="FF0000"/>
                </a:solidFill>
              </a:rPr>
              <a:t> 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07DE37F-7FB9-C4D4-7975-8E8FCBD63D84}"/>
              </a:ext>
            </a:extLst>
          </p:cNvPr>
          <p:cNvSpPr txBox="1"/>
          <p:nvPr/>
        </p:nvSpPr>
        <p:spPr>
          <a:xfrm>
            <a:off x="1287524" y="832762"/>
            <a:ext cx="1317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/>
              <a:t>Import-Saldo (IS)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9D2EE7B-8B21-989F-6B71-09F104B8BB28}"/>
              </a:ext>
            </a:extLst>
          </p:cNvPr>
          <p:cNvGrpSpPr/>
          <p:nvPr/>
        </p:nvGrpSpPr>
        <p:grpSpPr>
          <a:xfrm>
            <a:off x="166767" y="825500"/>
            <a:ext cx="2444230" cy="1936750"/>
            <a:chOff x="166767" y="825500"/>
            <a:chExt cx="2444230" cy="1470026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88C90538-9101-38E6-70EB-950B6EFEF24F}"/>
                </a:ext>
              </a:extLst>
            </p:cNvPr>
            <p:cNvSpPr/>
            <p:nvPr/>
          </p:nvSpPr>
          <p:spPr bwMode="auto">
            <a:xfrm>
              <a:off x="166768" y="825500"/>
              <a:ext cx="2444229" cy="1470026"/>
            </a:xfrm>
            <a:prstGeom prst="roundRect">
              <a:avLst>
                <a:gd name="adj" fmla="val 8827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EB6211DF-7A70-587F-C957-314A10AC9260}"/>
                </a:ext>
              </a:extLst>
            </p:cNvPr>
            <p:cNvSpPr txBox="1"/>
            <p:nvPr/>
          </p:nvSpPr>
          <p:spPr>
            <a:xfrm>
              <a:off x="166767" y="1015762"/>
              <a:ext cx="2444228" cy="397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0000"/>
                  </a:solidFill>
                </a:rPr>
                <a:t>Stromhandel,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niedrige Strompreise</a:t>
              </a:r>
            </a:p>
          </p:txBody>
        </p:sp>
      </p:grpSp>
      <p:pic>
        <p:nvPicPr>
          <p:cNvPr id="16" name="Grafik 15" descr="Ein Bild, das Text, Screenshot, Schrift, Kreis enthält.&#10;&#10;KI-generierte Inhalte können fehlerhaft sein.">
            <a:extLst>
              <a:ext uri="{FF2B5EF4-FFF2-40B4-BE49-F238E27FC236}">
                <a16:creationId xmlns:a16="http://schemas.microsoft.com/office/drawing/2014/main" id="{FF2E0E64-BDAE-8D99-FBFB-BD84FE527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" t="14166" r="2916" b="20089"/>
          <a:stretch>
            <a:fillRect/>
          </a:stretch>
        </p:blipFill>
        <p:spPr>
          <a:xfrm>
            <a:off x="2747146" y="874533"/>
            <a:ext cx="6789244" cy="4684781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19318C5-5E18-542B-AEBA-EE2D13EC8684}"/>
              </a:ext>
            </a:extLst>
          </p:cNvPr>
          <p:cNvGrpSpPr/>
          <p:nvPr/>
        </p:nvGrpSpPr>
        <p:grpSpPr>
          <a:xfrm>
            <a:off x="0" y="3581399"/>
            <a:ext cx="9906000" cy="2999853"/>
            <a:chOff x="0" y="3581399"/>
            <a:chExt cx="9906000" cy="2999853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76772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Mit fast 60 % sind die Erneuerbaren auf dem Vormarsch!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3D9DBCE-99DA-99DA-7052-2C5AF5142FF1}"/>
                </a:ext>
              </a:extLst>
            </p:cNvPr>
            <p:cNvSpPr/>
            <p:nvPr/>
          </p:nvSpPr>
          <p:spPr bwMode="auto">
            <a:xfrm>
              <a:off x="8389502" y="3581399"/>
              <a:ext cx="1283037" cy="100322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2089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Solarer Selbstverbrauch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2010 bis 2025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472D51B-82FF-C99C-2BEA-771CC8B63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141" y="5692422"/>
            <a:ext cx="47769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 </a:t>
            </a:r>
            <a:r>
              <a:rPr lang="de-DE" altLang="de-DE" sz="1200" dirty="0">
                <a:solidFill>
                  <a:srgbClr val="0000FF"/>
                </a:solidFill>
              </a:rPr>
              <a:t>Fraunhofer ISE: </a:t>
            </a:r>
            <a:r>
              <a:rPr lang="de-DE" sz="1200" dirty="0">
                <a:solidFill>
                  <a:srgbClr val="3333FF"/>
                </a:solidFill>
                <a:hlinkClick r:id="rId4"/>
              </a:rPr>
              <a:t>Stromerzeugung in Deutschland im Jahr 2025</a:t>
            </a:r>
            <a:endParaRPr lang="de-DE" altLang="de-DE" sz="1200" dirty="0">
              <a:solidFill>
                <a:srgbClr val="3333FF"/>
              </a:solidFill>
            </a:endParaRPr>
          </a:p>
          <a:p>
            <a:endParaRPr lang="de-DE" altLang="de-DE" sz="1200" b="1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4" name="Grafik 3" descr="Ein Bild, das Screenshot, Text, Software, Reihe enthält.&#10;&#10;KI-generierte Inhalte können fehlerhaft sein.">
            <a:extLst>
              <a:ext uri="{FF2B5EF4-FFF2-40B4-BE49-F238E27FC236}">
                <a16:creationId xmlns:a16="http://schemas.microsoft.com/office/drawing/2014/main" id="{E16B09D2-6855-8A43-F619-193B030CBB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231" t="19822" r="33365" b="30262"/>
          <a:stretch>
            <a:fillRect/>
          </a:stretch>
        </p:blipFill>
        <p:spPr>
          <a:xfrm>
            <a:off x="348148" y="939994"/>
            <a:ext cx="9537838" cy="337483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CF8E859-B550-F210-949F-D6366604F6D6}"/>
              </a:ext>
            </a:extLst>
          </p:cNvPr>
          <p:cNvSpPr txBox="1"/>
          <p:nvPr/>
        </p:nvSpPr>
        <p:spPr>
          <a:xfrm>
            <a:off x="590311" y="4314826"/>
            <a:ext cx="90535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Der solare Selbstverbrauch wird nicht in das öffentliche Stromnetz eingespeist, sondern direkt verbraucht. Er zählt deshalb nicht zur öffentlichen Nettostromerzeugung, ist aber Teil der gesamten Nettostromerzeugung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06175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Selbstverbrauch gewinnt an Bedeutung!</a:t>
            </a:r>
          </a:p>
        </p:txBody>
      </p:sp>
    </p:spTree>
    <p:extLst>
      <p:ext uri="{BB962C8B-B14F-4D97-AF65-F5344CB8AC3E}">
        <p14:creationId xmlns:p14="http://schemas.microsoft.com/office/powerpoint/2010/main" val="13301555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Öffentliche Nettostromerzeugung in D 2025 (3) 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Verlauf der Erneuerbaren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472D51B-82FF-C99C-2BEA-771CC8B63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341" y="5846114"/>
            <a:ext cx="34428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 Energy-Charts, </a:t>
            </a:r>
            <a:r>
              <a:rPr lang="de-DE" sz="1200" dirty="0">
                <a:hlinkClick r:id="rId3"/>
              </a:rPr>
              <a:t>B. Burger, Fraunhofer ISE</a:t>
            </a:r>
            <a:endParaRPr lang="de-DE" altLang="de-DE" sz="1200" b="1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13" name="Grafik 12" descr="Ein Bild, das Text, Screenshot, Reihe, Farbigkeit enthält.&#10;&#10;KI-generierte Inhalte können fehlerhaft sein.">
            <a:extLst>
              <a:ext uri="{FF2B5EF4-FFF2-40B4-BE49-F238E27FC236}">
                <a16:creationId xmlns:a16="http://schemas.microsoft.com/office/drawing/2014/main" id="{87A78DD4-403E-C218-DBD7-C5BB64D32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" b="6512"/>
          <a:stretch>
            <a:fillRect/>
          </a:stretch>
        </p:blipFill>
        <p:spPr>
          <a:xfrm>
            <a:off x="0" y="843853"/>
            <a:ext cx="9906000" cy="4671122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E00B37F-E299-1BAC-B570-E5D7217200CB}"/>
              </a:ext>
            </a:extLst>
          </p:cNvPr>
          <p:cNvGrpSpPr/>
          <p:nvPr/>
        </p:nvGrpSpPr>
        <p:grpSpPr>
          <a:xfrm>
            <a:off x="-1" y="3429000"/>
            <a:ext cx="9906000" cy="3037234"/>
            <a:chOff x="-1" y="3429000"/>
            <a:chExt cx="9906000" cy="3037234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" y="6061754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Es gibt nur wenige Wochen mit „Dunkelflaute“! Hierfür brauchen wir Langzeitspeicher!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9AA8670-652B-820E-C845-1FC231B0576A}"/>
                </a:ext>
              </a:extLst>
            </p:cNvPr>
            <p:cNvSpPr/>
            <p:nvPr/>
          </p:nvSpPr>
          <p:spPr bwMode="auto">
            <a:xfrm>
              <a:off x="1152750" y="3571875"/>
              <a:ext cx="275776" cy="93130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D94B4D2C-6A8B-A2A5-E0B5-E89799A8F10D}"/>
                </a:ext>
              </a:extLst>
            </p:cNvPr>
            <p:cNvSpPr/>
            <p:nvPr/>
          </p:nvSpPr>
          <p:spPr bwMode="auto">
            <a:xfrm>
              <a:off x="2581276" y="3571875"/>
              <a:ext cx="275776" cy="93130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93D72E6A-DC78-7162-7498-35B8F8C26E62}"/>
                </a:ext>
              </a:extLst>
            </p:cNvPr>
            <p:cNvSpPr/>
            <p:nvPr/>
          </p:nvSpPr>
          <p:spPr bwMode="auto">
            <a:xfrm>
              <a:off x="7838066" y="3429000"/>
              <a:ext cx="275776" cy="107418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70638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067" y="9525"/>
            <a:ext cx="869526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Offshore-Windparks 2025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Baltic 2 (Ostsee) und Hohe See (Nordsee), Erträge und Volllaststunden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693" y="6075787"/>
            <a:ext cx="99982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D96A6B-15EE-4795-AEE1-FCDA9B95E388}"/>
              </a:ext>
            </a:extLst>
          </p:cNvPr>
          <p:cNvSpPr txBox="1"/>
          <p:nvPr/>
        </p:nvSpPr>
        <p:spPr>
          <a:xfrm>
            <a:off x="76082" y="1976140"/>
            <a:ext cx="1501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/>
              <a:t>Volllaststunden</a:t>
            </a:r>
            <a:br>
              <a:rPr lang="de-DE" sz="1400" b="1" dirty="0"/>
            </a:br>
            <a:r>
              <a:rPr lang="de-DE" sz="1400" b="1" dirty="0"/>
              <a:t>(h/Monat)</a:t>
            </a:r>
          </a:p>
        </p:txBody>
      </p:sp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EF9CE3F0-92AB-E480-1F72-82B778592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465289"/>
              </p:ext>
            </p:extLst>
          </p:nvPr>
        </p:nvGraphicFramePr>
        <p:xfrm>
          <a:off x="2052237" y="846174"/>
          <a:ext cx="5867400" cy="1769745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03400">
                  <a:extLst>
                    <a:ext uri="{9D8B030D-6E8A-4147-A177-3AD203B41FA5}">
                      <a16:colId xmlns:a16="http://schemas.microsoft.com/office/drawing/2014/main" val="270664047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068330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9602416"/>
                    </a:ext>
                  </a:extLst>
                </a:gridCol>
              </a:tblGrid>
              <a:tr h="198855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Windpark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Baltic 2 (Ostsee)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Hohe See (Nordsee)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802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Hersteller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200" u="none" strike="noStrike" dirty="0">
                          <a:effectLst/>
                        </a:rPr>
                        <a:t>80 x SIEMENS SWT 3,6-120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200" u="none" strike="noStrike" dirty="0">
                          <a:effectLst/>
                        </a:rPr>
                        <a:t>71 x SIEMENS SWT 7,0-154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50646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Eigner; Baujahr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EnBW; 2015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EnBW; 2018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740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*) Vorjahreswerte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 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228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Nabenhöhe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78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105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20453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Rotordurchm.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154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2147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u="none" strike="noStrike" dirty="0">
                          <a:effectLst/>
                        </a:rPr>
                        <a:t>Nennleistung (MW) 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288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500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50548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Energie (GWh) (*))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968,1 (1.125,5)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1.696,7(1.755,4)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7549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Volllaststunden (h/a) (*))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3.362 (3.908)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3.393 (3.511)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8182802"/>
                  </a:ext>
                </a:extLst>
              </a:tr>
            </a:tbl>
          </a:graphicData>
        </a:graphic>
      </p:graphicFrame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9FB3F46-2B9A-EA52-3CAC-17A9635400BD}"/>
              </a:ext>
            </a:extLst>
          </p:cNvPr>
          <p:cNvGrpSpPr/>
          <p:nvPr/>
        </p:nvGrpSpPr>
        <p:grpSpPr>
          <a:xfrm>
            <a:off x="420159" y="2730315"/>
            <a:ext cx="8923866" cy="3281511"/>
            <a:chOff x="420159" y="2730315"/>
            <a:chExt cx="8923866" cy="3281511"/>
          </a:xfrm>
        </p:grpSpPr>
        <p:graphicFrame>
          <p:nvGraphicFramePr>
            <p:cNvPr id="5" name="Diagramm 4">
              <a:extLst>
                <a:ext uri="{FF2B5EF4-FFF2-40B4-BE49-F238E27FC236}">
                  <a16:creationId xmlns:a16="http://schemas.microsoft.com/office/drawing/2014/main" id="{5450C0BD-9E18-E522-CC8E-64037960F7F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59154816"/>
                </p:ext>
              </p:extLst>
            </p:nvPr>
          </p:nvGraphicFramePr>
          <p:xfrm>
            <a:off x="420159" y="2732477"/>
            <a:ext cx="8923866" cy="32793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1FA9E745-0708-FE0A-7588-87A69F3D7E85}"/>
                </a:ext>
              </a:extLst>
            </p:cNvPr>
            <p:cNvSpPr/>
            <p:nvPr/>
          </p:nvSpPr>
          <p:spPr bwMode="auto">
            <a:xfrm>
              <a:off x="4558650" y="2730315"/>
              <a:ext cx="427287" cy="184666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9690FE1B-BB33-33EB-2F54-8DF7F1880EDC}"/>
                </a:ext>
              </a:extLst>
            </p:cNvPr>
            <p:cNvSpPr/>
            <p:nvPr/>
          </p:nvSpPr>
          <p:spPr bwMode="auto">
            <a:xfrm>
              <a:off x="6657416" y="2730315"/>
              <a:ext cx="427287" cy="18466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234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Auf See wehte der Wind in 2025 etwas schwächer als 2024!</a:t>
            </a:r>
          </a:p>
        </p:txBody>
      </p:sp>
    </p:spTree>
    <p:extLst>
      <p:ext uri="{BB962C8B-B14F-4D97-AF65-F5344CB8AC3E}">
        <p14:creationId xmlns:p14="http://schemas.microsoft.com/office/powerpoint/2010/main" val="88400170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9525"/>
            <a:ext cx="877993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2025 (1): Windparks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r>
              <a:rPr lang="de-DE" altLang="de-DE" sz="2000" dirty="0">
                <a:solidFill>
                  <a:schemeClr val="bg1"/>
                </a:solidFill>
              </a:rPr>
              <a:t>, Gollenberg, Offenbach II, </a:t>
            </a:r>
            <a:r>
              <a:rPr lang="de-DE" altLang="de-DE" sz="2000" dirty="0" err="1">
                <a:solidFill>
                  <a:schemeClr val="bg1"/>
                </a:solidFill>
              </a:rPr>
              <a:t>Hatzenbühl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Minfeld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Schwegenheim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44" y="5392155"/>
            <a:ext cx="610699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Co, PIONEXT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ACECF36-E33A-F58C-CEE4-D9F795316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454162"/>
              </p:ext>
            </p:extLst>
          </p:nvPr>
        </p:nvGraphicFramePr>
        <p:xfrm>
          <a:off x="287866" y="990600"/>
          <a:ext cx="9262532" cy="4256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476">
                  <a:extLst>
                    <a:ext uri="{9D8B030D-6E8A-4147-A177-3AD203B41FA5}">
                      <a16:colId xmlns:a16="http://schemas.microsoft.com/office/drawing/2014/main" val="1454070409"/>
                    </a:ext>
                  </a:extLst>
                </a:gridCol>
                <a:gridCol w="1166195">
                  <a:extLst>
                    <a:ext uri="{9D8B030D-6E8A-4147-A177-3AD203B41FA5}">
                      <a16:colId xmlns:a16="http://schemas.microsoft.com/office/drawing/2014/main" val="3442098469"/>
                    </a:ext>
                  </a:extLst>
                </a:gridCol>
                <a:gridCol w="1139385">
                  <a:extLst>
                    <a:ext uri="{9D8B030D-6E8A-4147-A177-3AD203B41FA5}">
                      <a16:colId xmlns:a16="http://schemas.microsoft.com/office/drawing/2014/main" val="3642645088"/>
                    </a:ext>
                  </a:extLst>
                </a:gridCol>
                <a:gridCol w="1340454">
                  <a:extLst>
                    <a:ext uri="{9D8B030D-6E8A-4147-A177-3AD203B41FA5}">
                      <a16:colId xmlns:a16="http://schemas.microsoft.com/office/drawing/2014/main" val="1349587753"/>
                    </a:ext>
                  </a:extLst>
                </a:gridCol>
                <a:gridCol w="1260026">
                  <a:extLst>
                    <a:ext uri="{9D8B030D-6E8A-4147-A177-3AD203B41FA5}">
                      <a16:colId xmlns:a16="http://schemas.microsoft.com/office/drawing/2014/main" val="4022983803"/>
                    </a:ext>
                  </a:extLst>
                </a:gridCol>
                <a:gridCol w="1474498">
                  <a:extLst>
                    <a:ext uri="{9D8B030D-6E8A-4147-A177-3AD203B41FA5}">
                      <a16:colId xmlns:a16="http://schemas.microsoft.com/office/drawing/2014/main" val="2169322479"/>
                    </a:ext>
                  </a:extLst>
                </a:gridCol>
                <a:gridCol w="1474498">
                  <a:extLst>
                    <a:ext uri="{9D8B030D-6E8A-4147-A177-3AD203B41FA5}">
                      <a16:colId xmlns:a16="http://schemas.microsoft.com/office/drawing/2014/main" val="1034358498"/>
                    </a:ext>
                  </a:extLst>
                </a:gridCol>
              </a:tblGrid>
              <a:tr h="318791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Windpark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Freckenfeld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Gollenberg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Offenbach II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Hatzenbühl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Minfeld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</a:rPr>
                        <a:t>Schwegenheim</a:t>
                      </a:r>
                      <a:endParaRPr lang="de-D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355281"/>
                  </a:ext>
                </a:extLst>
              </a:tr>
              <a:tr h="275711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Hersteller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6xNordex N131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6xVestas 126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6xGE 2,5-120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5xEnercon E115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4xGE 1,5/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3xFL 1500/77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70447854"/>
                  </a:ext>
                </a:extLst>
              </a:tr>
              <a:tr h="54280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1x Vestas V90/2000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4xVestas</a:t>
                      </a:r>
                      <a:br>
                        <a:rPr lang="de-DE" sz="1200" u="none" strike="noStrike">
                          <a:effectLst/>
                        </a:rPr>
                      </a:br>
                      <a:r>
                        <a:rPr lang="de-DE" sz="1200" u="none" strike="noStrike">
                          <a:effectLst/>
                        </a:rPr>
                        <a:t>V136/3450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65204862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Eigner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EnBW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CEE-Group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EnergieSüdwest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Stadt Speyer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pfalzwind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??/??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37687260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Baujahr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2004/2009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2006/2019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5913331"/>
                  </a:ext>
                </a:extLst>
              </a:tr>
              <a:tr h="396335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Nabenhöhe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139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149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u="none" strike="noStrike">
                          <a:effectLst/>
                        </a:rPr>
                        <a:t> 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100/149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76994649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Rotordurchm.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115,7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77/90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77/136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80774654"/>
                  </a:ext>
                </a:extLst>
              </a:tr>
              <a:tr h="542807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Nennleistung (MW) 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19,8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19,8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15,2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8: 6/2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4,5/13,8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73548898"/>
                  </a:ext>
                </a:extLst>
              </a:tr>
              <a:tr h="542807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Energie (GWh) (</a:t>
                      </a:r>
                      <a:r>
                        <a:rPr lang="de-DE" sz="1000" b="1" u="none" strike="noStrike">
                          <a:effectLst/>
                        </a:rPr>
                        <a:t>*)</a:t>
                      </a:r>
                      <a:r>
                        <a:rPr lang="de-DE" sz="1200" b="1" u="none" strike="noStrike">
                          <a:effectLst/>
                        </a:rPr>
                        <a:t>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42,08 (45,65)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?? (37,44)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31,88 (32,16)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 28,76 (28,90)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9,00 (10,1)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42850371"/>
                  </a:ext>
                </a:extLst>
              </a:tr>
              <a:tr h="53419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 dirty="0">
                          <a:effectLst/>
                        </a:rPr>
                        <a:t>Volllaststunden </a:t>
                      </a:r>
                      <a:r>
                        <a:rPr lang="de-DE" sz="1200" b="0" u="none" strike="noStrike" dirty="0">
                          <a:effectLst/>
                        </a:rPr>
                        <a:t>(h/a) (</a:t>
                      </a:r>
                      <a:r>
                        <a:rPr lang="de-DE" sz="1000" b="0" u="none" strike="noStrike" dirty="0">
                          <a:effectLst/>
                        </a:rPr>
                        <a:t>*)</a:t>
                      </a:r>
                      <a:r>
                        <a:rPr lang="de-DE" sz="1200" b="0" u="none" strike="noStrike" dirty="0">
                          <a:effectLst/>
                        </a:rPr>
                        <a:t>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2.125 (2.305)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?? (1.891)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2.100 (2119)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1.917 (1.927)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1.125 (1.256)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64217930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u="none" strike="noStrike">
                          <a:effectLst/>
                        </a:rPr>
                        <a:t>*) Vorjahreswerte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544316"/>
                  </a:ext>
                </a:extLst>
              </a:tr>
            </a:tbl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22081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Pfälzer Wind hat in der Südpfalz in 2025 weniger stark geweht als in 2024!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2.048 Volllaststunden (i. VJ 2.060)  im </a:t>
            </a:r>
            <a:r>
              <a:rPr lang="de-DE" altLang="de-DE" sz="1800" dirty="0">
                <a:solidFill>
                  <a:srgbClr val="00B050"/>
                </a:solidFill>
                <a:sym typeface="Symbol" panose="05050102010706020507" pitchFamily="18" charset="2"/>
              </a:rPr>
              <a:t></a:t>
            </a:r>
            <a:r>
              <a:rPr lang="de-DE" altLang="de-DE" sz="1800" dirty="0">
                <a:solidFill>
                  <a:srgbClr val="00B050"/>
                </a:solidFill>
              </a:rPr>
              <a:t> bei den neueren Anlagen sind noch OK!</a:t>
            </a:r>
          </a:p>
        </p:txBody>
      </p:sp>
    </p:spTree>
    <p:extLst>
      <p:ext uri="{BB962C8B-B14F-4D97-AF65-F5344CB8AC3E}">
        <p14:creationId xmlns:p14="http://schemas.microsoft.com/office/powerpoint/2010/main" val="5594009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1388B980-F872-4301-993D-0C2238F2E8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7804233"/>
              </p:ext>
            </p:extLst>
          </p:nvPr>
        </p:nvGraphicFramePr>
        <p:xfrm>
          <a:off x="279698" y="1452562"/>
          <a:ext cx="9337638" cy="4225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067" y="9525"/>
            <a:ext cx="869526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2025 (2): Windparks, Volllaststunden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r>
              <a:rPr lang="de-DE" altLang="de-DE" sz="2000" dirty="0">
                <a:solidFill>
                  <a:schemeClr val="bg1"/>
                </a:solidFill>
              </a:rPr>
              <a:t>, Gollenberg, Offenbach II, </a:t>
            </a:r>
            <a:r>
              <a:rPr lang="de-DE" altLang="de-DE" sz="2000" dirty="0" err="1">
                <a:solidFill>
                  <a:schemeClr val="bg1"/>
                </a:solidFill>
              </a:rPr>
              <a:t>Hatzenbühl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Minfeld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753" y="5831227"/>
            <a:ext cx="62176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Co, PIONEXT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D96A6B-15EE-4795-AEE1-FCDA9B95E388}"/>
              </a:ext>
            </a:extLst>
          </p:cNvPr>
          <p:cNvSpPr txBox="1"/>
          <p:nvPr/>
        </p:nvSpPr>
        <p:spPr>
          <a:xfrm>
            <a:off x="-49889" y="882462"/>
            <a:ext cx="1501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/>
              <a:t>Volllaststunden</a:t>
            </a:r>
            <a:br>
              <a:rPr lang="de-DE" sz="1400" b="1" dirty="0"/>
            </a:br>
            <a:r>
              <a:rPr lang="de-DE" sz="1400" b="1" dirty="0"/>
              <a:t>(h/Monat)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F885409-A1E6-412F-DE1E-F42202DDFAC0}"/>
              </a:ext>
            </a:extLst>
          </p:cNvPr>
          <p:cNvGrpSpPr/>
          <p:nvPr/>
        </p:nvGrpSpPr>
        <p:grpSpPr>
          <a:xfrm>
            <a:off x="5226176" y="1298118"/>
            <a:ext cx="1200681" cy="3226257"/>
            <a:chOff x="3843311" y="1179780"/>
            <a:chExt cx="1200681" cy="3226257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4799766F-0446-490C-B025-B4DD771DF597}"/>
                </a:ext>
              </a:extLst>
            </p:cNvPr>
            <p:cNvSpPr txBox="1"/>
            <p:nvPr/>
          </p:nvSpPr>
          <p:spPr>
            <a:xfrm>
              <a:off x="3843311" y="1179780"/>
              <a:ext cx="85151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 err="1"/>
                <a:t>Freckenfeld</a:t>
              </a:r>
              <a:endParaRPr lang="de-DE" sz="1000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881E3E6-F78A-4389-B31E-B226BF5BD8BD}"/>
                </a:ext>
              </a:extLst>
            </p:cNvPr>
            <p:cNvSpPr txBox="1"/>
            <p:nvPr/>
          </p:nvSpPr>
          <p:spPr>
            <a:xfrm>
              <a:off x="3933394" y="1385126"/>
              <a:ext cx="80823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 err="1"/>
                <a:t>Gollenberg</a:t>
              </a:r>
              <a:endParaRPr lang="de-DE" sz="1000" dirty="0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1970A4A-4C57-43EE-A579-F47F5DA8EEBB}"/>
                </a:ext>
              </a:extLst>
            </p:cNvPr>
            <p:cNvSpPr txBox="1"/>
            <p:nvPr/>
          </p:nvSpPr>
          <p:spPr>
            <a:xfrm>
              <a:off x="4051681" y="1591638"/>
              <a:ext cx="87716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Offenbach II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2B61A2F-622D-4FE9-914E-ED243E64A49F}"/>
                </a:ext>
              </a:extLst>
            </p:cNvPr>
            <p:cNvSpPr txBox="1"/>
            <p:nvPr/>
          </p:nvSpPr>
          <p:spPr>
            <a:xfrm>
              <a:off x="4160274" y="1805828"/>
              <a:ext cx="82907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 err="1"/>
                <a:t>Hatzenbühl</a:t>
              </a:r>
              <a:endParaRPr lang="de-DE" sz="1000" dirty="0"/>
            </a:p>
          </p:txBody>
        </p: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37A828D5-351D-4D2F-822D-B796ECF67B17}"/>
                </a:ext>
              </a:extLst>
            </p:cNvPr>
            <p:cNvCxnSpPr/>
            <p:nvPr/>
          </p:nvCxnSpPr>
          <p:spPr bwMode="auto">
            <a:xfrm flipV="1">
              <a:off x="3966171" y="1393786"/>
              <a:ext cx="0" cy="250670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C36E11DE-34FA-4E85-8484-9396C173F166}"/>
                </a:ext>
              </a:extLst>
            </p:cNvPr>
            <p:cNvCxnSpPr/>
            <p:nvPr/>
          </p:nvCxnSpPr>
          <p:spPr bwMode="auto">
            <a:xfrm flipV="1">
              <a:off x="4189857" y="1799478"/>
              <a:ext cx="0" cy="200576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4BBDBD6E-0571-44E4-B3FF-E1AC36FBD3FA}"/>
                </a:ext>
              </a:extLst>
            </p:cNvPr>
            <p:cNvCxnSpPr/>
            <p:nvPr/>
          </p:nvCxnSpPr>
          <p:spPr bwMode="auto">
            <a:xfrm flipV="1">
              <a:off x="4073416" y="1638528"/>
              <a:ext cx="0" cy="233816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6040045F-CCE1-4624-A32A-DC0FEAF018AE}"/>
                </a:ext>
              </a:extLst>
            </p:cNvPr>
            <p:cNvSpPr txBox="1"/>
            <p:nvPr/>
          </p:nvSpPr>
          <p:spPr>
            <a:xfrm>
              <a:off x="4271333" y="1992040"/>
              <a:ext cx="77265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 err="1"/>
                <a:t>Minfeld</a:t>
              </a:r>
              <a:endParaRPr lang="de-DE" sz="1000" dirty="0"/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F6318167-2B9F-46EC-A75B-4259FD33B615}"/>
                </a:ext>
              </a:extLst>
            </p:cNvPr>
            <p:cNvCxnSpPr/>
            <p:nvPr/>
          </p:nvCxnSpPr>
          <p:spPr bwMode="auto">
            <a:xfrm flipV="1">
              <a:off x="4406409" y="2214267"/>
              <a:ext cx="0" cy="219177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197AF41-9413-488C-B670-DD5D5A2F7F72}"/>
                </a:ext>
              </a:extLst>
            </p:cNvPr>
            <p:cNvCxnSpPr/>
            <p:nvPr/>
          </p:nvCxnSpPr>
          <p:spPr bwMode="auto">
            <a:xfrm flipV="1">
              <a:off x="4293409" y="2034876"/>
              <a:ext cx="0" cy="186561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267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In den Wintermonaten weht der Wind am stärksten!</a:t>
            </a:r>
          </a:p>
        </p:txBody>
      </p:sp>
    </p:spTree>
    <p:extLst>
      <p:ext uri="{BB962C8B-B14F-4D97-AF65-F5344CB8AC3E}">
        <p14:creationId xmlns:p14="http://schemas.microsoft.com/office/powerpoint/2010/main" val="76736531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891" y="952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2025 (3):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für PV-Anlage Süd und Ost/West 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1241" y="5739331"/>
            <a:ext cx="12360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W.T, M.B.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5FA10F2-F2BF-785E-8976-B762F8632B0D}"/>
              </a:ext>
            </a:extLst>
          </p:cNvPr>
          <p:cNvSpPr/>
          <p:nvPr/>
        </p:nvSpPr>
        <p:spPr bwMode="auto">
          <a:xfrm>
            <a:off x="2050755" y="5793228"/>
            <a:ext cx="426028" cy="135082"/>
          </a:xfrm>
          <a:prstGeom prst="rect">
            <a:avLst/>
          </a:prstGeom>
          <a:solidFill>
            <a:srgbClr val="FF99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BF882D9-DBBB-C0B2-BF7B-83309A356D11}"/>
              </a:ext>
            </a:extLst>
          </p:cNvPr>
          <p:cNvSpPr/>
          <p:nvPr/>
        </p:nvSpPr>
        <p:spPr bwMode="auto">
          <a:xfrm>
            <a:off x="925891" y="5793228"/>
            <a:ext cx="426028" cy="135082"/>
          </a:xfrm>
          <a:prstGeom prst="rect">
            <a:avLst/>
          </a:prstGeom>
          <a:solidFill>
            <a:srgbClr val="CC66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14238D5-0AEF-854E-ACAB-52A55F8354BB}"/>
              </a:ext>
            </a:extLst>
          </p:cNvPr>
          <p:cNvSpPr txBox="1"/>
          <p:nvPr/>
        </p:nvSpPr>
        <p:spPr>
          <a:xfrm>
            <a:off x="2439485" y="5706880"/>
            <a:ext cx="91877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Ost/West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81C0C3B-EED8-9586-AB56-EA7DDBF66284}"/>
              </a:ext>
            </a:extLst>
          </p:cNvPr>
          <p:cNvSpPr txBox="1"/>
          <p:nvPr/>
        </p:nvSpPr>
        <p:spPr>
          <a:xfrm>
            <a:off x="1280611" y="5706880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Süd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081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Erträge waren bei den beiden Anlagen in 2025 größer als im Vorjahr!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CBAD4AE8-1720-4626-9DC3-A102109B90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810673"/>
              </p:ext>
            </p:extLst>
          </p:nvPr>
        </p:nvGraphicFramePr>
        <p:xfrm>
          <a:off x="188714" y="1976813"/>
          <a:ext cx="9528571" cy="364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elle 4">
            <a:extLst>
              <a:ext uri="{FF2B5EF4-FFF2-40B4-BE49-F238E27FC236}">
                <a16:creationId xmlns:a16="http://schemas.microsoft.com/office/drawing/2014/main" id="{4333365E-29E8-454E-B45B-152E063D3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023927"/>
              </p:ext>
            </p:extLst>
          </p:nvPr>
        </p:nvGraphicFramePr>
        <p:xfrm>
          <a:off x="5180218" y="857582"/>
          <a:ext cx="4537067" cy="1679104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913317">
                  <a:extLst>
                    <a:ext uri="{9D8B030D-6E8A-4147-A177-3AD203B41FA5}">
                      <a16:colId xmlns:a16="http://schemas.microsoft.com/office/drawing/2014/main" val="978953545"/>
                    </a:ext>
                  </a:extLst>
                </a:gridCol>
                <a:gridCol w="1282728">
                  <a:extLst>
                    <a:ext uri="{9D8B030D-6E8A-4147-A177-3AD203B41FA5}">
                      <a16:colId xmlns:a16="http://schemas.microsoft.com/office/drawing/2014/main" val="448564456"/>
                    </a:ext>
                  </a:extLst>
                </a:gridCol>
                <a:gridCol w="1341022">
                  <a:extLst>
                    <a:ext uri="{9D8B030D-6E8A-4147-A177-3AD203B41FA5}">
                      <a16:colId xmlns:a16="http://schemas.microsoft.com/office/drawing/2014/main" val="13753072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PV-Anlage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Süd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Ost/West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98623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dirty="0"/>
                        <a:t>Nennleistung (kWp); BJ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14,1;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15,8; 2012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032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*) Vorjahreswerte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73216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b="1" dirty="0"/>
                        <a:t>Energie (kWh) 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15.544 (14.339)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14.839 (13.107)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472836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b="1" dirty="0"/>
                        <a:t>Volllaststunden (h/a) 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1.102(1.017)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939 (830)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958328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b="1" dirty="0"/>
                        <a:t>Anteil </a:t>
                      </a:r>
                      <a:r>
                        <a:rPr lang="de-DE" sz="1200" b="1" dirty="0" err="1"/>
                        <a:t>ggü</a:t>
                      </a:r>
                      <a:r>
                        <a:rPr lang="de-DE" sz="1200" b="1" dirty="0"/>
                        <a:t>. Süd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85,2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947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26425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F509F05E-B3CD-EE10-A80E-135DC73C89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6324866"/>
              </p:ext>
            </p:extLst>
          </p:nvPr>
        </p:nvGraphicFramePr>
        <p:xfrm>
          <a:off x="344245" y="1415451"/>
          <a:ext cx="9283849" cy="4295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2025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Volllaststunden für Wind und PV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187" y="5763311"/>
            <a:ext cx="692522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 , PIONEXT, 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W.T, M.B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.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D96A6B-15EE-4795-AEE1-FCDA9B95E388}"/>
              </a:ext>
            </a:extLst>
          </p:cNvPr>
          <p:cNvSpPr txBox="1"/>
          <p:nvPr/>
        </p:nvSpPr>
        <p:spPr>
          <a:xfrm>
            <a:off x="-105670" y="839458"/>
            <a:ext cx="178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Volllaststunden (h/Monat)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07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Windkraft und PV ergänzen sich saisonal sehr gut!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D067885-4FFF-9E09-6571-1D5FE03560C2}"/>
              </a:ext>
            </a:extLst>
          </p:cNvPr>
          <p:cNvGrpSpPr/>
          <p:nvPr/>
        </p:nvGrpSpPr>
        <p:grpSpPr>
          <a:xfrm>
            <a:off x="2418423" y="1685407"/>
            <a:ext cx="1210560" cy="2649925"/>
            <a:chOff x="3105597" y="1417363"/>
            <a:chExt cx="1210560" cy="2649925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0607839D-5BB1-4B1A-B6A7-77CE09598374}"/>
                </a:ext>
              </a:extLst>
            </p:cNvPr>
            <p:cNvSpPr txBox="1"/>
            <p:nvPr/>
          </p:nvSpPr>
          <p:spPr>
            <a:xfrm>
              <a:off x="3105597" y="1417363"/>
              <a:ext cx="9717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Wind offshore</a:t>
              </a:r>
            </a:p>
          </p:txBody>
        </p:sp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2D69E805-0B06-4AEA-B841-77D6A2BA1DA6}"/>
                </a:ext>
              </a:extLst>
            </p:cNvPr>
            <p:cNvCxnSpPr/>
            <p:nvPr/>
          </p:nvCxnSpPr>
          <p:spPr bwMode="auto">
            <a:xfrm flipV="1">
              <a:off x="3233766" y="1663584"/>
              <a:ext cx="0" cy="114105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6BFDEEB0-DC1C-424E-8E13-A75EE110A342}"/>
                </a:ext>
              </a:extLst>
            </p:cNvPr>
            <p:cNvCxnSpPr/>
            <p:nvPr/>
          </p:nvCxnSpPr>
          <p:spPr bwMode="auto">
            <a:xfrm flipV="1">
              <a:off x="3462665" y="1991407"/>
              <a:ext cx="0" cy="17423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614B78AC-A86B-4E5C-85C0-E2F4B4258AB8}"/>
                </a:ext>
              </a:extLst>
            </p:cNvPr>
            <p:cNvCxnSpPr/>
            <p:nvPr/>
          </p:nvCxnSpPr>
          <p:spPr bwMode="auto">
            <a:xfrm flipV="1">
              <a:off x="3717518" y="2390324"/>
              <a:ext cx="0" cy="1676964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664145C5-7BFB-4089-B540-154534678646}"/>
                </a:ext>
              </a:extLst>
            </p:cNvPr>
            <p:cNvSpPr txBox="1"/>
            <p:nvPr/>
          </p:nvSpPr>
          <p:spPr>
            <a:xfrm>
              <a:off x="3309150" y="1803911"/>
              <a:ext cx="10070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Wind </a:t>
              </a:r>
              <a:r>
                <a:rPr lang="de-DE" sz="1000" dirty="0" err="1"/>
                <a:t>onshore</a:t>
              </a:r>
              <a:endParaRPr lang="de-DE" sz="1000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A20EF79-0809-4F99-8BB6-4B0330676892}"/>
                </a:ext>
              </a:extLst>
            </p:cNvPr>
            <p:cNvSpPr txBox="1"/>
            <p:nvPr/>
          </p:nvSpPr>
          <p:spPr>
            <a:xfrm>
              <a:off x="3599864" y="2144103"/>
              <a:ext cx="3545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PV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050583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761554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2025 (1)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Wärmepumpe: Arbeitszahlen (AZ), Außentemperaturen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54AAE56-4700-9FA8-0AA2-CF4EA8D196F9}"/>
              </a:ext>
            </a:extLst>
          </p:cNvPr>
          <p:cNvSpPr txBox="1"/>
          <p:nvPr/>
        </p:nvSpPr>
        <p:spPr>
          <a:xfrm>
            <a:off x="707530" y="2039130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AZ</a:t>
            </a: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62A8DC40-868D-F691-4133-C17DC6962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5973" y="909618"/>
            <a:ext cx="10820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 Thiel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6E0E371-CE9D-2E3F-977A-029B5C5A5591}"/>
              </a:ext>
            </a:extLst>
          </p:cNvPr>
          <p:cNvGrpSpPr/>
          <p:nvPr/>
        </p:nvGrpSpPr>
        <p:grpSpPr>
          <a:xfrm>
            <a:off x="5210487" y="859993"/>
            <a:ext cx="3234889" cy="276999"/>
            <a:chOff x="6090057" y="955792"/>
            <a:chExt cx="3234889" cy="276999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988ADBE-BDC9-AA5A-B46D-79EC326BB6F6}"/>
                </a:ext>
              </a:extLst>
            </p:cNvPr>
            <p:cNvSpPr txBox="1"/>
            <p:nvPr/>
          </p:nvSpPr>
          <p:spPr>
            <a:xfrm>
              <a:off x="7602694" y="955792"/>
              <a:ext cx="1323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AZ-Warmwasser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90B5637-B690-FB86-46EF-324B8FFB235E}"/>
                </a:ext>
              </a:extLst>
            </p:cNvPr>
            <p:cNvSpPr/>
            <p:nvPr/>
          </p:nvSpPr>
          <p:spPr bwMode="auto">
            <a:xfrm>
              <a:off x="7030460" y="1033594"/>
              <a:ext cx="452528" cy="124924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754D1125-E5C5-A201-4D73-958123C29387}"/>
                </a:ext>
              </a:extLst>
            </p:cNvPr>
            <p:cNvSpPr/>
            <p:nvPr/>
          </p:nvSpPr>
          <p:spPr bwMode="auto">
            <a:xfrm>
              <a:off x="8872418" y="1033594"/>
              <a:ext cx="452528" cy="12492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D41478D-8DF9-6AEC-2158-571E7493566E}"/>
                </a:ext>
              </a:extLst>
            </p:cNvPr>
            <p:cNvSpPr txBox="1"/>
            <p:nvPr/>
          </p:nvSpPr>
          <p:spPr>
            <a:xfrm>
              <a:off x="6090057" y="955792"/>
              <a:ext cx="994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AZ-Heizung</a:t>
              </a:r>
            </a:p>
          </p:txBody>
        </p:sp>
      </p:grp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AC95069-FE21-A9CD-AA6B-316F69AFE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077493"/>
              </p:ext>
            </p:extLst>
          </p:nvPr>
        </p:nvGraphicFramePr>
        <p:xfrm>
          <a:off x="71028" y="5110341"/>
          <a:ext cx="8968875" cy="1122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7493">
                  <a:extLst>
                    <a:ext uri="{9D8B030D-6E8A-4147-A177-3AD203B41FA5}">
                      <a16:colId xmlns:a16="http://schemas.microsoft.com/office/drawing/2014/main" val="3730056036"/>
                    </a:ext>
                  </a:extLst>
                </a:gridCol>
                <a:gridCol w="2000397">
                  <a:extLst>
                    <a:ext uri="{9D8B030D-6E8A-4147-A177-3AD203B41FA5}">
                      <a16:colId xmlns:a16="http://schemas.microsoft.com/office/drawing/2014/main" val="1568389177"/>
                    </a:ext>
                  </a:extLst>
                </a:gridCol>
                <a:gridCol w="1054779">
                  <a:extLst>
                    <a:ext uri="{9D8B030D-6E8A-4147-A177-3AD203B41FA5}">
                      <a16:colId xmlns:a16="http://schemas.microsoft.com/office/drawing/2014/main" val="1373488609"/>
                    </a:ext>
                  </a:extLst>
                </a:gridCol>
                <a:gridCol w="1581259">
                  <a:extLst>
                    <a:ext uri="{9D8B030D-6E8A-4147-A177-3AD203B41FA5}">
                      <a16:colId xmlns:a16="http://schemas.microsoft.com/office/drawing/2014/main" val="3151168006"/>
                    </a:ext>
                  </a:extLst>
                </a:gridCol>
                <a:gridCol w="2794947">
                  <a:extLst>
                    <a:ext uri="{9D8B030D-6E8A-4147-A177-3AD203B41FA5}">
                      <a16:colId xmlns:a16="http://schemas.microsoft.com/office/drawing/2014/main" val="2721935959"/>
                    </a:ext>
                  </a:extLst>
                </a:gridCol>
              </a:tblGrid>
              <a:tr h="3085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Jahreszahlen</a:t>
                      </a:r>
                      <a:b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mit </a:t>
                      </a:r>
                      <a:r>
                        <a:rPr lang="de-DE" sz="1200" b="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iDM</a:t>
                      </a:r>
                      <a:r>
                        <a:rPr lang="de-DE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-Werten</a:t>
                      </a:r>
                    </a:p>
                    <a:p>
                      <a:pPr algn="ctr" fontAlgn="ctr"/>
                      <a:r>
                        <a:rPr lang="de-DE" altLang="de-DE" sz="1200" dirty="0">
                          <a:solidFill>
                            <a:schemeClr val="bg1"/>
                          </a:solidFill>
                        </a:rPr>
                        <a:t>(Bilanzgrenze</a:t>
                      </a:r>
                      <a:br>
                        <a:rPr lang="de-DE" altLang="de-DE" sz="12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altLang="de-DE" sz="1200" dirty="0">
                          <a:solidFill>
                            <a:schemeClr val="bg1"/>
                          </a:solidFill>
                        </a:rPr>
                        <a:t> nach VDI 4650)</a:t>
                      </a:r>
                      <a:endParaRPr lang="de-D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u="none" strike="noStrike">
                          <a:solidFill>
                            <a:schemeClr val="bg1"/>
                          </a:solidFill>
                          <a:effectLst/>
                        </a:rPr>
                        <a:t>Heizung</a:t>
                      </a:r>
                      <a:endParaRPr lang="de-DE" sz="16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u="none" strike="noStrike">
                          <a:solidFill>
                            <a:schemeClr val="bg1"/>
                          </a:solidFill>
                          <a:effectLst/>
                        </a:rPr>
                        <a:t>Warmwasser</a:t>
                      </a:r>
                      <a:endParaRPr lang="de-DE" sz="16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Gesamt </a:t>
                      </a:r>
                      <a:r>
                        <a:rPr lang="de-DE" sz="10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inkl. Abtauen</a:t>
                      </a:r>
                      <a:endParaRPr lang="de-DE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718371"/>
                  </a:ext>
                </a:extLst>
              </a:tr>
              <a:tr h="2714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Wärme (kWh)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20.186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4.184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24.370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4224694"/>
                  </a:ext>
                </a:extLst>
              </a:tr>
              <a:tr h="2714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Strom (kWh)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5.087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1.468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6.555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0984528"/>
                  </a:ext>
                </a:extLst>
              </a:tr>
              <a:tr h="2714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Jahresarbeitszahl (JAZ)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4,01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2,85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3,72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9722119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2A02CC6C-CF7C-6998-8222-4C98F8B4F571}"/>
              </a:ext>
            </a:extLst>
          </p:cNvPr>
          <p:cNvGraphicFramePr>
            <a:graphicFrameLocks noGrp="1"/>
          </p:cNvGraphicFramePr>
          <p:nvPr/>
        </p:nvGraphicFramePr>
        <p:xfrm>
          <a:off x="71028" y="3618343"/>
          <a:ext cx="342900" cy="666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val="462058727"/>
                    </a:ext>
                  </a:extLst>
                </a:gridCol>
              </a:tblGrid>
              <a:tr h="66678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018269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80080676-960A-ACB6-C941-CB7F77C449F0}"/>
              </a:ext>
            </a:extLst>
          </p:cNvPr>
          <p:cNvGraphicFramePr>
            <a:graphicFrameLocks noGrp="1"/>
          </p:cNvGraphicFramePr>
          <p:nvPr/>
        </p:nvGraphicFramePr>
        <p:xfrm>
          <a:off x="80553" y="4387202"/>
          <a:ext cx="325444" cy="666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444">
                  <a:extLst>
                    <a:ext uri="{9D8B030D-6E8A-4147-A177-3AD203B41FA5}">
                      <a16:colId xmlns:a16="http://schemas.microsoft.com/office/drawing/2014/main" val="1579148934"/>
                    </a:ext>
                  </a:extLst>
                </a:gridCol>
              </a:tblGrid>
              <a:tr h="66678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132752"/>
                  </a:ext>
                </a:extLst>
              </a:tr>
            </a:tbl>
          </a:graphicData>
        </a:graphic>
      </p:graphicFrame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8D84BB76-A2F8-6E6C-21D6-760E0212D72A}"/>
              </a:ext>
            </a:extLst>
          </p:cNvPr>
          <p:cNvGraphicFramePr>
            <a:graphicFrameLocks noGrp="1"/>
          </p:cNvGraphicFramePr>
          <p:nvPr/>
        </p:nvGraphicFramePr>
        <p:xfrm>
          <a:off x="417103" y="3617404"/>
          <a:ext cx="840576" cy="6658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0576">
                  <a:extLst>
                    <a:ext uri="{9D8B030D-6E8A-4147-A177-3AD203B41FA5}">
                      <a16:colId xmlns:a16="http://schemas.microsoft.com/office/drawing/2014/main" val="2395227065"/>
                    </a:ext>
                  </a:extLst>
                </a:gridCol>
              </a:tblGrid>
              <a:tr h="2219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Min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903059"/>
                  </a:ext>
                </a:extLst>
              </a:tr>
              <a:tr h="2219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Mit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803689"/>
                  </a:ext>
                </a:extLst>
              </a:tr>
              <a:tr h="2219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Max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894063"/>
                  </a:ext>
                </a:extLst>
              </a:tr>
            </a:tbl>
          </a:graphicData>
        </a:graphic>
      </p:graphicFrame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F6924B45-03DE-319E-F308-22193BBF58AF}"/>
              </a:ext>
            </a:extLst>
          </p:cNvPr>
          <p:cNvGraphicFramePr>
            <a:graphicFrameLocks noGrp="1"/>
          </p:cNvGraphicFramePr>
          <p:nvPr/>
        </p:nvGraphicFramePr>
        <p:xfrm>
          <a:off x="417103" y="4385327"/>
          <a:ext cx="834479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4479">
                  <a:extLst>
                    <a:ext uri="{9D8B030D-6E8A-4147-A177-3AD203B41FA5}">
                      <a16:colId xmlns:a16="http://schemas.microsoft.com/office/drawing/2014/main" val="2660882301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 bis -5 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92262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-5 bis -10 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758729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&lt; -10 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38410"/>
                  </a:ext>
                </a:extLst>
              </a:tr>
            </a:tbl>
          </a:graphicData>
        </a:graphic>
      </p:graphicFrame>
      <p:sp>
        <p:nvSpPr>
          <p:cNvPr id="21" name="Textfeld 20">
            <a:extLst>
              <a:ext uri="{FF2B5EF4-FFF2-40B4-BE49-F238E27FC236}">
                <a16:creationId xmlns:a16="http://schemas.microsoft.com/office/drawing/2014/main" id="{F93787F3-088F-27EC-348F-B9F3E1846908}"/>
              </a:ext>
            </a:extLst>
          </p:cNvPr>
          <p:cNvSpPr txBox="1"/>
          <p:nvPr/>
        </p:nvSpPr>
        <p:spPr>
          <a:xfrm>
            <a:off x="77378" y="3284899"/>
            <a:ext cx="1180301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14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Außentemp</a:t>
            </a:r>
            <a:r>
              <a:rPr lang="de-DE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.</a:t>
            </a:r>
            <a:r>
              <a:rPr lang="de-DE" sz="1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23290390-A5C9-AF50-467D-AA1FD00F5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588475"/>
              </p:ext>
            </p:extLst>
          </p:nvPr>
        </p:nvGraphicFramePr>
        <p:xfrm>
          <a:off x="9057322" y="4391037"/>
          <a:ext cx="805547" cy="1236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5547">
                  <a:extLst>
                    <a:ext uri="{9D8B030D-6E8A-4147-A177-3AD203B41FA5}">
                      <a16:colId xmlns:a16="http://schemas.microsoft.com/office/drawing/2014/main" val="330844705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81844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8380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99249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HP: 2.956</a:t>
                      </a:r>
                      <a:endParaRPr lang="de-DE" sz="1200" b="1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5778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80,6 %</a:t>
                      </a:r>
                      <a:b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 0°C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8094035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C943F46E-B9F4-107C-81B9-0B61C2FBD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926216"/>
              </p:ext>
            </p:extLst>
          </p:nvPr>
        </p:nvGraphicFramePr>
        <p:xfrm>
          <a:off x="9054050" y="3385181"/>
          <a:ext cx="780921" cy="908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0921">
                  <a:extLst>
                    <a:ext uri="{9D8B030D-6E8A-4147-A177-3AD203B41FA5}">
                      <a16:colId xmlns:a16="http://schemas.microsoft.com/office/drawing/2014/main" val="2828653232"/>
                    </a:ext>
                  </a:extLst>
                </a:gridCol>
              </a:tblGrid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2025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2846556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</a:rPr>
                        <a:t>- 7,7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1186636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</a:rPr>
                        <a:t>11,7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5286432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</a:rPr>
                        <a:t>36,2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5775486"/>
                  </a:ext>
                </a:extLst>
              </a:tr>
            </a:tbl>
          </a:graphicData>
        </a:graphic>
      </p:graphicFrame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4A27D684-455F-F258-FF00-480D7B6BA4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808795"/>
              </p:ext>
            </p:extLst>
          </p:nvPr>
        </p:nvGraphicFramePr>
        <p:xfrm>
          <a:off x="1251582" y="945848"/>
          <a:ext cx="7783467" cy="2646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Tabelle 21">
            <a:extLst>
              <a:ext uri="{FF2B5EF4-FFF2-40B4-BE49-F238E27FC236}">
                <a16:creationId xmlns:a16="http://schemas.microsoft.com/office/drawing/2014/main" id="{B44E304A-A704-EB2E-70B7-F27A4D8ED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659183"/>
              </p:ext>
            </p:extLst>
          </p:nvPr>
        </p:nvGraphicFramePr>
        <p:xfrm>
          <a:off x="1403350" y="3617404"/>
          <a:ext cx="7607301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4495">
                  <a:extLst>
                    <a:ext uri="{9D8B030D-6E8A-4147-A177-3AD203B41FA5}">
                      <a16:colId xmlns:a16="http://schemas.microsoft.com/office/drawing/2014/main" val="3795179394"/>
                    </a:ext>
                  </a:extLst>
                </a:gridCol>
                <a:gridCol w="624348">
                  <a:extLst>
                    <a:ext uri="{9D8B030D-6E8A-4147-A177-3AD203B41FA5}">
                      <a16:colId xmlns:a16="http://schemas.microsoft.com/office/drawing/2014/main" val="3405798928"/>
                    </a:ext>
                  </a:extLst>
                </a:gridCol>
                <a:gridCol w="637632">
                  <a:extLst>
                    <a:ext uri="{9D8B030D-6E8A-4147-A177-3AD203B41FA5}">
                      <a16:colId xmlns:a16="http://schemas.microsoft.com/office/drawing/2014/main" val="3817935884"/>
                    </a:ext>
                  </a:extLst>
                </a:gridCol>
                <a:gridCol w="619920">
                  <a:extLst>
                    <a:ext uri="{9D8B030D-6E8A-4147-A177-3AD203B41FA5}">
                      <a16:colId xmlns:a16="http://schemas.microsoft.com/office/drawing/2014/main" val="2212865651"/>
                    </a:ext>
                  </a:extLst>
                </a:gridCol>
                <a:gridCol w="637632">
                  <a:extLst>
                    <a:ext uri="{9D8B030D-6E8A-4147-A177-3AD203B41FA5}">
                      <a16:colId xmlns:a16="http://schemas.microsoft.com/office/drawing/2014/main" val="2761740149"/>
                    </a:ext>
                  </a:extLst>
                </a:gridCol>
                <a:gridCol w="602207">
                  <a:extLst>
                    <a:ext uri="{9D8B030D-6E8A-4147-A177-3AD203B41FA5}">
                      <a16:colId xmlns:a16="http://schemas.microsoft.com/office/drawing/2014/main" val="4026043"/>
                    </a:ext>
                  </a:extLst>
                </a:gridCol>
                <a:gridCol w="549072">
                  <a:extLst>
                    <a:ext uri="{9D8B030D-6E8A-4147-A177-3AD203B41FA5}">
                      <a16:colId xmlns:a16="http://schemas.microsoft.com/office/drawing/2014/main" val="96064913"/>
                    </a:ext>
                  </a:extLst>
                </a:gridCol>
                <a:gridCol w="637632">
                  <a:extLst>
                    <a:ext uri="{9D8B030D-6E8A-4147-A177-3AD203B41FA5}">
                      <a16:colId xmlns:a16="http://schemas.microsoft.com/office/drawing/2014/main" val="1501433736"/>
                    </a:ext>
                  </a:extLst>
                </a:gridCol>
                <a:gridCol w="624348">
                  <a:extLst>
                    <a:ext uri="{9D8B030D-6E8A-4147-A177-3AD203B41FA5}">
                      <a16:colId xmlns:a16="http://schemas.microsoft.com/office/drawing/2014/main" val="563277253"/>
                    </a:ext>
                  </a:extLst>
                </a:gridCol>
                <a:gridCol w="619920">
                  <a:extLst>
                    <a:ext uri="{9D8B030D-6E8A-4147-A177-3AD203B41FA5}">
                      <a16:colId xmlns:a16="http://schemas.microsoft.com/office/drawing/2014/main" val="190671159"/>
                    </a:ext>
                  </a:extLst>
                </a:gridCol>
                <a:gridCol w="655344">
                  <a:extLst>
                    <a:ext uri="{9D8B030D-6E8A-4147-A177-3AD203B41FA5}">
                      <a16:colId xmlns:a16="http://schemas.microsoft.com/office/drawing/2014/main" val="778099889"/>
                    </a:ext>
                  </a:extLst>
                </a:gridCol>
                <a:gridCol w="814751">
                  <a:extLst>
                    <a:ext uri="{9D8B030D-6E8A-4147-A177-3AD203B41FA5}">
                      <a16:colId xmlns:a16="http://schemas.microsoft.com/office/drawing/2014/main" val="169464915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-5,1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-5,4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-2,8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-0,2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6,3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10,4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6,3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5,9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-7,3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-7,7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80671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7,5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11,3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17,3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21,4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20,5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20,1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15,2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11,0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5,4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3,9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60048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15,7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22,2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22,5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23,1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28,8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33,7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36,2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30,4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29,7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18,2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15,9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de-DE" sz="14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13,7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8166787"/>
                  </a:ext>
                </a:extLst>
              </a:tr>
            </a:tbl>
          </a:graphicData>
        </a:graphic>
      </p:graphicFrame>
      <p:graphicFrame>
        <p:nvGraphicFramePr>
          <p:cNvPr id="23" name="Tabelle 22">
            <a:extLst>
              <a:ext uri="{FF2B5EF4-FFF2-40B4-BE49-F238E27FC236}">
                <a16:creationId xmlns:a16="http://schemas.microsoft.com/office/drawing/2014/main" id="{18510CA7-6480-FFCC-6D25-C8C71CA63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801788"/>
              </p:ext>
            </p:extLst>
          </p:nvPr>
        </p:nvGraphicFramePr>
        <p:xfrm>
          <a:off x="1403349" y="4379023"/>
          <a:ext cx="7607302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4495">
                  <a:extLst>
                    <a:ext uri="{9D8B030D-6E8A-4147-A177-3AD203B41FA5}">
                      <a16:colId xmlns:a16="http://schemas.microsoft.com/office/drawing/2014/main" val="180639643"/>
                    </a:ext>
                  </a:extLst>
                </a:gridCol>
                <a:gridCol w="624348">
                  <a:extLst>
                    <a:ext uri="{9D8B030D-6E8A-4147-A177-3AD203B41FA5}">
                      <a16:colId xmlns:a16="http://schemas.microsoft.com/office/drawing/2014/main" val="3882442378"/>
                    </a:ext>
                  </a:extLst>
                </a:gridCol>
                <a:gridCol w="637632">
                  <a:extLst>
                    <a:ext uri="{9D8B030D-6E8A-4147-A177-3AD203B41FA5}">
                      <a16:colId xmlns:a16="http://schemas.microsoft.com/office/drawing/2014/main" val="4242754800"/>
                    </a:ext>
                  </a:extLst>
                </a:gridCol>
                <a:gridCol w="619920">
                  <a:extLst>
                    <a:ext uri="{9D8B030D-6E8A-4147-A177-3AD203B41FA5}">
                      <a16:colId xmlns:a16="http://schemas.microsoft.com/office/drawing/2014/main" val="1274679734"/>
                    </a:ext>
                  </a:extLst>
                </a:gridCol>
                <a:gridCol w="637632">
                  <a:extLst>
                    <a:ext uri="{9D8B030D-6E8A-4147-A177-3AD203B41FA5}">
                      <a16:colId xmlns:a16="http://schemas.microsoft.com/office/drawing/2014/main" val="4294065753"/>
                    </a:ext>
                  </a:extLst>
                </a:gridCol>
                <a:gridCol w="602207">
                  <a:extLst>
                    <a:ext uri="{9D8B030D-6E8A-4147-A177-3AD203B41FA5}">
                      <a16:colId xmlns:a16="http://schemas.microsoft.com/office/drawing/2014/main" val="4227159599"/>
                    </a:ext>
                  </a:extLst>
                </a:gridCol>
                <a:gridCol w="549072">
                  <a:extLst>
                    <a:ext uri="{9D8B030D-6E8A-4147-A177-3AD203B41FA5}">
                      <a16:colId xmlns:a16="http://schemas.microsoft.com/office/drawing/2014/main" val="391267302"/>
                    </a:ext>
                  </a:extLst>
                </a:gridCol>
                <a:gridCol w="637632">
                  <a:extLst>
                    <a:ext uri="{9D8B030D-6E8A-4147-A177-3AD203B41FA5}">
                      <a16:colId xmlns:a16="http://schemas.microsoft.com/office/drawing/2014/main" val="3925565116"/>
                    </a:ext>
                  </a:extLst>
                </a:gridCol>
                <a:gridCol w="624348">
                  <a:extLst>
                    <a:ext uri="{9D8B030D-6E8A-4147-A177-3AD203B41FA5}">
                      <a16:colId xmlns:a16="http://schemas.microsoft.com/office/drawing/2014/main" val="3373983767"/>
                    </a:ext>
                  </a:extLst>
                </a:gridCol>
                <a:gridCol w="619920">
                  <a:extLst>
                    <a:ext uri="{9D8B030D-6E8A-4147-A177-3AD203B41FA5}">
                      <a16:colId xmlns:a16="http://schemas.microsoft.com/office/drawing/2014/main" val="3855954604"/>
                    </a:ext>
                  </a:extLst>
                </a:gridCol>
                <a:gridCol w="655344">
                  <a:extLst>
                    <a:ext uri="{9D8B030D-6E8A-4147-A177-3AD203B41FA5}">
                      <a16:colId xmlns:a16="http://schemas.microsoft.com/office/drawing/2014/main" val="2293594250"/>
                    </a:ext>
                  </a:extLst>
                </a:gridCol>
                <a:gridCol w="814752">
                  <a:extLst>
                    <a:ext uri="{9D8B030D-6E8A-4147-A177-3AD203B41FA5}">
                      <a16:colId xmlns:a16="http://schemas.microsoft.com/office/drawing/2014/main" val="244999617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210,1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126,5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45,6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55,7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111,6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32237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6,2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5,7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11,4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2273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de-DE" sz="14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4649451"/>
                  </a:ext>
                </a:extLst>
              </a:tr>
            </a:tbl>
          </a:graphicData>
        </a:graphic>
      </p:graphicFrame>
      <p:sp>
        <p:nvSpPr>
          <p:cNvPr id="15" name="Rectangle 4">
            <a:extLst>
              <a:ext uri="{FF2B5EF4-FFF2-40B4-BE49-F238E27FC236}">
                <a16:creationId xmlns:a16="http://schemas.microsoft.com/office/drawing/2014/main" id="{3088E78D-9143-EAE9-7B1B-38FAE3484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807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Arbeitszahlen können sich sehen lassen, insbesondere im Bestand mit Heizkörper!</a:t>
            </a:r>
          </a:p>
        </p:txBody>
      </p:sp>
    </p:spTree>
    <p:extLst>
      <p:ext uri="{BB962C8B-B14F-4D97-AF65-F5344CB8AC3E}">
        <p14:creationId xmlns:p14="http://schemas.microsoft.com/office/powerpoint/2010/main" val="175523158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1" name="Diagramm 8200">
            <a:extLst>
              <a:ext uri="{FF2B5EF4-FFF2-40B4-BE49-F238E27FC236}">
                <a16:creationId xmlns:a16="http://schemas.microsoft.com/office/drawing/2014/main" id="{87C836FF-B469-6B18-0F3C-9A35EC4EBF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0576643"/>
              </p:ext>
            </p:extLst>
          </p:nvPr>
        </p:nvGraphicFramePr>
        <p:xfrm>
          <a:off x="162219" y="1567142"/>
          <a:ext cx="9525357" cy="2731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200" name="Rechteck 8199">
            <a:extLst>
              <a:ext uri="{FF2B5EF4-FFF2-40B4-BE49-F238E27FC236}">
                <a16:creationId xmlns:a16="http://schemas.microsoft.com/office/drawing/2014/main" id="{73E4ECE7-9856-5090-0D3E-6A5139567D0D}"/>
              </a:ext>
            </a:extLst>
          </p:cNvPr>
          <p:cNvSpPr/>
          <p:nvPr/>
        </p:nvSpPr>
        <p:spPr bwMode="auto">
          <a:xfrm>
            <a:off x="3818515" y="4318365"/>
            <a:ext cx="2793355" cy="265814"/>
          </a:xfrm>
          <a:prstGeom prst="rect">
            <a:avLst/>
          </a:prstGeom>
          <a:solidFill>
            <a:srgbClr val="FFC000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227" name="Gruppieren 8226">
            <a:extLst>
              <a:ext uri="{FF2B5EF4-FFF2-40B4-BE49-F238E27FC236}">
                <a16:creationId xmlns:a16="http://schemas.microsoft.com/office/drawing/2014/main" id="{993788F7-343B-CE0F-FD8C-6E2266913CE3}"/>
              </a:ext>
            </a:extLst>
          </p:cNvPr>
          <p:cNvGrpSpPr/>
          <p:nvPr/>
        </p:nvGrpSpPr>
        <p:grpSpPr>
          <a:xfrm>
            <a:off x="2275152" y="4318365"/>
            <a:ext cx="5797275" cy="265814"/>
            <a:chOff x="2275152" y="4370619"/>
            <a:chExt cx="5797275" cy="265814"/>
          </a:xfrm>
        </p:grpSpPr>
        <p:sp>
          <p:nvSpPr>
            <p:cNvPr id="8203" name="Rechteck 8202">
              <a:extLst>
                <a:ext uri="{FF2B5EF4-FFF2-40B4-BE49-F238E27FC236}">
                  <a16:creationId xmlns:a16="http://schemas.microsoft.com/office/drawing/2014/main" id="{F97A377A-F41C-4A2F-E821-B97D6F4D9D3F}"/>
                </a:ext>
              </a:extLst>
            </p:cNvPr>
            <p:cNvSpPr/>
            <p:nvPr/>
          </p:nvSpPr>
          <p:spPr bwMode="auto">
            <a:xfrm>
              <a:off x="6764285" y="4370619"/>
              <a:ext cx="1308142" cy="265814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2" name="Rechteck 8201">
              <a:extLst>
                <a:ext uri="{FF2B5EF4-FFF2-40B4-BE49-F238E27FC236}">
                  <a16:creationId xmlns:a16="http://schemas.microsoft.com/office/drawing/2014/main" id="{520BBD07-743B-5FD1-92D8-4779B2615EBD}"/>
                </a:ext>
              </a:extLst>
            </p:cNvPr>
            <p:cNvSpPr/>
            <p:nvPr/>
          </p:nvSpPr>
          <p:spPr bwMode="auto">
            <a:xfrm>
              <a:off x="2275152" y="4370619"/>
              <a:ext cx="1308142" cy="265814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26" name="Gruppieren 8225">
            <a:extLst>
              <a:ext uri="{FF2B5EF4-FFF2-40B4-BE49-F238E27FC236}">
                <a16:creationId xmlns:a16="http://schemas.microsoft.com/office/drawing/2014/main" id="{A5DEDCDE-7D92-743F-2AC9-1A69B03C7BAE}"/>
              </a:ext>
            </a:extLst>
          </p:cNvPr>
          <p:cNvGrpSpPr/>
          <p:nvPr/>
        </p:nvGrpSpPr>
        <p:grpSpPr>
          <a:xfrm>
            <a:off x="727367" y="4318365"/>
            <a:ext cx="8875427" cy="265814"/>
            <a:chOff x="727367" y="4370619"/>
            <a:chExt cx="8875427" cy="265814"/>
          </a:xfrm>
        </p:grpSpPr>
        <p:sp>
          <p:nvSpPr>
            <p:cNvPr id="8205" name="Rechteck 8204">
              <a:extLst>
                <a:ext uri="{FF2B5EF4-FFF2-40B4-BE49-F238E27FC236}">
                  <a16:creationId xmlns:a16="http://schemas.microsoft.com/office/drawing/2014/main" id="{8A587AB2-32FC-EAB1-D00F-72B9E053C4B1}"/>
                </a:ext>
              </a:extLst>
            </p:cNvPr>
            <p:cNvSpPr/>
            <p:nvPr/>
          </p:nvSpPr>
          <p:spPr bwMode="auto">
            <a:xfrm>
              <a:off x="8255394" y="4370619"/>
              <a:ext cx="1347400" cy="265814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6" name="Rechteck 8205">
              <a:extLst>
                <a:ext uri="{FF2B5EF4-FFF2-40B4-BE49-F238E27FC236}">
                  <a16:creationId xmlns:a16="http://schemas.microsoft.com/office/drawing/2014/main" id="{E2D059FA-8E03-2A99-0D23-81050CE105E6}"/>
                </a:ext>
              </a:extLst>
            </p:cNvPr>
            <p:cNvSpPr/>
            <p:nvPr/>
          </p:nvSpPr>
          <p:spPr bwMode="auto">
            <a:xfrm>
              <a:off x="727367" y="4370619"/>
              <a:ext cx="1347400" cy="265814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20" y="0"/>
            <a:ext cx="422936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Verbrauch vs. Erzeugung 2025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101599" y="6241693"/>
            <a:ext cx="1303154" cy="28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CCF53B-889F-2352-26AC-11F492E2B85B}"/>
              </a:ext>
            </a:extLst>
          </p:cNvPr>
          <p:cNvSpPr txBox="1"/>
          <p:nvPr/>
        </p:nvSpPr>
        <p:spPr>
          <a:xfrm>
            <a:off x="60118" y="400880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kWh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DD4947E-A391-79D5-1EA9-F40469972DD3}"/>
              </a:ext>
            </a:extLst>
          </p:cNvPr>
          <p:cNvGrpSpPr/>
          <p:nvPr/>
        </p:nvGrpSpPr>
        <p:grpSpPr>
          <a:xfrm>
            <a:off x="7878024" y="775222"/>
            <a:ext cx="1809553" cy="712022"/>
            <a:chOff x="8010485" y="775222"/>
            <a:chExt cx="1809553" cy="712022"/>
          </a:xfrm>
        </p:grpSpPr>
        <p:grpSp>
          <p:nvGrpSpPr>
            <p:cNvPr id="8250" name="Gruppieren 8249">
              <a:extLst>
                <a:ext uri="{FF2B5EF4-FFF2-40B4-BE49-F238E27FC236}">
                  <a16:creationId xmlns:a16="http://schemas.microsoft.com/office/drawing/2014/main" id="{6B023793-84BA-13BC-CEC2-1FA6A39F0FCD}"/>
                </a:ext>
              </a:extLst>
            </p:cNvPr>
            <p:cNvGrpSpPr/>
            <p:nvPr/>
          </p:nvGrpSpPr>
          <p:grpSpPr>
            <a:xfrm>
              <a:off x="8054509" y="1053825"/>
              <a:ext cx="1765529" cy="433419"/>
              <a:chOff x="7978309" y="1132206"/>
              <a:chExt cx="1765529" cy="433419"/>
            </a:xfrm>
          </p:grpSpPr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78DA4CBA-09DE-C8E8-05F7-CE1B6C9094D3}"/>
                  </a:ext>
                </a:extLst>
              </p:cNvPr>
              <p:cNvGrpSpPr/>
              <p:nvPr/>
            </p:nvGrpSpPr>
            <p:grpSpPr>
              <a:xfrm>
                <a:off x="8945996" y="1201484"/>
                <a:ext cx="719576" cy="276999"/>
                <a:chOff x="8725854" y="894331"/>
                <a:chExt cx="719576" cy="276999"/>
              </a:xfrm>
            </p:grpSpPr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EB77128E-DB8B-58E2-DAA8-C9DFBBEC5978}"/>
                    </a:ext>
                  </a:extLst>
                </p:cNvPr>
                <p:cNvSpPr txBox="1"/>
                <p:nvPr/>
              </p:nvSpPr>
              <p:spPr>
                <a:xfrm>
                  <a:off x="8725854" y="894331"/>
                  <a:ext cx="5758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Eigen</a:t>
                  </a:r>
                </a:p>
              </p:txBody>
            </p:sp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DF2B3DC7-A7E0-2167-987C-A4B3BA6AC3D1}"/>
                    </a:ext>
                  </a:extLst>
                </p:cNvPr>
                <p:cNvSpPr/>
                <p:nvPr/>
              </p:nvSpPr>
              <p:spPr bwMode="auto">
                <a:xfrm>
                  <a:off x="9237471" y="982236"/>
                  <a:ext cx="207959" cy="124924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8229" name="Rechteck 8228">
                <a:extLst>
                  <a:ext uri="{FF2B5EF4-FFF2-40B4-BE49-F238E27FC236}">
                    <a16:creationId xmlns:a16="http://schemas.microsoft.com/office/drawing/2014/main" id="{6BBBD8DE-BBD4-25FC-064E-38928BD68F78}"/>
                  </a:ext>
                </a:extLst>
              </p:cNvPr>
              <p:cNvSpPr/>
              <p:nvPr/>
            </p:nvSpPr>
            <p:spPr bwMode="auto">
              <a:xfrm>
                <a:off x="7996015" y="1132206"/>
                <a:ext cx="1747823" cy="43341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232" name="Gruppieren 8231">
                <a:extLst>
                  <a:ext uri="{FF2B5EF4-FFF2-40B4-BE49-F238E27FC236}">
                    <a16:creationId xmlns:a16="http://schemas.microsoft.com/office/drawing/2014/main" id="{F18E52BD-6C54-966E-A1C2-B8C418F3B2D6}"/>
                  </a:ext>
                </a:extLst>
              </p:cNvPr>
              <p:cNvGrpSpPr/>
              <p:nvPr/>
            </p:nvGrpSpPr>
            <p:grpSpPr>
              <a:xfrm>
                <a:off x="7978309" y="1201484"/>
                <a:ext cx="989804" cy="276999"/>
                <a:chOff x="8701811" y="894331"/>
                <a:chExt cx="989804" cy="276999"/>
              </a:xfrm>
            </p:grpSpPr>
            <p:sp>
              <p:nvSpPr>
                <p:cNvPr id="8233" name="Textfeld 8232">
                  <a:extLst>
                    <a:ext uri="{FF2B5EF4-FFF2-40B4-BE49-F238E27FC236}">
                      <a16:creationId xmlns:a16="http://schemas.microsoft.com/office/drawing/2014/main" id="{126CF54A-51D1-85FF-F83E-5718F9C72FFB}"/>
                    </a:ext>
                  </a:extLst>
                </p:cNvPr>
                <p:cNvSpPr txBox="1"/>
                <p:nvPr/>
              </p:nvSpPr>
              <p:spPr>
                <a:xfrm>
                  <a:off x="8701811" y="894331"/>
                  <a:ext cx="82266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Lieferung</a:t>
                  </a:r>
                </a:p>
              </p:txBody>
            </p:sp>
            <p:sp>
              <p:nvSpPr>
                <p:cNvPr id="8234" name="Rechteck 8233">
                  <a:extLst>
                    <a:ext uri="{FF2B5EF4-FFF2-40B4-BE49-F238E27FC236}">
                      <a16:creationId xmlns:a16="http://schemas.microsoft.com/office/drawing/2014/main" id="{02768390-7DF3-EDD6-98D1-366ACC00F985}"/>
                    </a:ext>
                  </a:extLst>
                </p:cNvPr>
                <p:cNvSpPr/>
                <p:nvPr/>
              </p:nvSpPr>
              <p:spPr bwMode="auto">
                <a:xfrm>
                  <a:off x="9503157" y="982236"/>
                  <a:ext cx="188458" cy="124924"/>
                </a:xfrm>
                <a:prstGeom prst="rect">
                  <a:avLst/>
                </a:prstGeom>
                <a:solidFill>
                  <a:srgbClr val="CC66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22E2143E-097D-089C-3207-1D8A1CD539EE}"/>
                </a:ext>
              </a:extLst>
            </p:cNvPr>
            <p:cNvSpPr txBox="1"/>
            <p:nvPr/>
          </p:nvSpPr>
          <p:spPr>
            <a:xfrm>
              <a:off x="8010485" y="775222"/>
              <a:ext cx="145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Erzeugung (PV)</a:t>
              </a:r>
            </a:p>
          </p:txBody>
        </p:sp>
      </p:grpSp>
      <p:grpSp>
        <p:nvGrpSpPr>
          <p:cNvPr id="8222" name="Gruppieren 8221">
            <a:extLst>
              <a:ext uri="{FF2B5EF4-FFF2-40B4-BE49-F238E27FC236}">
                <a16:creationId xmlns:a16="http://schemas.microsoft.com/office/drawing/2014/main" id="{710662FD-4BD0-E92E-B1B8-B984E3B2CBA1}"/>
              </a:ext>
            </a:extLst>
          </p:cNvPr>
          <p:cNvGrpSpPr/>
          <p:nvPr/>
        </p:nvGrpSpPr>
        <p:grpSpPr>
          <a:xfrm>
            <a:off x="162219" y="792640"/>
            <a:ext cx="5271935" cy="705224"/>
            <a:chOff x="162219" y="792640"/>
            <a:chExt cx="5271935" cy="705224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E52DEAEC-1926-0690-81F7-393EB496C06B}"/>
                </a:ext>
              </a:extLst>
            </p:cNvPr>
            <p:cNvGrpSpPr/>
            <p:nvPr/>
          </p:nvGrpSpPr>
          <p:grpSpPr>
            <a:xfrm>
              <a:off x="182534" y="1133723"/>
              <a:ext cx="1037565" cy="276999"/>
              <a:chOff x="8714304" y="1511264"/>
              <a:chExt cx="1037565" cy="276999"/>
            </a:xfrm>
          </p:grpSpPr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F0DA993A-D1AA-C7DB-BA64-E01AB15D49A1}"/>
                  </a:ext>
                </a:extLst>
              </p:cNvPr>
              <p:cNvSpPr/>
              <p:nvPr/>
            </p:nvSpPr>
            <p:spPr bwMode="auto">
              <a:xfrm>
                <a:off x="9531298" y="1587301"/>
                <a:ext cx="220571" cy="124924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787EA0A1-E23A-8D97-27B6-F6473874DA8B}"/>
                  </a:ext>
                </a:extLst>
              </p:cNvPr>
              <p:cNvSpPr txBox="1"/>
              <p:nvPr/>
            </p:nvSpPr>
            <p:spPr>
              <a:xfrm>
                <a:off x="8714304" y="1511264"/>
                <a:ext cx="8867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WPPE (B)</a:t>
                </a:r>
              </a:p>
            </p:txBody>
          </p:sp>
        </p:grpSp>
        <p:sp>
          <p:nvSpPr>
            <p:cNvPr id="8215" name="Rechteck 8214">
              <a:extLst>
                <a:ext uri="{FF2B5EF4-FFF2-40B4-BE49-F238E27FC236}">
                  <a16:creationId xmlns:a16="http://schemas.microsoft.com/office/drawing/2014/main" id="{00777A65-50CC-82BD-095D-A70EB346E273}"/>
                </a:ext>
              </a:extLst>
            </p:cNvPr>
            <p:cNvSpPr/>
            <p:nvPr/>
          </p:nvSpPr>
          <p:spPr bwMode="auto">
            <a:xfrm>
              <a:off x="216452" y="1064445"/>
              <a:ext cx="5217702" cy="433419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BCD47EF1-70F5-3D8A-E52E-DF687A894590}"/>
                </a:ext>
              </a:extLst>
            </p:cNvPr>
            <p:cNvSpPr txBox="1"/>
            <p:nvPr/>
          </p:nvSpPr>
          <p:spPr>
            <a:xfrm>
              <a:off x="162219" y="792640"/>
              <a:ext cx="1159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Verbraucher</a:t>
              </a:r>
            </a:p>
          </p:txBody>
        </p:sp>
        <p:grpSp>
          <p:nvGrpSpPr>
            <p:cNvPr id="8256" name="Gruppieren 8255">
              <a:extLst>
                <a:ext uri="{FF2B5EF4-FFF2-40B4-BE49-F238E27FC236}">
                  <a16:creationId xmlns:a16="http://schemas.microsoft.com/office/drawing/2014/main" id="{F2CF8DF2-D982-1295-4ED3-4203F6B9EDCB}"/>
                </a:ext>
              </a:extLst>
            </p:cNvPr>
            <p:cNvGrpSpPr/>
            <p:nvPr/>
          </p:nvGrpSpPr>
          <p:grpSpPr>
            <a:xfrm>
              <a:off x="1222355" y="1133723"/>
              <a:ext cx="540633" cy="276999"/>
              <a:chOff x="8723553" y="1511264"/>
              <a:chExt cx="540633" cy="276999"/>
            </a:xfrm>
          </p:grpSpPr>
          <p:sp>
            <p:nvSpPr>
              <p:cNvPr id="8257" name="Rechteck 8256">
                <a:extLst>
                  <a:ext uri="{FF2B5EF4-FFF2-40B4-BE49-F238E27FC236}">
                    <a16:creationId xmlns:a16="http://schemas.microsoft.com/office/drawing/2014/main" id="{8F3200A0-7FA5-4A13-6027-F2D8DFB6945F}"/>
                  </a:ext>
                </a:extLst>
              </p:cNvPr>
              <p:cNvSpPr/>
              <p:nvPr/>
            </p:nvSpPr>
            <p:spPr bwMode="auto">
              <a:xfrm>
                <a:off x="9043615" y="1587301"/>
                <a:ext cx="220571" cy="124924"/>
              </a:xfrm>
              <a:prstGeom prst="rect">
                <a:avLst/>
              </a:prstGeom>
              <a:solidFill>
                <a:srgbClr val="FF9999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58" name="Textfeld 8257">
                <a:extLst>
                  <a:ext uri="{FF2B5EF4-FFF2-40B4-BE49-F238E27FC236}">
                    <a16:creationId xmlns:a16="http://schemas.microsoft.com/office/drawing/2014/main" id="{DBC7F780-8A95-431B-06EE-B08B349FBD57}"/>
                  </a:ext>
                </a:extLst>
              </p:cNvPr>
              <p:cNvSpPr txBox="1"/>
              <p:nvPr/>
            </p:nvSpPr>
            <p:spPr>
              <a:xfrm>
                <a:off x="8723553" y="151126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</p:grpSp>
        <p:grpSp>
          <p:nvGrpSpPr>
            <p:cNvPr id="8260" name="Gruppieren 8259">
              <a:extLst>
                <a:ext uri="{FF2B5EF4-FFF2-40B4-BE49-F238E27FC236}">
                  <a16:creationId xmlns:a16="http://schemas.microsoft.com/office/drawing/2014/main" id="{A5C06882-D9A1-BAAE-1EEF-3E03340EC9BB}"/>
                </a:ext>
              </a:extLst>
            </p:cNvPr>
            <p:cNvGrpSpPr/>
            <p:nvPr/>
          </p:nvGrpSpPr>
          <p:grpSpPr>
            <a:xfrm>
              <a:off x="2846723" y="1133723"/>
              <a:ext cx="551380" cy="276999"/>
              <a:chOff x="2623110" y="1212104"/>
              <a:chExt cx="551380" cy="276999"/>
            </a:xfrm>
          </p:grpSpPr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35CC124-ADB5-E341-1980-B8059C3F7E83}"/>
                  </a:ext>
                </a:extLst>
              </p:cNvPr>
              <p:cNvSpPr txBox="1"/>
              <p:nvPr/>
            </p:nvSpPr>
            <p:spPr>
              <a:xfrm>
                <a:off x="2623110" y="121210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  <p:sp>
            <p:nvSpPr>
              <p:cNvPr id="8259" name="Rechteck 8258">
                <a:extLst>
                  <a:ext uri="{FF2B5EF4-FFF2-40B4-BE49-F238E27FC236}">
                    <a16:creationId xmlns:a16="http://schemas.microsoft.com/office/drawing/2014/main" id="{B6C223BE-8CE3-D453-6EB5-71F1B8AB3BA8}"/>
                  </a:ext>
                </a:extLst>
              </p:cNvPr>
              <p:cNvSpPr/>
              <p:nvPr/>
            </p:nvSpPr>
            <p:spPr bwMode="auto">
              <a:xfrm>
                <a:off x="2953919" y="1297073"/>
                <a:ext cx="220571" cy="124924"/>
              </a:xfrm>
              <a:prstGeom prst="rect">
                <a:avLst/>
              </a:prstGeom>
              <a:solidFill>
                <a:srgbClr val="6699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265" name="Gruppieren 8264">
              <a:extLst>
                <a:ext uri="{FF2B5EF4-FFF2-40B4-BE49-F238E27FC236}">
                  <a16:creationId xmlns:a16="http://schemas.microsoft.com/office/drawing/2014/main" id="{ED2A4ED6-5E7E-C5AB-16C8-6F3A2E3A66DE}"/>
                </a:ext>
              </a:extLst>
            </p:cNvPr>
            <p:cNvGrpSpPr/>
            <p:nvPr/>
          </p:nvGrpSpPr>
          <p:grpSpPr>
            <a:xfrm>
              <a:off x="3591415" y="1133723"/>
              <a:ext cx="1180970" cy="276999"/>
              <a:chOff x="3856901" y="1212104"/>
              <a:chExt cx="1180970" cy="276999"/>
            </a:xfrm>
          </p:grpSpPr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72BF60F3-96CD-F4CC-3931-BC2C0F10CB33}"/>
                  </a:ext>
                </a:extLst>
              </p:cNvPr>
              <p:cNvSpPr txBox="1"/>
              <p:nvPr/>
            </p:nvSpPr>
            <p:spPr>
              <a:xfrm>
                <a:off x="3856901" y="1212104"/>
                <a:ext cx="1037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Haushalt (B)</a:t>
                </a:r>
              </a:p>
            </p:txBody>
          </p:sp>
          <p:sp>
            <p:nvSpPr>
              <p:cNvPr id="8261" name="Rechteck 8260">
                <a:extLst>
                  <a:ext uri="{FF2B5EF4-FFF2-40B4-BE49-F238E27FC236}">
                    <a16:creationId xmlns:a16="http://schemas.microsoft.com/office/drawing/2014/main" id="{68D2D564-8B0D-503F-3AEA-ABE14D27288C}"/>
                  </a:ext>
                </a:extLst>
              </p:cNvPr>
              <p:cNvSpPr/>
              <p:nvPr/>
            </p:nvSpPr>
            <p:spPr bwMode="auto">
              <a:xfrm>
                <a:off x="4817300" y="1295772"/>
                <a:ext cx="220571" cy="124924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262" name="Gruppieren 8261">
              <a:extLst>
                <a:ext uri="{FF2B5EF4-FFF2-40B4-BE49-F238E27FC236}">
                  <a16:creationId xmlns:a16="http://schemas.microsoft.com/office/drawing/2014/main" id="{24A5E2B7-89D4-7834-AE4C-098568D9A9B5}"/>
                </a:ext>
              </a:extLst>
            </p:cNvPr>
            <p:cNvGrpSpPr/>
            <p:nvPr/>
          </p:nvGrpSpPr>
          <p:grpSpPr>
            <a:xfrm>
              <a:off x="1921464" y="1133723"/>
              <a:ext cx="904105" cy="276999"/>
              <a:chOff x="2594963" y="1212104"/>
              <a:chExt cx="904105" cy="276999"/>
            </a:xfrm>
          </p:grpSpPr>
          <p:sp>
            <p:nvSpPr>
              <p:cNvPr id="8263" name="Textfeld 8262">
                <a:extLst>
                  <a:ext uri="{FF2B5EF4-FFF2-40B4-BE49-F238E27FC236}">
                    <a16:creationId xmlns:a16="http://schemas.microsoft.com/office/drawing/2014/main" id="{CCA740BF-D951-0238-B363-C02DD56953C9}"/>
                  </a:ext>
                </a:extLst>
              </p:cNvPr>
              <p:cNvSpPr txBox="1"/>
              <p:nvPr/>
            </p:nvSpPr>
            <p:spPr>
              <a:xfrm>
                <a:off x="2594963" y="1212104"/>
                <a:ext cx="7489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Auto (B)</a:t>
                </a:r>
              </a:p>
            </p:txBody>
          </p:sp>
          <p:sp>
            <p:nvSpPr>
              <p:cNvPr id="8264" name="Rechteck 8263">
                <a:extLst>
                  <a:ext uri="{FF2B5EF4-FFF2-40B4-BE49-F238E27FC236}">
                    <a16:creationId xmlns:a16="http://schemas.microsoft.com/office/drawing/2014/main" id="{E8913F94-C01A-6A0A-7176-2178DFE814EC}"/>
                  </a:ext>
                </a:extLst>
              </p:cNvPr>
              <p:cNvSpPr/>
              <p:nvPr/>
            </p:nvSpPr>
            <p:spPr bwMode="auto">
              <a:xfrm>
                <a:off x="3278497" y="1297073"/>
                <a:ext cx="220571" cy="124924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1694F378-7306-834B-6151-4C1783244EB8}"/>
                </a:ext>
              </a:extLst>
            </p:cNvPr>
            <p:cNvGrpSpPr/>
            <p:nvPr/>
          </p:nvGrpSpPr>
          <p:grpSpPr>
            <a:xfrm>
              <a:off x="4768555" y="1133723"/>
              <a:ext cx="533357" cy="276999"/>
              <a:chOff x="3866414" y="1212104"/>
              <a:chExt cx="533357" cy="276999"/>
            </a:xfrm>
          </p:grpSpPr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A6744E00-F747-4E6C-4882-A5E8186B0FEB}"/>
                  </a:ext>
                </a:extLst>
              </p:cNvPr>
              <p:cNvSpPr txBox="1"/>
              <p:nvPr/>
            </p:nvSpPr>
            <p:spPr>
              <a:xfrm>
                <a:off x="3866414" y="121210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F312EB2C-6B0A-C185-2CF1-BD2C67B1F2E0}"/>
                  </a:ext>
                </a:extLst>
              </p:cNvPr>
              <p:cNvSpPr/>
              <p:nvPr/>
            </p:nvSpPr>
            <p:spPr bwMode="auto">
              <a:xfrm>
                <a:off x="4179200" y="1295772"/>
                <a:ext cx="220571" cy="124924"/>
              </a:xfrm>
              <a:prstGeom prst="rect">
                <a:avLst/>
              </a:prstGeom>
              <a:solidFill>
                <a:srgbClr val="00CC99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C6281308-9D08-53E1-9851-045A054B69A6}"/>
              </a:ext>
            </a:extLst>
          </p:cNvPr>
          <p:cNvSpPr txBox="1"/>
          <p:nvPr/>
        </p:nvSpPr>
        <p:spPr>
          <a:xfrm>
            <a:off x="3852928" y="4308849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Mai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F1261BC-97B4-90EC-F992-9CD6CA522F0C}"/>
              </a:ext>
            </a:extLst>
          </p:cNvPr>
          <p:cNvSpPr txBox="1"/>
          <p:nvPr/>
        </p:nvSpPr>
        <p:spPr>
          <a:xfrm>
            <a:off x="4596474" y="4308849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Jun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5719C75-EEB3-325F-E2B5-11E077AD8999}"/>
              </a:ext>
            </a:extLst>
          </p:cNvPr>
          <p:cNvSpPr txBox="1"/>
          <p:nvPr/>
        </p:nvSpPr>
        <p:spPr>
          <a:xfrm>
            <a:off x="5361201" y="4308849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Jul</a:t>
            </a:r>
          </a:p>
        </p:txBody>
      </p:sp>
      <p:sp>
        <p:nvSpPr>
          <p:cNvPr id="8195" name="Textfeld 8194">
            <a:extLst>
              <a:ext uri="{FF2B5EF4-FFF2-40B4-BE49-F238E27FC236}">
                <a16:creationId xmlns:a16="http://schemas.microsoft.com/office/drawing/2014/main" id="{7750FF79-28A6-9209-A5B6-987EA2A3571F}"/>
              </a:ext>
            </a:extLst>
          </p:cNvPr>
          <p:cNvSpPr txBox="1"/>
          <p:nvPr/>
        </p:nvSpPr>
        <p:spPr>
          <a:xfrm>
            <a:off x="5987279" y="4308849"/>
            <a:ext cx="588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Aug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7C4C1F5-1891-BA6C-2DA0-4D19FFD340A7}"/>
              </a:ext>
            </a:extLst>
          </p:cNvPr>
          <p:cNvSpPr txBox="1"/>
          <p:nvPr/>
        </p:nvSpPr>
        <p:spPr>
          <a:xfrm>
            <a:off x="2353556" y="4308849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Mrz</a:t>
            </a:r>
            <a:endParaRPr lang="de-DE" sz="14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5FCBCFE-0D35-B77F-0231-3ED5FE172DB1}"/>
              </a:ext>
            </a:extLst>
          </p:cNvPr>
          <p:cNvSpPr txBox="1"/>
          <p:nvPr/>
        </p:nvSpPr>
        <p:spPr>
          <a:xfrm>
            <a:off x="3074022" y="4308849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Apr</a:t>
            </a:r>
          </a:p>
        </p:txBody>
      </p:sp>
      <p:sp>
        <p:nvSpPr>
          <p:cNvPr id="8196" name="Textfeld 8195">
            <a:extLst>
              <a:ext uri="{FF2B5EF4-FFF2-40B4-BE49-F238E27FC236}">
                <a16:creationId xmlns:a16="http://schemas.microsoft.com/office/drawing/2014/main" id="{C4A15E12-80B4-AA43-6C2F-C93A7F5B652B}"/>
              </a:ext>
            </a:extLst>
          </p:cNvPr>
          <p:cNvSpPr txBox="1"/>
          <p:nvPr/>
        </p:nvSpPr>
        <p:spPr>
          <a:xfrm>
            <a:off x="6725165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Sep</a:t>
            </a:r>
          </a:p>
        </p:txBody>
      </p:sp>
      <p:sp>
        <p:nvSpPr>
          <p:cNvPr id="8197" name="Textfeld 8196">
            <a:extLst>
              <a:ext uri="{FF2B5EF4-FFF2-40B4-BE49-F238E27FC236}">
                <a16:creationId xmlns:a16="http://schemas.microsoft.com/office/drawing/2014/main" id="{54318CC5-A0CF-A697-DBC0-1A0EF6FE87A5}"/>
              </a:ext>
            </a:extLst>
          </p:cNvPr>
          <p:cNvSpPr txBox="1"/>
          <p:nvPr/>
        </p:nvSpPr>
        <p:spPr>
          <a:xfrm>
            <a:off x="7492069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Okt</a:t>
            </a:r>
          </a:p>
        </p:txBody>
      </p:sp>
      <p:sp>
        <p:nvSpPr>
          <p:cNvPr id="8198" name="Textfeld 8197">
            <a:extLst>
              <a:ext uri="{FF2B5EF4-FFF2-40B4-BE49-F238E27FC236}">
                <a16:creationId xmlns:a16="http://schemas.microsoft.com/office/drawing/2014/main" id="{E0DD01F4-2233-B0CA-B301-FA2D80BA5EB1}"/>
              </a:ext>
            </a:extLst>
          </p:cNvPr>
          <p:cNvSpPr txBox="1"/>
          <p:nvPr/>
        </p:nvSpPr>
        <p:spPr>
          <a:xfrm>
            <a:off x="8255396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Nov</a:t>
            </a:r>
          </a:p>
        </p:txBody>
      </p:sp>
      <p:sp>
        <p:nvSpPr>
          <p:cNvPr id="8199" name="Textfeld 8198">
            <a:extLst>
              <a:ext uri="{FF2B5EF4-FFF2-40B4-BE49-F238E27FC236}">
                <a16:creationId xmlns:a16="http://schemas.microsoft.com/office/drawing/2014/main" id="{5DEB310D-3496-7F6D-3383-237FA2FB055A}"/>
              </a:ext>
            </a:extLst>
          </p:cNvPr>
          <p:cNvSpPr txBox="1"/>
          <p:nvPr/>
        </p:nvSpPr>
        <p:spPr>
          <a:xfrm>
            <a:off x="8969653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Dez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5D95E1E-DA63-C2BE-C3F5-02C97AD0ECA8}"/>
              </a:ext>
            </a:extLst>
          </p:cNvPr>
          <p:cNvSpPr txBox="1"/>
          <p:nvPr/>
        </p:nvSpPr>
        <p:spPr>
          <a:xfrm>
            <a:off x="790133" y="4308849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Jan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D7268C9-C73A-1F69-0A97-65F2D7580D2C}"/>
              </a:ext>
            </a:extLst>
          </p:cNvPr>
          <p:cNvSpPr txBox="1"/>
          <p:nvPr/>
        </p:nvSpPr>
        <p:spPr>
          <a:xfrm>
            <a:off x="1569637" y="4308849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Feb</a:t>
            </a:r>
          </a:p>
        </p:txBody>
      </p:sp>
      <p:grpSp>
        <p:nvGrpSpPr>
          <p:cNvPr id="8223" name="Gruppieren 8222">
            <a:extLst>
              <a:ext uri="{FF2B5EF4-FFF2-40B4-BE49-F238E27FC236}">
                <a16:creationId xmlns:a16="http://schemas.microsoft.com/office/drawing/2014/main" id="{77B53762-7423-6F27-634A-CABBFD00F059}"/>
              </a:ext>
            </a:extLst>
          </p:cNvPr>
          <p:cNvGrpSpPr/>
          <p:nvPr/>
        </p:nvGrpSpPr>
        <p:grpSpPr>
          <a:xfrm>
            <a:off x="5475528" y="792640"/>
            <a:ext cx="2126747" cy="694604"/>
            <a:chOff x="5475528" y="792640"/>
            <a:chExt cx="2126747" cy="694604"/>
          </a:xfrm>
        </p:grpSpPr>
        <p:grpSp>
          <p:nvGrpSpPr>
            <p:cNvPr id="8231" name="Gruppieren 8230">
              <a:extLst>
                <a:ext uri="{FF2B5EF4-FFF2-40B4-BE49-F238E27FC236}">
                  <a16:creationId xmlns:a16="http://schemas.microsoft.com/office/drawing/2014/main" id="{F8102083-26BE-DB5F-0F33-D91D54217D53}"/>
                </a:ext>
              </a:extLst>
            </p:cNvPr>
            <p:cNvGrpSpPr/>
            <p:nvPr/>
          </p:nvGrpSpPr>
          <p:grpSpPr>
            <a:xfrm>
              <a:off x="5510077" y="1053825"/>
              <a:ext cx="2092198" cy="433419"/>
              <a:chOff x="6180868" y="818244"/>
              <a:chExt cx="2092198" cy="433419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17197059-5E87-A463-B08F-121E1066BF7D}"/>
                  </a:ext>
                </a:extLst>
              </p:cNvPr>
              <p:cNvGrpSpPr/>
              <p:nvPr/>
            </p:nvGrpSpPr>
            <p:grpSpPr>
              <a:xfrm>
                <a:off x="6180868" y="887522"/>
                <a:ext cx="1036337" cy="276999"/>
                <a:chOff x="9472905" y="1511264"/>
                <a:chExt cx="1036337" cy="276999"/>
              </a:xfrm>
            </p:grpSpPr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B2374454-2747-EE18-0B5C-FF0B40F39B04}"/>
                    </a:ext>
                  </a:extLst>
                </p:cNvPr>
                <p:cNvSpPr/>
                <p:nvPr/>
              </p:nvSpPr>
              <p:spPr bwMode="auto">
                <a:xfrm>
                  <a:off x="10288080" y="1587301"/>
                  <a:ext cx="221162" cy="12492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CC1FBF3E-8EAF-7C1E-3BB7-E4D9B805055B}"/>
                    </a:ext>
                  </a:extLst>
                </p:cNvPr>
                <p:cNvSpPr txBox="1"/>
                <p:nvPr/>
              </p:nvSpPr>
              <p:spPr>
                <a:xfrm>
                  <a:off x="9472905" y="1511264"/>
                  <a:ext cx="8675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Bezug (B)</a:t>
                  </a:r>
                </a:p>
              </p:txBody>
            </p:sp>
          </p:grp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41EA97C1-2EB8-F2F9-4A99-EB6205203EDD}"/>
                  </a:ext>
                </a:extLst>
              </p:cNvPr>
              <p:cNvGrpSpPr/>
              <p:nvPr/>
            </p:nvGrpSpPr>
            <p:grpSpPr>
              <a:xfrm>
                <a:off x="7223676" y="887522"/>
                <a:ext cx="947465" cy="276999"/>
                <a:chOff x="9486877" y="1511264"/>
                <a:chExt cx="947465" cy="276999"/>
              </a:xfrm>
            </p:grpSpPr>
            <p:sp>
              <p:nvSpPr>
                <p:cNvPr id="8192" name="Rechteck 8191">
                  <a:extLst>
                    <a:ext uri="{FF2B5EF4-FFF2-40B4-BE49-F238E27FC236}">
                      <a16:creationId xmlns:a16="http://schemas.microsoft.com/office/drawing/2014/main" id="{691EB9BC-4CAB-305C-68A0-B2ACAAEF6D46}"/>
                    </a:ext>
                  </a:extLst>
                </p:cNvPr>
                <p:cNvSpPr/>
                <p:nvPr/>
              </p:nvSpPr>
              <p:spPr bwMode="auto">
                <a:xfrm>
                  <a:off x="10241354" y="1587301"/>
                  <a:ext cx="192988" cy="12492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193" name="Textfeld 8192">
                  <a:extLst>
                    <a:ext uri="{FF2B5EF4-FFF2-40B4-BE49-F238E27FC236}">
                      <a16:creationId xmlns:a16="http://schemas.microsoft.com/office/drawing/2014/main" id="{9485F268-0AFA-60CD-2C47-2B6767C35B0A}"/>
                    </a:ext>
                  </a:extLst>
                </p:cNvPr>
                <p:cNvSpPr txBox="1"/>
                <p:nvPr/>
              </p:nvSpPr>
              <p:spPr>
                <a:xfrm>
                  <a:off x="9486877" y="1511264"/>
                  <a:ext cx="8242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Eigen (E)</a:t>
                  </a:r>
                </a:p>
              </p:txBody>
            </p:sp>
          </p:grpSp>
          <p:sp>
            <p:nvSpPr>
              <p:cNvPr id="8228" name="Rechteck 8227">
                <a:extLst>
                  <a:ext uri="{FF2B5EF4-FFF2-40B4-BE49-F238E27FC236}">
                    <a16:creationId xmlns:a16="http://schemas.microsoft.com/office/drawing/2014/main" id="{F5B40617-4C58-E79C-2CB8-D50F94D88F6C}"/>
                  </a:ext>
                </a:extLst>
              </p:cNvPr>
              <p:cNvSpPr/>
              <p:nvPr/>
            </p:nvSpPr>
            <p:spPr bwMode="auto">
              <a:xfrm>
                <a:off x="6195214" y="818244"/>
                <a:ext cx="2077852" cy="43341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221" name="Textfeld 8220">
              <a:extLst>
                <a:ext uri="{FF2B5EF4-FFF2-40B4-BE49-F238E27FC236}">
                  <a16:creationId xmlns:a16="http://schemas.microsoft.com/office/drawing/2014/main" id="{5C7A62AF-23ED-8203-08BD-97D1EA7004AA}"/>
                </a:ext>
              </a:extLst>
            </p:cNvPr>
            <p:cNvSpPr txBox="1"/>
            <p:nvPr/>
          </p:nvSpPr>
          <p:spPr>
            <a:xfrm>
              <a:off x="5475528" y="792640"/>
              <a:ext cx="1766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Verbraucher-Anteile</a:t>
              </a:r>
            </a:p>
          </p:txBody>
        </p:sp>
      </p:grpSp>
      <p:grpSp>
        <p:nvGrpSpPr>
          <p:cNvPr id="8208" name="Gruppieren 8207">
            <a:extLst>
              <a:ext uri="{FF2B5EF4-FFF2-40B4-BE49-F238E27FC236}">
                <a16:creationId xmlns:a16="http://schemas.microsoft.com/office/drawing/2014/main" id="{C339D1EE-BEB4-5FEA-99F4-A00621DE7684}"/>
              </a:ext>
            </a:extLst>
          </p:cNvPr>
          <p:cNvGrpSpPr/>
          <p:nvPr/>
        </p:nvGrpSpPr>
        <p:grpSpPr>
          <a:xfrm>
            <a:off x="26535" y="4653494"/>
            <a:ext cx="9796304" cy="1588199"/>
            <a:chOff x="26535" y="4653494"/>
            <a:chExt cx="9796304" cy="1588199"/>
          </a:xfrm>
        </p:grpSpPr>
        <p:sp>
          <p:nvSpPr>
            <p:cNvPr id="8209" name="Rechteck 8208">
              <a:extLst>
                <a:ext uri="{FF2B5EF4-FFF2-40B4-BE49-F238E27FC236}">
                  <a16:creationId xmlns:a16="http://schemas.microsoft.com/office/drawing/2014/main" id="{18F2EBC3-F50C-4988-F000-8D5884007046}"/>
                </a:ext>
              </a:extLst>
            </p:cNvPr>
            <p:cNvSpPr/>
            <p:nvPr/>
          </p:nvSpPr>
          <p:spPr bwMode="auto">
            <a:xfrm>
              <a:off x="101599" y="4670645"/>
              <a:ext cx="9721240" cy="15343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8207" name="Diagramm 8206">
              <a:extLst>
                <a:ext uri="{FF2B5EF4-FFF2-40B4-BE49-F238E27FC236}">
                  <a16:creationId xmlns:a16="http://schemas.microsoft.com/office/drawing/2014/main" id="{1FFD9A4F-E5B0-9E86-43C1-837662AA53F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99915233"/>
                </p:ext>
              </p:extLst>
            </p:nvPr>
          </p:nvGraphicFramePr>
          <p:xfrm>
            <a:off x="1773998" y="4670645"/>
            <a:ext cx="7137854" cy="15710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212" name="Textfeld 8211">
              <a:extLst>
                <a:ext uri="{FF2B5EF4-FFF2-40B4-BE49-F238E27FC236}">
                  <a16:creationId xmlns:a16="http://schemas.microsoft.com/office/drawing/2014/main" id="{B242321C-4D99-DA2D-2F4C-1FFB4E171063}"/>
                </a:ext>
              </a:extLst>
            </p:cNvPr>
            <p:cNvSpPr txBox="1"/>
            <p:nvPr/>
          </p:nvSpPr>
          <p:spPr>
            <a:xfrm>
              <a:off x="339983" y="5696680"/>
              <a:ext cx="13324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b="1" dirty="0"/>
                <a:t>Erzeugung</a:t>
              </a:r>
              <a:r>
                <a:rPr lang="de-DE" sz="1200" b="1" dirty="0">
                  <a:solidFill>
                    <a:srgbClr val="0000FF"/>
                  </a:solidFill>
                </a:rPr>
                <a:t> </a:t>
              </a:r>
              <a:r>
                <a:rPr lang="de-DE" sz="1200" b="1" dirty="0"/>
                <a:t>(PV)</a:t>
              </a:r>
            </a:p>
          </p:txBody>
        </p:sp>
        <p:sp>
          <p:nvSpPr>
            <p:cNvPr id="8213" name="Textfeld 8212">
              <a:extLst>
                <a:ext uri="{FF2B5EF4-FFF2-40B4-BE49-F238E27FC236}">
                  <a16:creationId xmlns:a16="http://schemas.microsoft.com/office/drawing/2014/main" id="{C907E707-19D8-7A07-EE8A-1F47D6AD98CB}"/>
                </a:ext>
              </a:extLst>
            </p:cNvPr>
            <p:cNvSpPr txBox="1"/>
            <p:nvPr/>
          </p:nvSpPr>
          <p:spPr>
            <a:xfrm>
              <a:off x="736373" y="5098978"/>
              <a:ext cx="936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b="1" dirty="0"/>
                <a:t>Verbrauch</a:t>
              </a:r>
            </a:p>
          </p:txBody>
        </p:sp>
        <p:sp>
          <p:nvSpPr>
            <p:cNvPr id="8216" name="Textfeld 8215">
              <a:extLst>
                <a:ext uri="{FF2B5EF4-FFF2-40B4-BE49-F238E27FC236}">
                  <a16:creationId xmlns:a16="http://schemas.microsoft.com/office/drawing/2014/main" id="{0BA9E9B3-0AD9-A68F-804D-5D6B6FDDD3C2}"/>
                </a:ext>
              </a:extLst>
            </p:cNvPr>
            <p:cNvSpPr txBox="1"/>
            <p:nvPr/>
          </p:nvSpPr>
          <p:spPr>
            <a:xfrm>
              <a:off x="8796669" y="5124506"/>
              <a:ext cx="7214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11.805</a:t>
              </a:r>
            </a:p>
          </p:txBody>
        </p:sp>
        <p:sp>
          <p:nvSpPr>
            <p:cNvPr id="8217" name="Textfeld 8216">
              <a:extLst>
                <a:ext uri="{FF2B5EF4-FFF2-40B4-BE49-F238E27FC236}">
                  <a16:creationId xmlns:a16="http://schemas.microsoft.com/office/drawing/2014/main" id="{57AC7CB6-6E24-4793-2871-D9BD964B3D5D}"/>
                </a:ext>
              </a:extLst>
            </p:cNvPr>
            <p:cNvSpPr txBox="1"/>
            <p:nvPr/>
          </p:nvSpPr>
          <p:spPr>
            <a:xfrm>
              <a:off x="8788209" y="5924639"/>
              <a:ext cx="7361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+3.912</a:t>
              </a:r>
            </a:p>
          </p:txBody>
        </p:sp>
        <p:sp>
          <p:nvSpPr>
            <p:cNvPr id="8218" name="Textfeld 8217">
              <a:extLst>
                <a:ext uri="{FF2B5EF4-FFF2-40B4-BE49-F238E27FC236}">
                  <a16:creationId xmlns:a16="http://schemas.microsoft.com/office/drawing/2014/main" id="{5694F2C0-19EA-F35A-3801-131F53211159}"/>
                </a:ext>
              </a:extLst>
            </p:cNvPr>
            <p:cNvSpPr txBox="1"/>
            <p:nvPr/>
          </p:nvSpPr>
          <p:spPr>
            <a:xfrm>
              <a:off x="8286664" y="5943041"/>
              <a:ext cx="5758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/>
                <a:t>Saldo</a:t>
              </a:r>
            </a:p>
          </p:txBody>
        </p:sp>
        <p:sp>
          <p:nvSpPr>
            <p:cNvPr id="8219" name="Textfeld 8218">
              <a:extLst>
                <a:ext uri="{FF2B5EF4-FFF2-40B4-BE49-F238E27FC236}">
                  <a16:creationId xmlns:a16="http://schemas.microsoft.com/office/drawing/2014/main" id="{0E3DB7D9-5C43-7628-56B4-3FD8851BE684}"/>
                </a:ext>
              </a:extLst>
            </p:cNvPr>
            <p:cNvSpPr txBox="1"/>
            <p:nvPr/>
          </p:nvSpPr>
          <p:spPr>
            <a:xfrm>
              <a:off x="26535" y="4668061"/>
              <a:ext cx="18149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Jahresbilanz (kWh)</a:t>
              </a:r>
            </a:p>
          </p:txBody>
        </p:sp>
        <p:sp>
          <p:nvSpPr>
            <p:cNvPr id="8220" name="Textfeld 8219">
              <a:extLst>
                <a:ext uri="{FF2B5EF4-FFF2-40B4-BE49-F238E27FC236}">
                  <a16:creationId xmlns:a16="http://schemas.microsoft.com/office/drawing/2014/main" id="{633EFE5B-0E11-F757-C2F3-476D44264E58}"/>
                </a:ext>
              </a:extLst>
            </p:cNvPr>
            <p:cNvSpPr txBox="1"/>
            <p:nvPr/>
          </p:nvSpPr>
          <p:spPr>
            <a:xfrm>
              <a:off x="8786795" y="5704994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15.717</a:t>
              </a:r>
            </a:p>
          </p:txBody>
        </p:sp>
        <p:sp>
          <p:nvSpPr>
            <p:cNvPr id="8230" name="Textfeld 8229">
              <a:extLst>
                <a:ext uri="{FF2B5EF4-FFF2-40B4-BE49-F238E27FC236}">
                  <a16:creationId xmlns:a16="http://schemas.microsoft.com/office/drawing/2014/main" id="{0A68E328-7BE5-49AC-EBC1-7D1C88E96E3C}"/>
                </a:ext>
              </a:extLst>
            </p:cNvPr>
            <p:cNvSpPr txBox="1"/>
            <p:nvPr/>
          </p:nvSpPr>
          <p:spPr>
            <a:xfrm>
              <a:off x="3010960" y="4674288"/>
              <a:ext cx="12089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FF0000"/>
                  </a:solidFill>
                </a:rPr>
                <a:t>6..936 </a:t>
              </a:r>
              <a:r>
                <a:rPr lang="de-DE" sz="1400" dirty="0">
                  <a:solidFill>
                    <a:srgbClr val="FF0000"/>
                  </a:solidFill>
                </a:rPr>
                <a:t>(59%)</a:t>
              </a:r>
            </a:p>
          </p:txBody>
        </p:sp>
        <p:sp>
          <p:nvSpPr>
            <p:cNvPr id="8235" name="Textfeld 8234">
              <a:extLst>
                <a:ext uri="{FF2B5EF4-FFF2-40B4-BE49-F238E27FC236}">
                  <a16:creationId xmlns:a16="http://schemas.microsoft.com/office/drawing/2014/main" id="{0E379325-508C-94DC-1673-84B3DEA33B7D}"/>
                </a:ext>
              </a:extLst>
            </p:cNvPr>
            <p:cNvSpPr txBox="1"/>
            <p:nvPr/>
          </p:nvSpPr>
          <p:spPr>
            <a:xfrm>
              <a:off x="4072366" y="4653494"/>
              <a:ext cx="12649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0000FF"/>
                  </a:solidFill>
                </a:rPr>
                <a:t>1.474 </a:t>
              </a:r>
              <a:r>
                <a:rPr lang="de-DE" sz="1400" dirty="0">
                  <a:solidFill>
                    <a:srgbClr val="0000FF"/>
                  </a:solidFill>
                </a:rPr>
                <a:t>(12%)</a:t>
              </a:r>
            </a:p>
          </p:txBody>
        </p:sp>
        <p:sp>
          <p:nvSpPr>
            <p:cNvPr id="8236" name="Textfeld 8235">
              <a:extLst>
                <a:ext uri="{FF2B5EF4-FFF2-40B4-BE49-F238E27FC236}">
                  <a16:creationId xmlns:a16="http://schemas.microsoft.com/office/drawing/2014/main" id="{C2C0AE71-CCCB-F94F-70E2-A5B6BDC9A505}"/>
                </a:ext>
              </a:extLst>
            </p:cNvPr>
            <p:cNvSpPr txBox="1"/>
            <p:nvPr/>
          </p:nvSpPr>
          <p:spPr>
            <a:xfrm>
              <a:off x="5137841" y="4668060"/>
              <a:ext cx="1177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00B050"/>
                  </a:solidFill>
                </a:rPr>
                <a:t>3.395 </a:t>
              </a:r>
              <a:r>
                <a:rPr lang="de-DE" sz="1400" dirty="0">
                  <a:solidFill>
                    <a:srgbClr val="00B050"/>
                  </a:solidFill>
                </a:rPr>
                <a:t>(29%)</a:t>
              </a:r>
            </a:p>
          </p:txBody>
        </p:sp>
        <p:sp>
          <p:nvSpPr>
            <p:cNvPr id="8237" name="Textfeld 8236">
              <a:extLst>
                <a:ext uri="{FF2B5EF4-FFF2-40B4-BE49-F238E27FC236}">
                  <a16:creationId xmlns:a16="http://schemas.microsoft.com/office/drawing/2014/main" id="{A096BF7D-8D27-4556-2184-0130C7FB5F27}"/>
                </a:ext>
              </a:extLst>
            </p:cNvPr>
            <p:cNvSpPr txBox="1"/>
            <p:nvPr/>
          </p:nvSpPr>
          <p:spPr>
            <a:xfrm>
              <a:off x="3082151" y="5107263"/>
              <a:ext cx="63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bg1">
                      <a:lumMod val="50000"/>
                    </a:schemeClr>
                  </a:solidFill>
                </a:rPr>
                <a:t>7.540</a:t>
              </a:r>
            </a:p>
          </p:txBody>
        </p:sp>
        <p:sp>
          <p:nvSpPr>
            <p:cNvPr id="8238" name="Textfeld 8237">
              <a:extLst>
                <a:ext uri="{FF2B5EF4-FFF2-40B4-BE49-F238E27FC236}">
                  <a16:creationId xmlns:a16="http://schemas.microsoft.com/office/drawing/2014/main" id="{BFB0C948-8398-BD15-1233-4D43AA397595}"/>
                </a:ext>
              </a:extLst>
            </p:cNvPr>
            <p:cNvSpPr txBox="1"/>
            <p:nvPr/>
          </p:nvSpPr>
          <p:spPr>
            <a:xfrm>
              <a:off x="5132294" y="5083588"/>
              <a:ext cx="63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bg1"/>
                  </a:solidFill>
                </a:rPr>
                <a:t>4.265</a:t>
              </a:r>
            </a:p>
          </p:txBody>
        </p:sp>
        <p:sp>
          <p:nvSpPr>
            <p:cNvPr id="8239" name="Textfeld 8238">
              <a:extLst>
                <a:ext uri="{FF2B5EF4-FFF2-40B4-BE49-F238E27FC236}">
                  <a16:creationId xmlns:a16="http://schemas.microsoft.com/office/drawing/2014/main" id="{E88F1F3E-65D5-01BF-1A40-7C22E26870B5}"/>
                </a:ext>
              </a:extLst>
            </p:cNvPr>
            <p:cNvSpPr txBox="1"/>
            <p:nvPr/>
          </p:nvSpPr>
          <p:spPr>
            <a:xfrm>
              <a:off x="3818515" y="5503839"/>
              <a:ext cx="7296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rgbClr val="CC6600"/>
                  </a:solidFill>
                </a:rPr>
                <a:t>11.452</a:t>
              </a:r>
            </a:p>
          </p:txBody>
        </p:sp>
        <p:sp>
          <p:nvSpPr>
            <p:cNvPr id="8240" name="Textfeld 8239">
              <a:extLst>
                <a:ext uri="{FF2B5EF4-FFF2-40B4-BE49-F238E27FC236}">
                  <a16:creationId xmlns:a16="http://schemas.microsoft.com/office/drawing/2014/main" id="{61F8B47E-7657-F8B0-CC6F-BF5307D62510}"/>
                </a:ext>
              </a:extLst>
            </p:cNvPr>
            <p:cNvSpPr txBox="1"/>
            <p:nvPr/>
          </p:nvSpPr>
          <p:spPr>
            <a:xfrm>
              <a:off x="6702781" y="5491834"/>
              <a:ext cx="701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FFC000"/>
                  </a:solidFill>
                </a:rPr>
                <a:t>4.265</a:t>
              </a:r>
            </a:p>
          </p:txBody>
        </p:sp>
      </p:grpSp>
      <p:sp>
        <p:nvSpPr>
          <p:cNvPr id="8242" name="Textfeld 8241">
            <a:extLst>
              <a:ext uri="{FF2B5EF4-FFF2-40B4-BE49-F238E27FC236}">
                <a16:creationId xmlns:a16="http://schemas.microsoft.com/office/drawing/2014/main" id="{DD9829A8-9F25-4AD0-A1E5-614075597D25}"/>
              </a:ext>
            </a:extLst>
          </p:cNvPr>
          <p:cNvSpPr txBox="1"/>
          <p:nvPr/>
        </p:nvSpPr>
        <p:spPr>
          <a:xfrm>
            <a:off x="6303725" y="5068656"/>
            <a:ext cx="202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66CC"/>
                </a:solidFill>
              </a:rPr>
              <a:t>Autarkiequote</a:t>
            </a:r>
            <a:r>
              <a:rPr lang="de-DE" sz="1400" dirty="0">
                <a:solidFill>
                  <a:srgbClr val="FF66CC"/>
                </a:solidFill>
              </a:rPr>
              <a:t>: 36,1%</a:t>
            </a:r>
          </a:p>
        </p:txBody>
      </p:sp>
      <p:sp>
        <p:nvSpPr>
          <p:cNvPr id="8243" name="Textfeld 8242">
            <a:extLst>
              <a:ext uri="{FF2B5EF4-FFF2-40B4-BE49-F238E27FC236}">
                <a16:creationId xmlns:a16="http://schemas.microsoft.com/office/drawing/2014/main" id="{03D75FB1-911A-1355-DE1D-7DAE2C8AD838}"/>
              </a:ext>
            </a:extLst>
          </p:cNvPr>
          <p:cNvSpPr txBox="1"/>
          <p:nvPr/>
        </p:nvSpPr>
        <p:spPr>
          <a:xfrm>
            <a:off x="5620698" y="5903436"/>
            <a:ext cx="2858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66CC"/>
                </a:solidFill>
              </a:rPr>
              <a:t>Eigenverbrauchsquote</a:t>
            </a:r>
            <a:r>
              <a:rPr lang="de-DE" sz="1400" dirty="0">
                <a:solidFill>
                  <a:srgbClr val="FF66CC"/>
                </a:solidFill>
              </a:rPr>
              <a:t>: 27,1%</a:t>
            </a:r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87675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Seit Nov. 2025 hat der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 Heimspeicher und Voll-E-Auto!</a:t>
            </a:r>
          </a:p>
        </p:txBody>
      </p:sp>
    </p:spTree>
    <p:extLst>
      <p:ext uri="{BB962C8B-B14F-4D97-AF65-F5344CB8AC3E}">
        <p14:creationId xmlns:p14="http://schemas.microsoft.com/office/powerpoint/2010/main" val="342321845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  <p:bldP spid="8242" grpId="0"/>
      <p:bldP spid="824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73081"/>
            <a:ext cx="33486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Einführung (1): Datenquellen 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56D2D59-C100-4C1C-855E-AB0D218D9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1444968"/>
            <a:ext cx="8697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Die Zahlen entnehmen wir aus folgenden Quellen: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AA4B4D2-1082-4933-AC9A-0B462288D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851313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Mit dem Monitoring beobachten wir jährlich, wie sich die Zahlen der Energiewende entwickeln und wie die geplanten Ziele erreicht werden.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3CC4F1F-E0D5-DCCC-2ECB-5841B7E3B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2" y="5839202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de-DE" altLang="de-DE" sz="1600" u="sng" dirty="0">
                <a:solidFill>
                  <a:srgbClr val="0000FF"/>
                </a:solidFill>
              </a:rPr>
              <a:t>Hinweis</a:t>
            </a:r>
            <a:r>
              <a:rPr lang="de-DE" altLang="de-DE" sz="1600" dirty="0">
                <a:solidFill>
                  <a:srgbClr val="0000FF"/>
                </a:solidFill>
              </a:rPr>
              <a:t>: Leider hinkt die Daten-Beschaffung im Energiebereich zum Teil ein bis zwei Jahre hinterher. Deshalb haben wir z.B. Energiezahlen mit den </a:t>
            </a:r>
            <a:r>
              <a:rPr lang="de-DE" altLang="de-DE" sz="1600" dirty="0" err="1">
                <a:solidFill>
                  <a:srgbClr val="0000FF"/>
                </a:solidFill>
              </a:rPr>
              <a:t>Zubauzahlen</a:t>
            </a:r>
            <a:r>
              <a:rPr lang="de-DE" altLang="de-DE" sz="1600" dirty="0">
                <a:solidFill>
                  <a:srgbClr val="0000FF"/>
                </a:solidFill>
              </a:rPr>
              <a:t> hochgerechnet!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D0E3AC4D-4CBD-AF2C-C92D-A18E7ADE9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2329291"/>
            <a:ext cx="86979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Marktstammdatenregister (</a:t>
            </a:r>
            <a:r>
              <a:rPr lang="de-DE" altLang="de-DE" sz="1600" dirty="0" err="1">
                <a:solidFill>
                  <a:srgbClr val="0000FF"/>
                </a:solidFill>
              </a:rPr>
              <a:t>MaStR</a:t>
            </a:r>
            <a:r>
              <a:rPr lang="de-DE" altLang="de-DE" sz="1600" dirty="0">
                <a:solidFill>
                  <a:srgbClr val="0000FF"/>
                </a:solidFill>
              </a:rPr>
              <a:t>) der Bundesnetzagentur 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3"/>
              </a:rPr>
              <a:t>Internetseite des </a:t>
            </a:r>
            <a:r>
              <a:rPr lang="de-DE" altLang="de-DE" sz="1600" dirty="0" err="1">
                <a:solidFill>
                  <a:srgbClr val="0000FF"/>
                </a:solidFill>
                <a:hlinkClick r:id="rId3"/>
              </a:rPr>
              <a:t>MaStR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 err="1">
                <a:solidFill>
                  <a:srgbClr val="0000FF"/>
                </a:solidFill>
                <a:hlinkClick r:id="rId4"/>
              </a:rPr>
              <a:t>MaStR</a:t>
            </a:r>
            <a:r>
              <a:rPr lang="de-DE" altLang="de-DE" sz="1600" dirty="0">
                <a:solidFill>
                  <a:srgbClr val="0000FF"/>
                </a:solidFill>
                <a:hlinkClick r:id="rId4"/>
              </a:rPr>
              <a:t>, Definitionen und Merkmale der Daten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2F60771-2AB9-CE40-66DB-3C44C5801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1760867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Arbeitsgemeinschaft Energiebilanzen (AGEB)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5"/>
              </a:rPr>
              <a:t>Jahresbericht 2025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45355B84-2454-06F0-4187-1C9620618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3143937"/>
            <a:ext cx="86979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Branchenportale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6"/>
              </a:rPr>
              <a:t>Solarbranche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7"/>
              </a:rPr>
              <a:t>Windbranche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AC3703FE-A189-B28E-9521-2951D4EBB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3958583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Umweltbundesamt (UBA)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8"/>
              </a:rPr>
              <a:t>Daten zur Umwelt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379B3760-F64F-2E2B-E3D5-A27924D67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4527007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47675" indent="266700">
              <a:buFont typeface="Wingdings" panose="05000000000000000000" pitchFamily="2" charset="2"/>
              <a:buChar char="§"/>
              <a:tabLst>
                <a:tab pos="446088" algn="l"/>
                <a:tab pos="447675" algn="l"/>
                <a:tab pos="4000500" algn="l"/>
              </a:tabLst>
            </a:pPr>
            <a:r>
              <a:rPr lang="de-DE" altLang="de-DE" sz="1600" dirty="0">
                <a:solidFill>
                  <a:srgbClr val="0000FF"/>
                </a:solidFill>
              </a:rPr>
              <a:t>Agora Energiewende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     - </a:t>
            </a:r>
            <a:r>
              <a:rPr lang="de-DE" altLang="de-DE" sz="1600" dirty="0">
                <a:solidFill>
                  <a:srgbClr val="0000FF"/>
                </a:solidFill>
                <a:hlinkClick r:id="rId9"/>
              </a:rPr>
              <a:t>Die Energiewende in Deutschland: Stand der Dinge 2025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565BA806-5D8C-BFB7-FAE2-29D6BF5E1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5095432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4375" indent="-266700">
              <a:buFont typeface="Wingdings" panose="05000000000000000000" pitchFamily="2" charset="2"/>
              <a:buChar char="§"/>
            </a:pPr>
            <a:r>
              <a:rPr lang="de-DE" altLang="de-DE" sz="1600" dirty="0">
                <a:solidFill>
                  <a:srgbClr val="0000FF"/>
                </a:solidFill>
              </a:rPr>
              <a:t>Fraunhofer ISE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 </a:t>
            </a:r>
            <a:r>
              <a:rPr lang="de-DE" sz="1600" dirty="0">
                <a:solidFill>
                  <a:srgbClr val="3333FF"/>
                </a:solidFill>
                <a:hlinkClick r:id="rId10"/>
              </a:rPr>
              <a:t>Stromerzeugung in Deutschland im Jahr 2025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882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D: 1992 - 2025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Wind on- und offshore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336" y="5453895"/>
            <a:ext cx="331020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Windbranche.de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;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 FH-ISE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3DA4E91-04FC-5F5F-E30A-EE7F7D5C8A55}"/>
              </a:ext>
            </a:extLst>
          </p:cNvPr>
          <p:cNvGrpSpPr/>
          <p:nvPr/>
        </p:nvGrpSpPr>
        <p:grpSpPr>
          <a:xfrm>
            <a:off x="4343914" y="4931424"/>
            <a:ext cx="1308371" cy="1076469"/>
            <a:chOff x="4343914" y="4931424"/>
            <a:chExt cx="1308371" cy="1076469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8C1287DF-CE84-4824-8F63-E626F4E3AA18}"/>
                </a:ext>
              </a:extLst>
            </p:cNvPr>
            <p:cNvSpPr/>
            <p:nvPr/>
          </p:nvSpPr>
          <p:spPr bwMode="auto">
            <a:xfrm>
              <a:off x="4452489" y="5017772"/>
              <a:ext cx="426028" cy="135082"/>
            </a:xfrm>
            <a:prstGeom prst="rect">
              <a:avLst/>
            </a:prstGeom>
            <a:solidFill>
              <a:srgbClr val="0099CC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538E10A-E9E9-4599-B097-6231828C4B9A}"/>
                </a:ext>
              </a:extLst>
            </p:cNvPr>
            <p:cNvSpPr txBox="1"/>
            <p:nvPr/>
          </p:nvSpPr>
          <p:spPr>
            <a:xfrm>
              <a:off x="4841219" y="4931424"/>
              <a:ext cx="7392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Win</a:t>
              </a:r>
              <a:r>
                <a:rPr lang="de-DE" sz="1400" dirty="0"/>
                <a:t> off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1DB9DD4-BE94-ED48-591F-DCCBAD0A053E}"/>
                </a:ext>
              </a:extLst>
            </p:cNvPr>
            <p:cNvSpPr txBox="1"/>
            <p:nvPr/>
          </p:nvSpPr>
          <p:spPr>
            <a:xfrm>
              <a:off x="4343914" y="5269229"/>
              <a:ext cx="13083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2.440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  </a:t>
              </a:r>
              <a:r>
                <a:rPr lang="de-DE" sz="1400" b="1" dirty="0">
                  <a:solidFill>
                    <a:srgbClr val="FF0000"/>
                  </a:solidFill>
                </a:rPr>
                <a:t>518 (21,2 %)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  742 (30,4 %)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BD36F8E-CD1A-298B-B6A8-77571AE9F0B9}"/>
              </a:ext>
            </a:extLst>
          </p:cNvPr>
          <p:cNvGrpSpPr/>
          <p:nvPr/>
        </p:nvGrpSpPr>
        <p:grpSpPr>
          <a:xfrm>
            <a:off x="962008" y="4931424"/>
            <a:ext cx="3246422" cy="1291912"/>
            <a:chOff x="962008" y="4931424"/>
            <a:chExt cx="3246422" cy="1291912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6F25FEC-EC0C-5CB4-CC02-8D450540D8D6}"/>
                </a:ext>
              </a:extLst>
            </p:cNvPr>
            <p:cNvSpPr/>
            <p:nvPr/>
          </p:nvSpPr>
          <p:spPr bwMode="auto">
            <a:xfrm>
              <a:off x="2768803" y="5017772"/>
              <a:ext cx="426028" cy="135082"/>
            </a:xfrm>
            <a:prstGeom prst="rect">
              <a:avLst/>
            </a:prstGeom>
            <a:solidFill>
              <a:srgbClr val="006699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20A368D-D017-7E50-ECE4-8F68BCCDA408}"/>
                </a:ext>
              </a:extLst>
            </p:cNvPr>
            <p:cNvSpPr txBox="1"/>
            <p:nvPr/>
          </p:nvSpPr>
          <p:spPr>
            <a:xfrm>
              <a:off x="3157533" y="4931424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 on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568A0-FF37-7624-CECD-D4D5613D3C87}"/>
                </a:ext>
              </a:extLst>
            </p:cNvPr>
            <p:cNvSpPr txBox="1"/>
            <p:nvPr/>
          </p:nvSpPr>
          <p:spPr>
            <a:xfrm>
              <a:off x="2651594" y="5269229"/>
              <a:ext cx="155683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15.000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 </a:t>
              </a:r>
              <a:r>
                <a:rPr lang="de-DE" sz="1400" b="1" dirty="0">
                  <a:solidFill>
                    <a:srgbClr val="FF0000"/>
                  </a:solidFill>
                </a:rPr>
                <a:t>5.252 (35,0 %) 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 3.303 (22,0 %)  </a:t>
              </a: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A733E2B9-0B05-1A1C-01A4-93A212A9DC12}"/>
                </a:ext>
              </a:extLst>
            </p:cNvPr>
            <p:cNvGrpSpPr/>
            <p:nvPr/>
          </p:nvGrpSpPr>
          <p:grpSpPr>
            <a:xfrm>
              <a:off x="962008" y="5269229"/>
              <a:ext cx="1735874" cy="954107"/>
              <a:chOff x="-65813" y="4989521"/>
              <a:chExt cx="1735874" cy="954107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-65813" y="4989521"/>
                <a:ext cx="138698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b="1" dirty="0">
                    <a:solidFill>
                      <a:srgbClr val="FF0000"/>
                    </a:solidFill>
                  </a:rPr>
                  <a:t>Ist 2025 (MW):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2024 (MW):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endParaRPr lang="de-DE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C5AD97D-B771-B5D4-A2A3-9437057E54AF}"/>
                  </a:ext>
                </a:extLst>
              </p:cNvPr>
              <p:cNvSpPr txBox="1"/>
              <p:nvPr/>
            </p:nvSpPr>
            <p:spPr>
              <a:xfrm>
                <a:off x="89179" y="5665880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</p:grpSp>
      <p:pic>
        <p:nvPicPr>
          <p:cNvPr id="7" name="Grafik 6" descr="Ein Bild, das Text, Screenshot, Reihe, parallel enthält.&#10;&#10;KI-generierte Inhalte können fehlerhaft sein.">
            <a:extLst>
              <a:ext uri="{FF2B5EF4-FFF2-40B4-BE49-F238E27FC236}">
                <a16:creationId xmlns:a16="http://schemas.microsoft.com/office/drawing/2014/main" id="{0B2E74EB-909D-61D3-D8A9-012B32284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0" b="15749"/>
          <a:stretch>
            <a:fillRect/>
          </a:stretch>
        </p:blipFill>
        <p:spPr>
          <a:xfrm>
            <a:off x="315605" y="881735"/>
            <a:ext cx="9633831" cy="393287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AE71A7E-D42B-7394-0E6F-9E5C1C5AE81B}"/>
              </a:ext>
            </a:extLst>
          </p:cNvPr>
          <p:cNvSpPr txBox="1"/>
          <p:nvPr/>
        </p:nvSpPr>
        <p:spPr>
          <a:xfrm>
            <a:off x="2205007" y="1301437"/>
            <a:ext cx="3427541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Wind-</a:t>
            </a:r>
            <a:r>
              <a:rPr lang="de-DE" sz="1400" dirty="0" err="1">
                <a:solidFill>
                  <a:srgbClr val="FF0000"/>
                </a:solidFill>
              </a:rPr>
              <a:t>onshore</a:t>
            </a:r>
            <a:r>
              <a:rPr lang="de-DE" sz="1400" dirty="0">
                <a:solidFill>
                  <a:srgbClr val="FF0000"/>
                </a:solidFill>
              </a:rPr>
              <a:t>-Abregelung: 4,47 % durch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Netzengpässe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negative Strompreise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180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Bei Wind on- und offshore wurden die Ziele klar verfehlt! </a:t>
            </a:r>
          </a:p>
        </p:txBody>
      </p:sp>
    </p:spTree>
    <p:extLst>
      <p:ext uri="{BB962C8B-B14F-4D97-AF65-F5344CB8AC3E}">
        <p14:creationId xmlns:p14="http://schemas.microsoft.com/office/powerpoint/2010/main" val="350114824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74B5C42F-1717-4030-8BD8-9D38B2BD1D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4285575"/>
              </p:ext>
            </p:extLst>
          </p:nvPr>
        </p:nvGraphicFramePr>
        <p:xfrm>
          <a:off x="363968" y="1356852"/>
          <a:ext cx="8665732" cy="390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D: 2001 - 2025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PV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155817" y="967700"/>
            <a:ext cx="49404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GW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399" y="5263226"/>
            <a:ext cx="331020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Solarbranche.de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</a:t>
            </a:r>
            <a:r>
              <a:rPr 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ComputerBILD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32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</a:t>
            </a:r>
            <a:r>
              <a:rPr lang="de-DE" altLang="de-DE" sz="1800" dirty="0" err="1">
                <a:solidFill>
                  <a:srgbClr val="00B050"/>
                </a:solidFill>
              </a:rPr>
              <a:t>Zubauzahlen</a:t>
            </a:r>
            <a:r>
              <a:rPr lang="de-DE" altLang="de-DE" sz="1800" dirty="0">
                <a:solidFill>
                  <a:srgbClr val="00B050"/>
                </a:solidFill>
              </a:rPr>
              <a:t> wurden bei PV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Soll leicht übererfüllt! 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0E6B02C-A536-1546-F67C-786AD5DD7267}"/>
              </a:ext>
            </a:extLst>
          </p:cNvPr>
          <p:cNvGrpSpPr/>
          <p:nvPr/>
        </p:nvGrpSpPr>
        <p:grpSpPr>
          <a:xfrm>
            <a:off x="1697367" y="2134520"/>
            <a:ext cx="7289582" cy="3983590"/>
            <a:chOff x="1697367" y="2134520"/>
            <a:chExt cx="7289582" cy="3983590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A733E2B9-0B05-1A1C-01A4-93A212A9DC12}"/>
                </a:ext>
              </a:extLst>
            </p:cNvPr>
            <p:cNvGrpSpPr/>
            <p:nvPr/>
          </p:nvGrpSpPr>
          <p:grpSpPr>
            <a:xfrm>
              <a:off x="1697367" y="5190136"/>
              <a:ext cx="2942147" cy="927974"/>
              <a:chOff x="-56130" y="4608521"/>
              <a:chExt cx="2942147" cy="927974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-56130" y="4608521"/>
                <a:ext cx="137730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b="1" dirty="0">
                    <a:solidFill>
                      <a:srgbClr val="FF0000"/>
                    </a:solidFill>
                  </a:rPr>
                  <a:t>Ist 2025 (MW</a:t>
                </a:r>
                <a:r>
                  <a:rPr lang="de-DE" sz="1400" dirty="0">
                    <a:solidFill>
                      <a:srgbClr val="FF0000"/>
                    </a:solidFill>
                  </a:rPr>
                  <a:t>):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2024 (MW):</a:t>
                </a: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89E414DA-36C5-B4C4-E7C6-32B4DE44BFFC}"/>
                  </a:ext>
                </a:extLst>
              </p:cNvPr>
              <p:cNvSpPr txBox="1"/>
              <p:nvPr/>
            </p:nvSpPr>
            <p:spPr>
              <a:xfrm>
                <a:off x="1182983" y="4608521"/>
                <a:ext cx="170303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15.000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b="1" dirty="0">
                    <a:solidFill>
                      <a:srgbClr val="FF0000"/>
                    </a:solidFill>
                  </a:rPr>
                  <a:t>16.631 (110,9 %)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17.306 (115,4 %)</a:t>
                </a:r>
              </a:p>
            </p:txBody>
          </p:sp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C5AD97D-B771-B5D4-A2A3-9437057E54AF}"/>
                  </a:ext>
                </a:extLst>
              </p:cNvPr>
              <p:cNvSpPr txBox="1"/>
              <p:nvPr/>
            </p:nvSpPr>
            <p:spPr>
              <a:xfrm>
                <a:off x="44729" y="5290274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190CBC38-2760-293B-A9EC-A84B70C5FE42}"/>
                </a:ext>
              </a:extLst>
            </p:cNvPr>
            <p:cNvGrpSpPr/>
            <p:nvPr/>
          </p:nvGrpSpPr>
          <p:grpSpPr>
            <a:xfrm>
              <a:off x="4848082" y="2134520"/>
              <a:ext cx="4138867" cy="338554"/>
              <a:chOff x="4848082" y="1630316"/>
              <a:chExt cx="4138867" cy="338554"/>
            </a:xfrm>
          </p:grpSpPr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ED403EF6-2912-1E45-CCC0-FA79C250D36D}"/>
                  </a:ext>
                </a:extLst>
              </p:cNvPr>
              <p:cNvSpPr txBox="1"/>
              <p:nvPr/>
            </p:nvSpPr>
            <p:spPr>
              <a:xfrm>
                <a:off x="4848082" y="1630316"/>
                <a:ext cx="27975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FF0000"/>
                    </a:solidFill>
                  </a:rPr>
                  <a:t>Soll (ab 2021): 15.000 MW/a</a:t>
                </a:r>
              </a:p>
            </p:txBody>
          </p: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D1599301-46E1-3B3E-199C-699F97BEC949}"/>
                  </a:ext>
                </a:extLst>
              </p:cNvPr>
              <p:cNvCxnSpPr/>
              <p:nvPr/>
            </p:nvCxnSpPr>
            <p:spPr bwMode="auto">
              <a:xfrm>
                <a:off x="7782094" y="1799593"/>
                <a:ext cx="120485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5BE79E83-E46D-72E4-0970-D54DC6EE1E55}"/>
              </a:ext>
            </a:extLst>
          </p:cNvPr>
          <p:cNvSpPr txBox="1"/>
          <p:nvPr/>
        </p:nvSpPr>
        <p:spPr>
          <a:xfrm>
            <a:off x="4957685" y="1275477"/>
            <a:ext cx="476925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FF0000"/>
                </a:solidFill>
              </a:rPr>
              <a:t>In 2025 wurden 430.000 Balkonkraftwerke gebaut.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Das sind 3,2 % des PV-Zubaus</a:t>
            </a:r>
          </a:p>
        </p:txBody>
      </p:sp>
    </p:spTree>
    <p:extLst>
      <p:ext uri="{BB962C8B-B14F-4D97-AF65-F5344CB8AC3E}">
        <p14:creationId xmlns:p14="http://schemas.microsoft.com/office/powerpoint/2010/main" val="257355287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Installierte Leistung und Kapazität von Batteriespeichern in D: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2014 - 2025</a:t>
            </a:r>
          </a:p>
        </p:txBody>
      </p:sp>
      <p:pic>
        <p:nvPicPr>
          <p:cNvPr id="3" name="Grafik 2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DEF4420B-7C1E-8953-E695-9F396C8F2E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07" t="28434" r="70074" b="19517"/>
          <a:stretch>
            <a:fillRect/>
          </a:stretch>
        </p:blipFill>
        <p:spPr>
          <a:xfrm>
            <a:off x="-20252" y="1104900"/>
            <a:ext cx="9886613" cy="4521200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69A2C184-F599-4EC1-D794-1BBF853F0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763953"/>
            <a:ext cx="47769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 </a:t>
            </a:r>
            <a:r>
              <a:rPr lang="de-DE" altLang="de-DE" sz="1200" dirty="0">
                <a:solidFill>
                  <a:srgbClr val="0000FF"/>
                </a:solidFill>
              </a:rPr>
              <a:t>Fraunhofer ISE: </a:t>
            </a:r>
            <a:r>
              <a:rPr lang="de-DE" sz="1200" dirty="0">
                <a:solidFill>
                  <a:srgbClr val="3333FF"/>
                </a:solidFill>
                <a:hlinkClick r:id="rId5"/>
              </a:rPr>
              <a:t>Stromerzeugung in Deutschland im Jahr 2025</a:t>
            </a:r>
            <a:endParaRPr lang="de-DE" altLang="de-DE" sz="1200" dirty="0">
              <a:solidFill>
                <a:srgbClr val="3333FF"/>
              </a:solidFill>
            </a:endParaRPr>
          </a:p>
          <a:p>
            <a:endParaRPr lang="de-DE" altLang="de-DE" sz="1200" b="1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32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Zubau wächst exponentiell! </a:t>
            </a:r>
          </a:p>
        </p:txBody>
      </p:sp>
    </p:spTree>
    <p:extLst>
      <p:ext uri="{BB962C8B-B14F-4D97-AF65-F5344CB8AC3E}">
        <p14:creationId xmlns:p14="http://schemas.microsoft.com/office/powerpoint/2010/main" val="209463214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C0BF77BD-C508-6D39-C4A3-C8617DAB91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3921779"/>
              </p:ext>
            </p:extLst>
          </p:nvPr>
        </p:nvGraphicFramePr>
        <p:xfrm>
          <a:off x="356028" y="1136828"/>
          <a:ext cx="9142974" cy="3663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RLP 1990 - 2025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Wind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356028" y="843175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890" y="5292733"/>
            <a:ext cx="331020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Windbranche.de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;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 Fachagentur Wind und Solar 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874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Wind: weniger als die Hälfte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Soll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F</a:t>
            </a:r>
            <a:r>
              <a:rPr lang="de-DE" altLang="de-DE" sz="1800" dirty="0">
                <a:solidFill>
                  <a:srgbClr val="00B050"/>
                </a:solidFill>
              </a:rPr>
              <a:t>lop! 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CB666C6-3A34-2C8C-6ED0-3A404C5B38F0}"/>
              </a:ext>
            </a:extLst>
          </p:cNvPr>
          <p:cNvGrpSpPr/>
          <p:nvPr/>
        </p:nvGrpSpPr>
        <p:grpSpPr>
          <a:xfrm>
            <a:off x="1374661" y="1104554"/>
            <a:ext cx="8253431" cy="4921262"/>
            <a:chOff x="1374661" y="1104554"/>
            <a:chExt cx="8253431" cy="4921262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568A0-FF37-7624-CECD-D4D5613D3C87}"/>
                </a:ext>
              </a:extLst>
            </p:cNvPr>
            <p:cNvSpPr txBox="1"/>
            <p:nvPr/>
          </p:nvSpPr>
          <p:spPr>
            <a:xfrm>
              <a:off x="3171962" y="5136612"/>
              <a:ext cx="135806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500,0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b="1" dirty="0">
                  <a:solidFill>
                    <a:srgbClr val="FF0000"/>
                  </a:solidFill>
                </a:rPr>
                <a:t>225,5 (45,1%)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205,8 (41,2 %)</a:t>
              </a: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4C22A9A5-AEA9-BD99-10C8-D775BECDDAEE}"/>
                </a:ext>
              </a:extLst>
            </p:cNvPr>
            <p:cNvGrpSpPr/>
            <p:nvPr/>
          </p:nvGrpSpPr>
          <p:grpSpPr>
            <a:xfrm>
              <a:off x="1374661" y="5110883"/>
              <a:ext cx="1795752" cy="914933"/>
              <a:chOff x="1374661" y="5110883"/>
              <a:chExt cx="1795752" cy="914933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1374661" y="5110883"/>
                <a:ext cx="153599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b="1" dirty="0">
                    <a:solidFill>
                      <a:srgbClr val="FF0000"/>
                    </a:solidFill>
                  </a:rPr>
                  <a:t>Ist 2025 (MW/a):</a:t>
                </a:r>
                <a:br>
                  <a:rPr lang="de-DE" sz="1400" b="1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2024 (MW/a):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B2AD1BE-DF6B-1DCA-0499-DF76182AC4BE}"/>
                  </a:ext>
                </a:extLst>
              </p:cNvPr>
              <p:cNvSpPr txBox="1"/>
              <p:nvPr/>
            </p:nvSpPr>
            <p:spPr>
              <a:xfrm>
                <a:off x="1589531" y="5779595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71439351-8A68-6985-FEBA-A693311958F3}"/>
                </a:ext>
              </a:extLst>
            </p:cNvPr>
            <p:cNvGrpSpPr/>
            <p:nvPr/>
          </p:nvGrpSpPr>
          <p:grpSpPr>
            <a:xfrm>
              <a:off x="5771163" y="1104554"/>
              <a:ext cx="3856929" cy="338554"/>
              <a:chOff x="5771163" y="1104554"/>
              <a:chExt cx="3856929" cy="338554"/>
            </a:xfrm>
          </p:grpSpPr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39A42A8B-6605-E08D-C5E0-4341122D16A8}"/>
                  </a:ext>
                </a:extLst>
              </p:cNvPr>
              <p:cNvSpPr txBox="1"/>
              <p:nvPr/>
            </p:nvSpPr>
            <p:spPr>
              <a:xfrm>
                <a:off x="5771163" y="1104554"/>
                <a:ext cx="251222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FF0000"/>
                    </a:solidFill>
                  </a:rPr>
                  <a:t>Soll (ab 2021): 500 MW/a</a:t>
                </a:r>
              </a:p>
            </p:txBody>
          </p:sp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4BF17B1C-2FF6-A956-E458-A63772DDB19C}"/>
                  </a:ext>
                </a:extLst>
              </p:cNvPr>
              <p:cNvCxnSpPr/>
              <p:nvPr/>
            </p:nvCxnSpPr>
            <p:spPr bwMode="auto">
              <a:xfrm>
                <a:off x="8423237" y="1288268"/>
                <a:ext cx="120485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2BB048B9-9F3A-3876-8B91-0036D3048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221" y="1620545"/>
            <a:ext cx="3365024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600" dirty="0">
                <a:solidFill>
                  <a:srgbClr val="FF0000"/>
                </a:solidFill>
                <a:ea typeface="Microsoft YaHei" panose="020B0503020204020204" pitchFamily="34" charset="-122"/>
              </a:rPr>
              <a:t>Genehmigt in 2025: </a:t>
            </a:r>
            <a:r>
              <a:rPr lang="de-DE" altLang="de-DE" sz="1600" b="1" dirty="0">
                <a:solidFill>
                  <a:srgbClr val="FF0000"/>
                </a:solidFill>
                <a:ea typeface="Microsoft YaHei" panose="020B0503020204020204" pitchFamily="34" charset="-122"/>
              </a:rPr>
              <a:t>1.400 MW</a:t>
            </a:r>
            <a:br>
              <a:rPr lang="de-DE" altLang="de-DE" sz="1600" b="1" dirty="0">
                <a:solidFill>
                  <a:srgbClr val="FF0000"/>
                </a:solidFill>
                <a:ea typeface="Microsoft YaHei" panose="020B0503020204020204" pitchFamily="34" charset="-122"/>
              </a:rPr>
            </a:br>
            <a:r>
              <a:rPr lang="de-DE" altLang="de-DE" sz="1600" dirty="0">
                <a:solidFill>
                  <a:srgbClr val="FF0000"/>
                </a:solidFill>
                <a:ea typeface="Microsoft YaHei" panose="020B0503020204020204" pitchFamily="34" charset="-122"/>
              </a:rPr>
              <a:t>Genehmigungsdauer:</a:t>
            </a:r>
            <a:r>
              <a:rPr lang="de-DE" altLang="de-DE" sz="1600" b="1" dirty="0">
                <a:solidFill>
                  <a:srgbClr val="FF0000"/>
                </a:solidFill>
                <a:ea typeface="Microsoft YaHei" panose="020B0503020204020204" pitchFamily="34" charset="-122"/>
              </a:rPr>
              <a:t> ø 20.4 Mon.</a:t>
            </a:r>
          </a:p>
        </p:txBody>
      </p:sp>
    </p:spTree>
    <p:extLst>
      <p:ext uri="{BB962C8B-B14F-4D97-AF65-F5344CB8AC3E}">
        <p14:creationId xmlns:p14="http://schemas.microsoft.com/office/powerpoint/2010/main" val="375645430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381407ED-EA02-D2F4-49DD-140255258A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689668"/>
              </p:ext>
            </p:extLst>
          </p:nvPr>
        </p:nvGraphicFramePr>
        <p:xfrm>
          <a:off x="356027" y="1150951"/>
          <a:ext cx="9067671" cy="3959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RLP 1990 - 2025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PV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356028" y="843175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7007" y="5565636"/>
            <a:ext cx="33650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Windbranche.de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;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874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PV: deutlich übererfüllt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Soll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Top</a:t>
            </a:r>
            <a:r>
              <a:rPr lang="de-DE" altLang="de-DE" sz="1800" dirty="0">
                <a:solidFill>
                  <a:srgbClr val="00B050"/>
                </a:solidFill>
              </a:rPr>
              <a:t>! 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3F94121-212E-7A39-A4AE-3FFF7C2D0957}"/>
              </a:ext>
            </a:extLst>
          </p:cNvPr>
          <p:cNvGrpSpPr/>
          <p:nvPr/>
        </p:nvGrpSpPr>
        <p:grpSpPr>
          <a:xfrm>
            <a:off x="1374661" y="3023867"/>
            <a:ext cx="8253431" cy="3066852"/>
            <a:chOff x="1374661" y="3023867"/>
            <a:chExt cx="8253431" cy="3066852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568A0-FF37-7624-CECD-D4D5613D3C87}"/>
                </a:ext>
              </a:extLst>
            </p:cNvPr>
            <p:cNvSpPr txBox="1"/>
            <p:nvPr/>
          </p:nvSpPr>
          <p:spPr>
            <a:xfrm>
              <a:off x="2978318" y="5136612"/>
              <a:ext cx="145745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500,0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b="1" dirty="0">
                  <a:solidFill>
                    <a:srgbClr val="FF0000"/>
                  </a:solidFill>
                </a:rPr>
                <a:t>805,8 (161,2 %)</a:t>
              </a:r>
            </a:p>
            <a:p>
              <a:r>
                <a:rPr lang="de-DE" sz="1400" dirty="0">
                  <a:solidFill>
                    <a:srgbClr val="FF0000"/>
                  </a:solidFill>
                </a:rPr>
                <a:t>900,2 (180,0 %)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endParaRPr lang="de-DE" sz="1400" dirty="0">
                <a:solidFill>
                  <a:srgbClr val="FF0000"/>
                </a:solidFill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4C22A9A5-AEA9-BD99-10C8-D775BECDDAEE}"/>
                </a:ext>
              </a:extLst>
            </p:cNvPr>
            <p:cNvGrpSpPr/>
            <p:nvPr/>
          </p:nvGrpSpPr>
          <p:grpSpPr>
            <a:xfrm>
              <a:off x="1374661" y="5110883"/>
              <a:ext cx="1795752" cy="914933"/>
              <a:chOff x="1374661" y="5110883"/>
              <a:chExt cx="1795752" cy="914933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1374661" y="5110883"/>
                <a:ext cx="153599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b="1" dirty="0">
                    <a:solidFill>
                      <a:srgbClr val="FF0000"/>
                    </a:solidFill>
                  </a:rPr>
                  <a:t>Ist 2025 (MW/a):</a:t>
                </a:r>
              </a:p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Ist 2024 (MW/a):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B2AD1BE-DF6B-1DCA-0499-DF76182AC4BE}"/>
                  </a:ext>
                </a:extLst>
              </p:cNvPr>
              <p:cNvSpPr txBox="1"/>
              <p:nvPr/>
            </p:nvSpPr>
            <p:spPr>
              <a:xfrm>
                <a:off x="1589531" y="5779595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DD865DDC-A684-1F54-E2CA-DA4A750BA38D}"/>
                </a:ext>
              </a:extLst>
            </p:cNvPr>
            <p:cNvGrpSpPr/>
            <p:nvPr/>
          </p:nvGrpSpPr>
          <p:grpSpPr>
            <a:xfrm>
              <a:off x="5911011" y="3023867"/>
              <a:ext cx="3717081" cy="338554"/>
              <a:chOff x="5911011" y="2551495"/>
              <a:chExt cx="3717081" cy="338554"/>
            </a:xfrm>
          </p:grpSpPr>
          <p:cxnSp>
            <p:nvCxnSpPr>
              <p:cNvPr id="4" name="Gerader Verbinder 3">
                <a:extLst>
                  <a:ext uri="{FF2B5EF4-FFF2-40B4-BE49-F238E27FC236}">
                    <a16:creationId xmlns:a16="http://schemas.microsoft.com/office/drawing/2014/main" id="{F0FED411-5A97-65DE-2EA9-C196E96E5761}"/>
                  </a:ext>
                </a:extLst>
              </p:cNvPr>
              <p:cNvCxnSpPr/>
              <p:nvPr/>
            </p:nvCxnSpPr>
            <p:spPr bwMode="auto">
              <a:xfrm>
                <a:off x="8423237" y="2759991"/>
                <a:ext cx="120485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6C2EA91-7F48-0F42-719A-00BB89545E58}"/>
                  </a:ext>
                </a:extLst>
              </p:cNvPr>
              <p:cNvSpPr txBox="1"/>
              <p:nvPr/>
            </p:nvSpPr>
            <p:spPr>
              <a:xfrm>
                <a:off x="5911011" y="2551495"/>
                <a:ext cx="2512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FF0000"/>
                    </a:solidFill>
                  </a:rPr>
                  <a:t>Soll (ab 2021): 500 MW/a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160318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699080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der Südpfalz 2019 - 2025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PV und Wind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214809"/>
            <a:ext cx="93345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in der Südpfalz ist der Zubau bei PV: Top und bei Wind: Flop!</a:t>
            </a: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EBAA1D44-67CC-4B3D-985A-A62FA47D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708" y="5918708"/>
            <a:ext cx="349326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Solarbranche.de, Windbranche.de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452CA91-3657-45C2-88E7-8C53FA3F2886}"/>
              </a:ext>
            </a:extLst>
          </p:cNvPr>
          <p:cNvSpPr txBox="1"/>
          <p:nvPr/>
        </p:nvSpPr>
        <p:spPr>
          <a:xfrm>
            <a:off x="256403" y="2045952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830DDCB-92BF-F195-F32A-708A70247E6E}"/>
              </a:ext>
            </a:extLst>
          </p:cNvPr>
          <p:cNvSpPr txBox="1"/>
          <p:nvPr/>
        </p:nvSpPr>
        <p:spPr>
          <a:xfrm>
            <a:off x="1526029" y="76286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GER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4DDECB0-364F-2EA3-26D3-07D4FE1821A7}"/>
              </a:ext>
            </a:extLst>
          </p:cNvPr>
          <p:cNvSpPr txBox="1"/>
          <p:nvPr/>
        </p:nvSpPr>
        <p:spPr>
          <a:xfrm>
            <a:off x="4631275" y="76286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SÜW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2A5C770-1218-8533-36DD-6C8D1B3FC7DE}"/>
              </a:ext>
            </a:extLst>
          </p:cNvPr>
          <p:cNvSpPr txBox="1"/>
          <p:nvPr/>
        </p:nvSpPr>
        <p:spPr>
          <a:xfrm>
            <a:off x="7881002" y="762864"/>
            <a:ext cx="47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LD</a:t>
            </a:r>
          </a:p>
        </p:txBody>
      </p:sp>
      <p:grpSp>
        <p:nvGrpSpPr>
          <p:cNvPr id="23563" name="Gruppieren 23562">
            <a:extLst>
              <a:ext uri="{FF2B5EF4-FFF2-40B4-BE49-F238E27FC236}">
                <a16:creationId xmlns:a16="http://schemas.microsoft.com/office/drawing/2014/main" id="{8E7154C9-0945-9985-CAEE-C314B32B5722}"/>
              </a:ext>
            </a:extLst>
          </p:cNvPr>
          <p:cNvGrpSpPr/>
          <p:nvPr/>
        </p:nvGrpSpPr>
        <p:grpSpPr>
          <a:xfrm>
            <a:off x="181722" y="5599039"/>
            <a:ext cx="686887" cy="307777"/>
            <a:chOff x="3161355" y="5436438"/>
            <a:chExt cx="686887" cy="307777"/>
          </a:xfrm>
        </p:grpSpPr>
        <p:sp>
          <p:nvSpPr>
            <p:cNvPr id="23553" name="Rechteck 23552">
              <a:extLst>
                <a:ext uri="{FF2B5EF4-FFF2-40B4-BE49-F238E27FC236}">
                  <a16:creationId xmlns:a16="http://schemas.microsoft.com/office/drawing/2014/main" id="{4F5EE208-3E00-3AAD-C4AD-1A447081699A}"/>
                </a:ext>
              </a:extLst>
            </p:cNvPr>
            <p:cNvSpPr/>
            <p:nvPr/>
          </p:nvSpPr>
          <p:spPr bwMode="auto">
            <a:xfrm>
              <a:off x="3161355" y="5522786"/>
              <a:ext cx="105616" cy="135082"/>
            </a:xfrm>
            <a:prstGeom prst="rect">
              <a:avLst/>
            </a:prstGeom>
            <a:solidFill>
              <a:srgbClr val="0099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556" name="Textfeld 23555">
              <a:extLst>
                <a:ext uri="{FF2B5EF4-FFF2-40B4-BE49-F238E27FC236}">
                  <a16:creationId xmlns:a16="http://schemas.microsoft.com/office/drawing/2014/main" id="{69BB75B9-55FC-4B0A-2C01-DE0D630EDE6A}"/>
                </a:ext>
              </a:extLst>
            </p:cNvPr>
            <p:cNvSpPr txBox="1"/>
            <p:nvPr/>
          </p:nvSpPr>
          <p:spPr>
            <a:xfrm>
              <a:off x="3254810" y="5436438"/>
              <a:ext cx="5934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</a:t>
              </a:r>
            </a:p>
          </p:txBody>
        </p:sp>
      </p:grpSp>
      <p:grpSp>
        <p:nvGrpSpPr>
          <p:cNvPr id="23562" name="Gruppieren 23561">
            <a:extLst>
              <a:ext uri="{FF2B5EF4-FFF2-40B4-BE49-F238E27FC236}">
                <a16:creationId xmlns:a16="http://schemas.microsoft.com/office/drawing/2014/main" id="{1867B370-4676-C205-79B2-82340DEF0193}"/>
              </a:ext>
            </a:extLst>
          </p:cNvPr>
          <p:cNvGrpSpPr/>
          <p:nvPr/>
        </p:nvGrpSpPr>
        <p:grpSpPr>
          <a:xfrm>
            <a:off x="174368" y="5246303"/>
            <a:ext cx="548301" cy="307777"/>
            <a:chOff x="1756746" y="5436438"/>
            <a:chExt cx="548301" cy="307777"/>
          </a:xfrm>
        </p:grpSpPr>
        <p:sp>
          <p:nvSpPr>
            <p:cNvPr id="23554" name="Rechteck 23553">
              <a:extLst>
                <a:ext uri="{FF2B5EF4-FFF2-40B4-BE49-F238E27FC236}">
                  <a16:creationId xmlns:a16="http://schemas.microsoft.com/office/drawing/2014/main" id="{346EBBB3-23FD-7169-8A0C-8E320C866BCF}"/>
                </a:ext>
              </a:extLst>
            </p:cNvPr>
            <p:cNvSpPr/>
            <p:nvPr/>
          </p:nvSpPr>
          <p:spPr bwMode="auto">
            <a:xfrm>
              <a:off x="1756746" y="5522786"/>
              <a:ext cx="112970" cy="13508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557" name="Textfeld 23556">
              <a:extLst>
                <a:ext uri="{FF2B5EF4-FFF2-40B4-BE49-F238E27FC236}">
                  <a16:creationId xmlns:a16="http://schemas.microsoft.com/office/drawing/2014/main" id="{7E0D682E-56D2-C1E1-7ED4-A067B9E9713A}"/>
                </a:ext>
              </a:extLst>
            </p:cNvPr>
            <p:cNvSpPr txBox="1"/>
            <p:nvPr/>
          </p:nvSpPr>
          <p:spPr>
            <a:xfrm>
              <a:off x="1879931" y="5436438"/>
              <a:ext cx="4251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PV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349207E-101D-C7FE-3FC2-ABACDD138EC4}"/>
              </a:ext>
            </a:extLst>
          </p:cNvPr>
          <p:cNvGrpSpPr/>
          <p:nvPr/>
        </p:nvGrpSpPr>
        <p:grpSpPr>
          <a:xfrm>
            <a:off x="4316877" y="5246303"/>
            <a:ext cx="1507144" cy="652701"/>
            <a:chOff x="4316877" y="5246303"/>
            <a:chExt cx="1507144" cy="652701"/>
          </a:xfrm>
        </p:grpSpPr>
        <p:sp>
          <p:nvSpPr>
            <p:cNvPr id="23568" name="Textfeld 23567">
              <a:extLst>
                <a:ext uri="{FF2B5EF4-FFF2-40B4-BE49-F238E27FC236}">
                  <a16:creationId xmlns:a16="http://schemas.microsoft.com/office/drawing/2014/main" id="{EF6E1989-7D91-E925-9DDB-36F4967E4CDE}"/>
                </a:ext>
              </a:extLst>
            </p:cNvPr>
            <p:cNvSpPr txBox="1"/>
            <p:nvPr/>
          </p:nvSpPr>
          <p:spPr>
            <a:xfrm>
              <a:off x="4316877" y="5246303"/>
              <a:ext cx="15071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16,1; 15,2 </a:t>
              </a:r>
              <a:r>
                <a:rPr lang="de-DE" sz="1400" b="1" dirty="0">
                  <a:solidFill>
                    <a:srgbClr val="FF0000"/>
                  </a:solidFill>
                </a:rPr>
                <a:t>(94%)</a:t>
              </a:r>
            </a:p>
          </p:txBody>
        </p:sp>
        <p:sp>
          <p:nvSpPr>
            <p:cNvPr id="23569" name="Textfeld 23568">
              <a:extLst>
                <a:ext uri="{FF2B5EF4-FFF2-40B4-BE49-F238E27FC236}">
                  <a16:creationId xmlns:a16="http://schemas.microsoft.com/office/drawing/2014/main" id="{A5AA6F6D-E496-4169-3B6F-C80F05577F8C}"/>
                </a:ext>
              </a:extLst>
            </p:cNvPr>
            <p:cNvSpPr txBox="1"/>
            <p:nvPr/>
          </p:nvSpPr>
          <p:spPr>
            <a:xfrm>
              <a:off x="4357180" y="5591227"/>
              <a:ext cx="1308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16,1; 0,0 </a:t>
              </a:r>
              <a:r>
                <a:rPr lang="de-DE" sz="1400" b="1" dirty="0">
                  <a:solidFill>
                    <a:srgbClr val="FF0000"/>
                  </a:solidFill>
                </a:rPr>
                <a:t>(0%)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E2815A5-6C8A-5E3A-3AAB-596DF439C95B}"/>
              </a:ext>
            </a:extLst>
          </p:cNvPr>
          <p:cNvGrpSpPr/>
          <p:nvPr/>
        </p:nvGrpSpPr>
        <p:grpSpPr>
          <a:xfrm>
            <a:off x="7416026" y="5246303"/>
            <a:ext cx="1407758" cy="652701"/>
            <a:chOff x="7416026" y="5246303"/>
            <a:chExt cx="1407758" cy="652701"/>
          </a:xfrm>
        </p:grpSpPr>
        <p:sp>
          <p:nvSpPr>
            <p:cNvPr id="23570" name="Textfeld 23569">
              <a:extLst>
                <a:ext uri="{FF2B5EF4-FFF2-40B4-BE49-F238E27FC236}">
                  <a16:creationId xmlns:a16="http://schemas.microsoft.com/office/drawing/2014/main" id="{FB90492E-4865-B452-F198-4D77A2ADFA6E}"/>
                </a:ext>
              </a:extLst>
            </p:cNvPr>
            <p:cNvSpPr txBox="1"/>
            <p:nvPr/>
          </p:nvSpPr>
          <p:spPr>
            <a:xfrm>
              <a:off x="7416026" y="5246303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2,1; 4,0 </a:t>
              </a:r>
              <a:r>
                <a:rPr lang="de-DE" sz="1400" b="1" dirty="0">
                  <a:solidFill>
                    <a:srgbClr val="FF0000"/>
                  </a:solidFill>
                </a:rPr>
                <a:t>(190%)</a:t>
              </a:r>
            </a:p>
          </p:txBody>
        </p:sp>
        <p:sp>
          <p:nvSpPr>
            <p:cNvPr id="23571" name="Textfeld 23570">
              <a:extLst>
                <a:ext uri="{FF2B5EF4-FFF2-40B4-BE49-F238E27FC236}">
                  <a16:creationId xmlns:a16="http://schemas.microsoft.com/office/drawing/2014/main" id="{43D6150F-8398-E047-409D-996843525BC8}"/>
                </a:ext>
              </a:extLst>
            </p:cNvPr>
            <p:cNvSpPr txBox="1"/>
            <p:nvPr/>
          </p:nvSpPr>
          <p:spPr>
            <a:xfrm>
              <a:off x="7511303" y="5591227"/>
              <a:ext cx="12089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2,1; 0,0 </a:t>
              </a:r>
              <a:r>
                <a:rPr lang="de-DE" sz="1400" b="1" dirty="0">
                  <a:solidFill>
                    <a:srgbClr val="FF0000"/>
                  </a:solidFill>
                </a:rPr>
                <a:t>(0%)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E2C6252-853A-AC9C-2327-2D02F9F8B1CB}"/>
              </a:ext>
            </a:extLst>
          </p:cNvPr>
          <p:cNvGrpSpPr/>
          <p:nvPr/>
        </p:nvGrpSpPr>
        <p:grpSpPr>
          <a:xfrm>
            <a:off x="444830" y="5246303"/>
            <a:ext cx="3699924" cy="860166"/>
            <a:chOff x="444830" y="5246303"/>
            <a:chExt cx="3699924" cy="860166"/>
          </a:xfrm>
        </p:grpSpPr>
        <p:sp>
          <p:nvSpPr>
            <p:cNvPr id="23559" name="Textfeld 23558">
              <a:extLst>
                <a:ext uri="{FF2B5EF4-FFF2-40B4-BE49-F238E27FC236}">
                  <a16:creationId xmlns:a16="http://schemas.microsoft.com/office/drawing/2014/main" id="{20FAAD8E-CEF9-2451-0A66-443C06458EF5}"/>
                </a:ext>
              </a:extLst>
            </p:cNvPr>
            <p:cNvSpPr txBox="1"/>
            <p:nvPr/>
          </p:nvSpPr>
          <p:spPr>
            <a:xfrm>
              <a:off x="740642" y="5246303"/>
              <a:ext cx="15728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Soll </a:t>
              </a:r>
              <a:r>
                <a:rPr lang="de-DE" sz="1000" dirty="0">
                  <a:solidFill>
                    <a:srgbClr val="FF0000"/>
                  </a:solidFill>
                </a:rPr>
                <a:t>*); </a:t>
              </a:r>
              <a:r>
                <a:rPr lang="de-DE" sz="1400" dirty="0">
                  <a:solidFill>
                    <a:srgbClr val="FF0000"/>
                  </a:solidFill>
                </a:rPr>
                <a:t>Ist (MW/a):</a:t>
              </a:r>
            </a:p>
          </p:txBody>
        </p:sp>
        <p:sp>
          <p:nvSpPr>
            <p:cNvPr id="23566" name="Textfeld 23565">
              <a:extLst>
                <a:ext uri="{FF2B5EF4-FFF2-40B4-BE49-F238E27FC236}">
                  <a16:creationId xmlns:a16="http://schemas.microsoft.com/office/drawing/2014/main" id="{F25A2AC7-39DF-6303-DA7A-BD5D38AD0248}"/>
                </a:ext>
              </a:extLst>
            </p:cNvPr>
            <p:cNvSpPr txBox="1"/>
            <p:nvPr/>
          </p:nvSpPr>
          <p:spPr>
            <a:xfrm>
              <a:off x="2148131" y="5246303"/>
              <a:ext cx="1687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11,7;  22,3 </a:t>
              </a:r>
              <a:r>
                <a:rPr lang="de-DE" sz="1400" b="1" dirty="0">
                  <a:solidFill>
                    <a:srgbClr val="FF0000"/>
                  </a:solidFill>
                </a:rPr>
                <a:t>(191 %)</a:t>
              </a:r>
            </a:p>
          </p:txBody>
        </p:sp>
        <p:sp>
          <p:nvSpPr>
            <p:cNvPr id="23564" name="Textfeld 23563">
              <a:extLst>
                <a:ext uri="{FF2B5EF4-FFF2-40B4-BE49-F238E27FC236}">
                  <a16:creationId xmlns:a16="http://schemas.microsoft.com/office/drawing/2014/main" id="{652C4BB8-2B65-3D94-172F-1B0E483F5C4E}"/>
                </a:ext>
              </a:extLst>
            </p:cNvPr>
            <p:cNvSpPr txBox="1"/>
            <p:nvPr/>
          </p:nvSpPr>
          <p:spPr>
            <a:xfrm>
              <a:off x="737737" y="5591227"/>
              <a:ext cx="15728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Soll </a:t>
              </a:r>
              <a:r>
                <a:rPr lang="de-DE" sz="1000" dirty="0">
                  <a:solidFill>
                    <a:srgbClr val="FF0000"/>
                  </a:solidFill>
                </a:rPr>
                <a:t>*); </a:t>
              </a:r>
              <a:r>
                <a:rPr lang="de-DE" sz="1400" dirty="0">
                  <a:solidFill>
                    <a:srgbClr val="FF0000"/>
                  </a:solidFill>
                </a:rPr>
                <a:t>Ist (MW/a):</a:t>
              </a:r>
            </a:p>
          </p:txBody>
        </p:sp>
        <p:sp>
          <p:nvSpPr>
            <p:cNvPr id="23567" name="Textfeld 23566">
              <a:extLst>
                <a:ext uri="{FF2B5EF4-FFF2-40B4-BE49-F238E27FC236}">
                  <a16:creationId xmlns:a16="http://schemas.microsoft.com/office/drawing/2014/main" id="{B4675367-12D3-3F7C-7AE8-AC94C2735284}"/>
                </a:ext>
              </a:extLst>
            </p:cNvPr>
            <p:cNvSpPr txBox="1"/>
            <p:nvPr/>
          </p:nvSpPr>
          <p:spPr>
            <a:xfrm>
              <a:off x="2143756" y="5591227"/>
              <a:ext cx="20009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11.7;  5,6 </a:t>
              </a:r>
              <a:r>
                <a:rPr lang="de-DE" sz="1400" b="1" dirty="0">
                  <a:solidFill>
                    <a:srgbClr val="FF0000"/>
                  </a:solidFill>
                </a:rPr>
                <a:t>(48%)</a:t>
              </a:r>
            </a:p>
          </p:txBody>
        </p:sp>
        <p:sp>
          <p:nvSpPr>
            <p:cNvPr id="23575" name="Textfeld 23574">
              <a:extLst>
                <a:ext uri="{FF2B5EF4-FFF2-40B4-BE49-F238E27FC236}">
                  <a16:creationId xmlns:a16="http://schemas.microsoft.com/office/drawing/2014/main" id="{D08ABC44-43E8-D1D5-6CE2-7A9AE0E136AA}"/>
                </a:ext>
              </a:extLst>
            </p:cNvPr>
            <p:cNvSpPr txBox="1"/>
            <p:nvPr/>
          </p:nvSpPr>
          <p:spPr>
            <a:xfrm>
              <a:off x="444830" y="5860248"/>
              <a:ext cx="3270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anteilig von RLP (500 MW/a) über Flächenverhältnis</a:t>
              </a:r>
            </a:p>
          </p:txBody>
        </p:sp>
      </p:grpSp>
      <p:grpSp>
        <p:nvGrpSpPr>
          <p:cNvPr id="23565" name="Gruppieren 23564">
            <a:extLst>
              <a:ext uri="{FF2B5EF4-FFF2-40B4-BE49-F238E27FC236}">
                <a16:creationId xmlns:a16="http://schemas.microsoft.com/office/drawing/2014/main" id="{814F5E87-284D-1866-718E-75259A538647}"/>
              </a:ext>
            </a:extLst>
          </p:cNvPr>
          <p:cNvGrpSpPr/>
          <p:nvPr/>
        </p:nvGrpSpPr>
        <p:grpSpPr>
          <a:xfrm>
            <a:off x="62896" y="1171679"/>
            <a:ext cx="8816614" cy="499101"/>
            <a:chOff x="699591" y="1689839"/>
            <a:chExt cx="8160606" cy="499101"/>
          </a:xfrm>
        </p:grpSpPr>
        <p:sp>
          <p:nvSpPr>
            <p:cNvPr id="23552" name="Textfeld 23551">
              <a:extLst>
                <a:ext uri="{FF2B5EF4-FFF2-40B4-BE49-F238E27FC236}">
                  <a16:creationId xmlns:a16="http://schemas.microsoft.com/office/drawing/2014/main" id="{0384002B-4429-E2DD-560E-4199658CB3EE}"/>
                </a:ext>
              </a:extLst>
            </p:cNvPr>
            <p:cNvSpPr txBox="1"/>
            <p:nvPr/>
          </p:nvSpPr>
          <p:spPr>
            <a:xfrm>
              <a:off x="699591" y="1689839"/>
              <a:ext cx="1053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Fläche (ha):</a:t>
              </a:r>
            </a:p>
          </p:txBody>
        </p:sp>
        <p:sp>
          <p:nvSpPr>
            <p:cNvPr id="23558" name="Textfeld 23557">
              <a:extLst>
                <a:ext uri="{FF2B5EF4-FFF2-40B4-BE49-F238E27FC236}">
                  <a16:creationId xmlns:a16="http://schemas.microsoft.com/office/drawing/2014/main" id="{B5B5972E-6739-5B8E-28E7-E797038B6AC7}"/>
                </a:ext>
              </a:extLst>
            </p:cNvPr>
            <p:cNvSpPr txBox="1"/>
            <p:nvPr/>
          </p:nvSpPr>
          <p:spPr>
            <a:xfrm>
              <a:off x="1575992" y="1689839"/>
              <a:ext cx="1617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46.332 (2,33%)  *)</a:t>
              </a:r>
            </a:p>
          </p:txBody>
        </p:sp>
        <p:sp>
          <p:nvSpPr>
            <p:cNvPr id="23560" name="Textfeld 23559">
              <a:extLst>
                <a:ext uri="{FF2B5EF4-FFF2-40B4-BE49-F238E27FC236}">
                  <a16:creationId xmlns:a16="http://schemas.microsoft.com/office/drawing/2014/main" id="{6DC85952-5FF5-3E19-B966-021DA59217B5}"/>
                </a:ext>
              </a:extLst>
            </p:cNvPr>
            <p:cNvSpPr txBox="1"/>
            <p:nvPr/>
          </p:nvSpPr>
          <p:spPr>
            <a:xfrm>
              <a:off x="4478105" y="1689839"/>
              <a:ext cx="1515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63.995 (3,22%)  *)</a:t>
              </a:r>
            </a:p>
          </p:txBody>
        </p:sp>
        <p:sp>
          <p:nvSpPr>
            <p:cNvPr id="23561" name="Textfeld 23560">
              <a:extLst>
                <a:ext uri="{FF2B5EF4-FFF2-40B4-BE49-F238E27FC236}">
                  <a16:creationId xmlns:a16="http://schemas.microsoft.com/office/drawing/2014/main" id="{775320EC-3975-A4BB-08DA-905AAD7E5E78}"/>
                </a:ext>
              </a:extLst>
            </p:cNvPr>
            <p:cNvSpPr txBox="1"/>
            <p:nvPr/>
          </p:nvSpPr>
          <p:spPr>
            <a:xfrm>
              <a:off x="7437004" y="1689839"/>
              <a:ext cx="1423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8.294 (0,42%)  *)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89E8620-8EEF-910C-9032-D80CF4C047F9}"/>
                </a:ext>
              </a:extLst>
            </p:cNvPr>
            <p:cNvSpPr txBox="1"/>
            <p:nvPr/>
          </p:nvSpPr>
          <p:spPr>
            <a:xfrm>
              <a:off x="777891" y="1942719"/>
              <a:ext cx="19469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anteilig von RLP (1.985.421 ha)</a:t>
              </a: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A967019-8F1B-313C-C3C2-BA1E80B2F385}"/>
              </a:ext>
            </a:extLst>
          </p:cNvPr>
          <p:cNvGrpSpPr/>
          <p:nvPr/>
        </p:nvGrpSpPr>
        <p:grpSpPr>
          <a:xfrm>
            <a:off x="83299" y="4760119"/>
            <a:ext cx="3001331" cy="307778"/>
            <a:chOff x="83299" y="4760119"/>
            <a:chExt cx="3001331" cy="307778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BB4CE7C-1AAA-B857-3B11-2916EB954EAC}"/>
                </a:ext>
              </a:extLst>
            </p:cNvPr>
            <p:cNvSpPr txBox="1"/>
            <p:nvPr/>
          </p:nvSpPr>
          <p:spPr>
            <a:xfrm rot="19279706">
              <a:off x="83299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502E097-0BDB-61E9-7D02-C2413B60F177}"/>
                </a:ext>
              </a:extLst>
            </p:cNvPr>
            <p:cNvSpPr txBox="1"/>
            <p:nvPr/>
          </p:nvSpPr>
          <p:spPr>
            <a:xfrm rot="19279706">
              <a:off x="486486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9BB71CF-C872-36B8-E856-E52693BFED16}"/>
                </a:ext>
              </a:extLst>
            </p:cNvPr>
            <p:cNvSpPr txBox="1"/>
            <p:nvPr/>
          </p:nvSpPr>
          <p:spPr>
            <a:xfrm rot="19279706">
              <a:off x="889673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9447407-4963-F456-27E0-70DC9FBAF8A7}"/>
                </a:ext>
              </a:extLst>
            </p:cNvPr>
            <p:cNvSpPr txBox="1"/>
            <p:nvPr/>
          </p:nvSpPr>
          <p:spPr>
            <a:xfrm rot="19279706">
              <a:off x="1292860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A495058-2D0F-3B84-160E-87D7D72E00CC}"/>
                </a:ext>
              </a:extLst>
            </p:cNvPr>
            <p:cNvSpPr txBox="1"/>
            <p:nvPr/>
          </p:nvSpPr>
          <p:spPr>
            <a:xfrm rot="19279706">
              <a:off x="1696047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2023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E76A487-EC44-2693-07D1-76913500FA66}"/>
                </a:ext>
              </a:extLst>
            </p:cNvPr>
            <p:cNvSpPr txBox="1"/>
            <p:nvPr/>
          </p:nvSpPr>
          <p:spPr>
            <a:xfrm rot="19279706">
              <a:off x="2099234" y="4760119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2024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0901384E-5D47-BEF1-C4E4-27D29F42A079}"/>
                </a:ext>
              </a:extLst>
            </p:cNvPr>
            <p:cNvSpPr txBox="1"/>
            <p:nvPr/>
          </p:nvSpPr>
          <p:spPr>
            <a:xfrm rot="19279706">
              <a:off x="2502419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2025</a:t>
              </a:r>
            </a:p>
          </p:txBody>
        </p:sp>
      </p:grp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DC03AEE9-2583-3AC3-1D4A-0CCB82284E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124933"/>
              </p:ext>
            </p:extLst>
          </p:nvPr>
        </p:nvGraphicFramePr>
        <p:xfrm>
          <a:off x="147490" y="1543568"/>
          <a:ext cx="9474348" cy="3259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595AA1F-EA1F-8791-BC43-3C3C7699C524}"/>
              </a:ext>
            </a:extLst>
          </p:cNvPr>
          <p:cNvGrpSpPr/>
          <p:nvPr/>
        </p:nvGrpSpPr>
        <p:grpSpPr>
          <a:xfrm>
            <a:off x="3298075" y="4760119"/>
            <a:ext cx="3001331" cy="307778"/>
            <a:chOff x="83299" y="4760119"/>
            <a:chExt cx="3001331" cy="307778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05E05BF-1651-4B1E-756D-D16CD6FEAEAC}"/>
                </a:ext>
              </a:extLst>
            </p:cNvPr>
            <p:cNvSpPr txBox="1"/>
            <p:nvPr/>
          </p:nvSpPr>
          <p:spPr>
            <a:xfrm rot="19279706">
              <a:off x="83299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59C834F4-5501-7CA3-833B-41B6740AD6DE}"/>
                </a:ext>
              </a:extLst>
            </p:cNvPr>
            <p:cNvSpPr txBox="1"/>
            <p:nvPr/>
          </p:nvSpPr>
          <p:spPr>
            <a:xfrm rot="19279706">
              <a:off x="486486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6343DE1-301A-9BBD-1EB9-FFD6D6C384DF}"/>
                </a:ext>
              </a:extLst>
            </p:cNvPr>
            <p:cNvSpPr txBox="1"/>
            <p:nvPr/>
          </p:nvSpPr>
          <p:spPr>
            <a:xfrm rot="19279706">
              <a:off x="889673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107E26A-A16D-7E13-7879-5755B3B59092}"/>
                </a:ext>
              </a:extLst>
            </p:cNvPr>
            <p:cNvSpPr txBox="1"/>
            <p:nvPr/>
          </p:nvSpPr>
          <p:spPr>
            <a:xfrm rot="19279706">
              <a:off x="1292860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2240A33-A21D-FCB0-2F7A-0DA5258746BF}"/>
                </a:ext>
              </a:extLst>
            </p:cNvPr>
            <p:cNvSpPr txBox="1"/>
            <p:nvPr/>
          </p:nvSpPr>
          <p:spPr>
            <a:xfrm rot="19279706">
              <a:off x="1696047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2023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DCC6C95D-4913-1130-DA20-16BC1F52DBE6}"/>
                </a:ext>
              </a:extLst>
            </p:cNvPr>
            <p:cNvSpPr txBox="1"/>
            <p:nvPr/>
          </p:nvSpPr>
          <p:spPr>
            <a:xfrm rot="19279706">
              <a:off x="2099234" y="4760119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2024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0FD2EA4A-D226-FBF0-477B-AE7EEBCAC56F}"/>
                </a:ext>
              </a:extLst>
            </p:cNvPr>
            <p:cNvSpPr txBox="1"/>
            <p:nvPr/>
          </p:nvSpPr>
          <p:spPr>
            <a:xfrm rot="19279706">
              <a:off x="2502419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2025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28C5978E-1FFF-B3AB-9E44-3A74CBF26B3F}"/>
              </a:ext>
            </a:extLst>
          </p:cNvPr>
          <p:cNvGrpSpPr/>
          <p:nvPr/>
        </p:nvGrpSpPr>
        <p:grpSpPr>
          <a:xfrm>
            <a:off x="6469564" y="4760119"/>
            <a:ext cx="3001331" cy="307778"/>
            <a:chOff x="83299" y="4760119"/>
            <a:chExt cx="3001331" cy="307778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9BAAA75D-4A1B-8585-EC36-CF1ED06179DA}"/>
                </a:ext>
              </a:extLst>
            </p:cNvPr>
            <p:cNvSpPr txBox="1"/>
            <p:nvPr/>
          </p:nvSpPr>
          <p:spPr>
            <a:xfrm rot="19279706">
              <a:off x="83299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B39F91-66BA-3028-8A27-DE7109E40812}"/>
                </a:ext>
              </a:extLst>
            </p:cNvPr>
            <p:cNvSpPr txBox="1"/>
            <p:nvPr/>
          </p:nvSpPr>
          <p:spPr>
            <a:xfrm rot="19279706">
              <a:off x="486486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93621CBC-3CBC-E7EC-1E1F-E92883B1184E}"/>
                </a:ext>
              </a:extLst>
            </p:cNvPr>
            <p:cNvSpPr txBox="1"/>
            <p:nvPr/>
          </p:nvSpPr>
          <p:spPr>
            <a:xfrm rot="19279706">
              <a:off x="889673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5DC0A9B5-879B-7678-A2EB-7DA0F6104931}"/>
                </a:ext>
              </a:extLst>
            </p:cNvPr>
            <p:cNvSpPr txBox="1"/>
            <p:nvPr/>
          </p:nvSpPr>
          <p:spPr>
            <a:xfrm rot="19279706">
              <a:off x="1292860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  <p:sp>
          <p:nvSpPr>
            <p:cNvPr id="23572" name="Textfeld 23571">
              <a:extLst>
                <a:ext uri="{FF2B5EF4-FFF2-40B4-BE49-F238E27FC236}">
                  <a16:creationId xmlns:a16="http://schemas.microsoft.com/office/drawing/2014/main" id="{D776F768-6387-018D-03FA-872E5C148A7C}"/>
                </a:ext>
              </a:extLst>
            </p:cNvPr>
            <p:cNvSpPr txBox="1"/>
            <p:nvPr/>
          </p:nvSpPr>
          <p:spPr>
            <a:xfrm rot="19279706">
              <a:off x="1696047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2023</a:t>
              </a:r>
            </a:p>
          </p:txBody>
        </p:sp>
        <p:sp>
          <p:nvSpPr>
            <p:cNvPr id="23573" name="Textfeld 23572">
              <a:extLst>
                <a:ext uri="{FF2B5EF4-FFF2-40B4-BE49-F238E27FC236}">
                  <a16:creationId xmlns:a16="http://schemas.microsoft.com/office/drawing/2014/main" id="{AE197A54-EF37-7632-5389-B8A1D2B06DFC}"/>
                </a:ext>
              </a:extLst>
            </p:cNvPr>
            <p:cNvSpPr txBox="1"/>
            <p:nvPr/>
          </p:nvSpPr>
          <p:spPr>
            <a:xfrm rot="19279706">
              <a:off x="2099234" y="4760119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2024</a:t>
              </a:r>
            </a:p>
          </p:txBody>
        </p:sp>
        <p:sp>
          <p:nvSpPr>
            <p:cNvPr id="23574" name="Textfeld 23573">
              <a:extLst>
                <a:ext uri="{FF2B5EF4-FFF2-40B4-BE49-F238E27FC236}">
                  <a16:creationId xmlns:a16="http://schemas.microsoft.com/office/drawing/2014/main" id="{78655E1E-2AA2-798B-E73B-CA92AC8AA417}"/>
                </a:ext>
              </a:extLst>
            </p:cNvPr>
            <p:cNvSpPr txBox="1"/>
            <p:nvPr/>
          </p:nvSpPr>
          <p:spPr>
            <a:xfrm rot="19279706">
              <a:off x="2502419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2025</a:t>
              </a:r>
            </a:p>
          </p:txBody>
        </p:sp>
      </p:grpSp>
      <p:sp>
        <p:nvSpPr>
          <p:cNvPr id="23576" name="Textfeld 23575">
            <a:extLst>
              <a:ext uri="{FF2B5EF4-FFF2-40B4-BE49-F238E27FC236}">
                <a16:creationId xmlns:a16="http://schemas.microsoft.com/office/drawing/2014/main" id="{83DBC9DC-41CC-4136-E06A-D3D7AFD3CC53}"/>
              </a:ext>
            </a:extLst>
          </p:cNvPr>
          <p:cNvSpPr txBox="1"/>
          <p:nvPr/>
        </p:nvSpPr>
        <p:spPr>
          <a:xfrm>
            <a:off x="2983632" y="1795261"/>
            <a:ext cx="12090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00B0F0"/>
                </a:solidFill>
              </a:rPr>
              <a:t>Gollenberg II</a:t>
            </a:r>
            <a:br>
              <a:rPr lang="de-DE" sz="1400" dirty="0">
                <a:solidFill>
                  <a:srgbClr val="00B0F0"/>
                </a:solidFill>
              </a:rPr>
            </a:br>
            <a:r>
              <a:rPr lang="de-DE" sz="1400" dirty="0">
                <a:solidFill>
                  <a:srgbClr val="00B0F0"/>
                </a:solidFill>
              </a:rPr>
              <a:t>Knittelsheim</a:t>
            </a:r>
            <a:br>
              <a:rPr lang="de-DE" sz="1400" dirty="0">
                <a:solidFill>
                  <a:srgbClr val="00B0F0"/>
                </a:solidFill>
              </a:rPr>
            </a:br>
            <a:r>
              <a:rPr lang="de-DE" sz="1400" dirty="0">
                <a:solidFill>
                  <a:srgbClr val="00B0F0"/>
                </a:solidFill>
              </a:rPr>
              <a:t>WEA 03 </a:t>
            </a:r>
          </a:p>
        </p:txBody>
      </p:sp>
    </p:spTree>
    <p:extLst>
      <p:ext uri="{BB962C8B-B14F-4D97-AF65-F5344CB8AC3E}">
        <p14:creationId xmlns:p14="http://schemas.microsoft.com/office/powerpoint/2010/main" val="361388711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57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90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Wärmewende in D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Absatzstruktur Wärmeerzeuger 2015 bis 2025</a:t>
            </a:r>
          </a:p>
        </p:txBody>
      </p:sp>
      <p:pic>
        <p:nvPicPr>
          <p:cNvPr id="4" name="Grafik 3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67FFC4FA-F324-AC61-E706-49D2EAA4B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65" t="25296" r="71018" b="19185"/>
          <a:stretch>
            <a:fillRect/>
          </a:stretch>
        </p:blipFill>
        <p:spPr>
          <a:xfrm>
            <a:off x="120231" y="1025713"/>
            <a:ext cx="9600734" cy="3886199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B5F2B83-AE6C-0311-93A8-19A1D306F4FE}"/>
              </a:ext>
            </a:extLst>
          </p:cNvPr>
          <p:cNvGrpSpPr/>
          <p:nvPr/>
        </p:nvGrpSpPr>
        <p:grpSpPr>
          <a:xfrm>
            <a:off x="7470868" y="3129614"/>
            <a:ext cx="534121" cy="1084420"/>
            <a:chOff x="7470868" y="3536461"/>
            <a:chExt cx="534121" cy="1084420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286BCAE-F73D-75CE-68EA-47235939ACE3}"/>
                </a:ext>
              </a:extLst>
            </p:cNvPr>
            <p:cNvSpPr txBox="1"/>
            <p:nvPr/>
          </p:nvSpPr>
          <p:spPr>
            <a:xfrm>
              <a:off x="7470868" y="353646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45 %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76742ADC-13FC-C1DB-36DD-04407A0D8A81}"/>
                </a:ext>
              </a:extLst>
            </p:cNvPr>
            <p:cNvSpPr txBox="1"/>
            <p:nvPr/>
          </p:nvSpPr>
          <p:spPr>
            <a:xfrm>
              <a:off x="7470868" y="4343882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47 %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6502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Anzahl der Wärmepumpen übertrifft in 2025 die Gaskessel!</a:t>
            </a:r>
          </a:p>
        </p:txBody>
      </p:sp>
      <p:sp>
        <p:nvSpPr>
          <p:cNvPr id="12" name="Sprechblase: rechteckig mit abgerundeten Ecken 11">
            <a:extLst>
              <a:ext uri="{FF2B5EF4-FFF2-40B4-BE49-F238E27FC236}">
                <a16:creationId xmlns:a16="http://schemas.microsoft.com/office/drawing/2014/main" id="{FC426228-CA83-A50D-7CB5-9FCEE20ECC2C}"/>
              </a:ext>
            </a:extLst>
          </p:cNvPr>
          <p:cNvSpPr/>
          <p:nvPr/>
        </p:nvSpPr>
        <p:spPr bwMode="auto">
          <a:xfrm>
            <a:off x="3088908" y="5211972"/>
            <a:ext cx="2905701" cy="620315"/>
          </a:xfrm>
          <a:prstGeom prst="wedgeRoundRectCallout">
            <a:avLst>
              <a:gd name="adj1" fmla="val 46797"/>
              <a:gd name="adj2" fmla="val -167912"/>
              <a:gd name="adj3" fmla="val 16667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Heizhammer-Kampagne</a:t>
            </a:r>
            <a:b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2023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028EA875-A96C-167E-1DAF-7A8AA2F6A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263" y="5198961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</p:spTree>
    <p:extLst>
      <p:ext uri="{BB962C8B-B14F-4D97-AF65-F5344CB8AC3E}">
        <p14:creationId xmlns:p14="http://schemas.microsoft.com/office/powerpoint/2010/main" val="230146426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90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Wärmewende in D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Beheizungsstruktur im Bestand 2025 und Neubau 2015 -2025</a:t>
            </a:r>
          </a:p>
        </p:txBody>
      </p:sp>
      <p:pic>
        <p:nvPicPr>
          <p:cNvPr id="3" name="Grafik 2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C1CB0741-820A-56EC-145E-7FC94C9C86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67" t="20310" r="52083" b="18082"/>
          <a:stretch>
            <a:fillRect/>
          </a:stretch>
        </p:blipFill>
        <p:spPr>
          <a:xfrm>
            <a:off x="456568" y="873383"/>
            <a:ext cx="3763007" cy="3763590"/>
          </a:xfrm>
          <a:prstGeom prst="rect">
            <a:avLst/>
          </a:prstGeom>
        </p:spPr>
      </p:pic>
      <p:pic>
        <p:nvPicPr>
          <p:cNvPr id="6" name="Grafik 5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FAB5BB64-B2EA-4243-6506-FA5EBACE3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67" t="80573" r="37521" b="13041"/>
          <a:stretch>
            <a:fillRect/>
          </a:stretch>
        </p:blipFill>
        <p:spPr>
          <a:xfrm>
            <a:off x="723268" y="4636973"/>
            <a:ext cx="8507306" cy="390113"/>
          </a:xfrm>
          <a:prstGeom prst="rect">
            <a:avLst/>
          </a:prstGeom>
        </p:spPr>
      </p:pic>
      <p:pic>
        <p:nvPicPr>
          <p:cNvPr id="8" name="Grafik 7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A791267D-6CDE-18F2-03BA-5A25734F75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946" t="20310" r="37521" b="18082"/>
          <a:stretch>
            <a:fillRect/>
          </a:stretch>
        </p:blipFill>
        <p:spPr>
          <a:xfrm>
            <a:off x="4591050" y="873383"/>
            <a:ext cx="4734774" cy="3763590"/>
          </a:xfrm>
          <a:prstGeom prst="rect">
            <a:avLst/>
          </a:prstGeom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54957D33-4A26-41C1-FE61-021CCE9BE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263" y="5198961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6502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Gas-/Ölheizungen dominieren noch im Bestand. Im Neubau liegt die Wärmepumpe vorn!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686BDB9-FEBF-AC37-9720-8E26018DADE0}"/>
              </a:ext>
            </a:extLst>
          </p:cNvPr>
          <p:cNvSpPr txBox="1"/>
          <p:nvPr/>
        </p:nvSpPr>
        <p:spPr>
          <a:xfrm>
            <a:off x="723268" y="4163700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73% Fossile</a:t>
            </a:r>
          </a:p>
        </p:txBody>
      </p:sp>
    </p:spTree>
    <p:extLst>
      <p:ext uri="{BB962C8B-B14F-4D97-AF65-F5344CB8AC3E}">
        <p14:creationId xmlns:p14="http://schemas.microsoft.com/office/powerpoint/2010/main" val="125760671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Mobilitätswende in D (1)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Monatliche Neuzulassungen batterieelektrischer </a:t>
            </a:r>
            <a:r>
              <a:rPr lang="de-DE" altLang="de-DE" sz="2000" dirty="0" err="1">
                <a:solidFill>
                  <a:schemeClr val="bg1"/>
                </a:solidFill>
              </a:rPr>
              <a:t>PkW</a:t>
            </a:r>
            <a:r>
              <a:rPr lang="de-DE" altLang="de-DE" sz="2000" dirty="0">
                <a:solidFill>
                  <a:schemeClr val="bg1"/>
                </a:solidFill>
              </a:rPr>
              <a:t>, 2021-2025</a:t>
            </a:r>
          </a:p>
        </p:txBody>
      </p:sp>
      <p:pic>
        <p:nvPicPr>
          <p:cNvPr id="14" name="Grafik 13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9BA29B89-6C10-3DA0-6AC6-81AF3389BC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71" t="24418" r="37562" b="20627"/>
          <a:stretch>
            <a:fillRect/>
          </a:stretch>
        </p:blipFill>
        <p:spPr>
          <a:xfrm>
            <a:off x="94366" y="991410"/>
            <a:ext cx="9732720" cy="4051320"/>
          </a:xfrm>
          <a:prstGeom prst="rect">
            <a:avLst/>
          </a:prstGeom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4E0522FF-D399-50D1-1AFC-6AED9D393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263" y="5198961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  <p:sp>
        <p:nvSpPr>
          <p:cNvPr id="16" name="Sprechblase: rechteckig mit abgerundeten Ecken 15">
            <a:extLst>
              <a:ext uri="{FF2B5EF4-FFF2-40B4-BE49-F238E27FC236}">
                <a16:creationId xmlns:a16="http://schemas.microsoft.com/office/drawing/2014/main" id="{64FB0DD6-D4C0-119B-4E68-E7A94B6BE1C4}"/>
              </a:ext>
            </a:extLst>
          </p:cNvPr>
          <p:cNvSpPr/>
          <p:nvPr/>
        </p:nvSpPr>
        <p:spPr bwMode="auto">
          <a:xfrm>
            <a:off x="3022892" y="5246276"/>
            <a:ext cx="2905701" cy="620315"/>
          </a:xfrm>
          <a:prstGeom prst="wedgeRoundRectCallout">
            <a:avLst>
              <a:gd name="adj1" fmla="val 47441"/>
              <a:gd name="adj2" fmla="val -158662"/>
              <a:gd name="adj3" fmla="val 16667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Förderungsabbruch für </a:t>
            </a:r>
            <a:b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E-Autos am 18.12.2023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3856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Stetiger Aufbau E-Autos: nach Ende der Förderung in 12/2023 UND politischer Verunsicherung!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42281D4-C1EB-7DAA-630E-72275775BAB6}"/>
              </a:ext>
            </a:extLst>
          </p:cNvPr>
          <p:cNvSpPr txBox="1"/>
          <p:nvPr/>
        </p:nvSpPr>
        <p:spPr>
          <a:xfrm>
            <a:off x="223906" y="991410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Stückzahl</a:t>
            </a:r>
          </a:p>
        </p:txBody>
      </p:sp>
    </p:spTree>
    <p:extLst>
      <p:ext uri="{BB962C8B-B14F-4D97-AF65-F5344CB8AC3E}">
        <p14:creationId xmlns:p14="http://schemas.microsoft.com/office/powerpoint/2010/main" val="267691992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Mobilitätswende in D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 err="1">
                <a:solidFill>
                  <a:schemeClr val="bg1"/>
                </a:solidFill>
              </a:rPr>
              <a:t>PkW</a:t>
            </a:r>
            <a:r>
              <a:rPr lang="de-DE" altLang="de-DE" sz="2000" dirty="0">
                <a:solidFill>
                  <a:schemeClr val="bg1"/>
                </a:solidFill>
              </a:rPr>
              <a:t> im Bestand nach Kraftstoffart, 2013 bis 2025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835" y="5881975"/>
            <a:ext cx="403786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UBA </a:t>
            </a:r>
            <a:r>
              <a:rPr lang="de-DE" sz="1200" dirty="0">
                <a:hlinkClick r:id="rId3"/>
              </a:rPr>
              <a:t>Verkehrsinfrastruktur und Fahrzeugbestand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3" name="Grafik 2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48F37C2C-C1C1-2641-5FEE-FAAC1025A1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033" t="28747" r="34925" b="12386"/>
          <a:stretch>
            <a:fillRect/>
          </a:stretch>
        </p:blipFill>
        <p:spPr>
          <a:xfrm>
            <a:off x="453390" y="1838325"/>
            <a:ext cx="8999220" cy="3452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Anzahl der zugelassenen E-Autos wächst viel zu langsam!</a:t>
            </a:r>
          </a:p>
        </p:txBody>
      </p:sp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AAA8EA08-6812-253C-CA7A-700639FF3A62}"/>
              </a:ext>
            </a:extLst>
          </p:cNvPr>
          <p:cNvSpPr/>
          <p:nvPr/>
        </p:nvSpPr>
        <p:spPr bwMode="auto">
          <a:xfrm>
            <a:off x="6829425" y="1202262"/>
            <a:ext cx="1870710" cy="857161"/>
          </a:xfrm>
          <a:prstGeom prst="wedgeEllipseCallout">
            <a:avLst>
              <a:gd name="adj1" fmla="val 62161"/>
              <a:gd name="adj2" fmla="val 116950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E-Autos 2025:</a:t>
            </a:r>
            <a:b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1,65 Mio.</a:t>
            </a:r>
            <a:b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(3,3%)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C8899B3-8EAE-CC60-5650-14A35DDCBE02}"/>
              </a:ext>
            </a:extLst>
          </p:cNvPr>
          <p:cNvSpPr txBox="1"/>
          <p:nvPr/>
        </p:nvSpPr>
        <p:spPr>
          <a:xfrm>
            <a:off x="1034415" y="1499771"/>
            <a:ext cx="3614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PkW</a:t>
            </a:r>
            <a:r>
              <a:rPr lang="de-DE" sz="1600" dirty="0"/>
              <a:t>-Bestand in D 2025: 49.339 Mio.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FED112B-3038-AD16-BDBA-186AA51D07D5}"/>
              </a:ext>
            </a:extLst>
          </p:cNvPr>
          <p:cNvSpPr txBox="1"/>
          <p:nvPr/>
        </p:nvSpPr>
        <p:spPr>
          <a:xfrm>
            <a:off x="7077075" y="5218400"/>
            <a:ext cx="26098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Zuletzt aktualisiert am 26.03.2025</a:t>
            </a:r>
          </a:p>
        </p:txBody>
      </p:sp>
    </p:spTree>
    <p:extLst>
      <p:ext uri="{BB962C8B-B14F-4D97-AF65-F5344CB8AC3E}">
        <p14:creationId xmlns:p14="http://schemas.microsoft.com/office/powerpoint/2010/main" val="393575668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91482D44-ED21-C144-B3D9-C7AC7800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8" y="-242"/>
            <a:ext cx="837607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Einführung (2): Umfrage: Welches der Themen ist das wichtigste, um das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sich Politikerinnen und Politiker in Deutschland kümmern sollten?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10" name="Grafik 9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7F90C169-9F2B-9E66-1382-22F921BE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07" t="24993" r="37181" b="19427"/>
          <a:stretch>
            <a:fillRect/>
          </a:stretch>
        </p:blipFill>
        <p:spPr>
          <a:xfrm>
            <a:off x="94448" y="1066801"/>
            <a:ext cx="9789803" cy="3848100"/>
          </a:xfrm>
          <a:prstGeom prst="rect">
            <a:avLst/>
          </a:prstGeom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270A917C-A08E-F0BB-25D6-B0F4E519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1923" y="5283496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9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Klimaschutz und Energiewende sind nicht mehr so wichtig! Was geht in den Köpfen vor???</a:t>
            </a:r>
            <a:endParaRPr lang="de-DE" altLang="de-DE" sz="1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9545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90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Mobilitätswende in D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Kosten für fossiles und elektrisches Autofahren 2025</a:t>
            </a:r>
            <a:endParaRPr lang="de-DE" altLang="de-DE" sz="2000" dirty="0">
              <a:solidFill>
                <a:srgbClr val="FFFF00"/>
              </a:solidFill>
            </a:endParaRPr>
          </a:p>
        </p:txBody>
      </p:sp>
      <p:pic>
        <p:nvPicPr>
          <p:cNvPr id="4" name="Grafik 3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3B8AD0F7-193A-3E52-8D44-13F634839F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50" t="19707" r="37640" b="23831"/>
          <a:stretch>
            <a:fillRect/>
          </a:stretch>
        </p:blipFill>
        <p:spPr>
          <a:xfrm>
            <a:off x="1562100" y="858633"/>
            <a:ext cx="5753101" cy="49478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6502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Dynamischer Hausstrom-Tarif garantiert die günstigste Autofahrt!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204F8717-FEFA-2B55-C5FE-2A8AFEBDE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263" y="5198961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</p:spTree>
    <p:extLst>
      <p:ext uri="{BB962C8B-B14F-4D97-AF65-F5344CB8AC3E}">
        <p14:creationId xmlns:p14="http://schemas.microsoft.com/office/powerpoint/2010/main" val="93688800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278" y="51283"/>
            <a:ext cx="584134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Entwicklung des Strommix in den Ländern der Erde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von 2000 bis 2023</a:t>
            </a:r>
          </a:p>
        </p:txBody>
      </p:sp>
      <p:pic>
        <p:nvPicPr>
          <p:cNvPr id="13" name="Grafik 12" descr="Ein Bild, das Text, Screenshot, Multimedia-Software, Software enthält.&#10;&#10;KI-generierte Inhalte können fehlerhaft sein.">
            <a:hlinkClick r:id="rId3" action="ppaction://hlinkfile"/>
            <a:extLst>
              <a:ext uri="{FF2B5EF4-FFF2-40B4-BE49-F238E27FC236}">
                <a16:creationId xmlns:a16="http://schemas.microsoft.com/office/drawing/2014/main" id="{E1229AAD-2B0A-BF5F-3BDA-17C8418809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930" t="9802" r="39940" b="18782"/>
          <a:stretch>
            <a:fillRect/>
          </a:stretch>
        </p:blipFill>
        <p:spPr>
          <a:xfrm>
            <a:off x="1225998" y="966193"/>
            <a:ext cx="6202429" cy="5148857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D23BA0A2-811A-902B-169E-01BC310EA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Trend zu den Erneuerbaren ist nicht aufzuhalten!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476376E-242B-2AED-58CB-956DEDF75C00}"/>
              </a:ext>
            </a:extLst>
          </p:cNvPr>
          <p:cNvSpPr txBox="1"/>
          <p:nvPr/>
        </p:nvSpPr>
        <p:spPr>
          <a:xfrm>
            <a:off x="3575083" y="812304"/>
            <a:ext cx="75212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Fossile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8525E28-3E05-2063-E5B3-47BDA858A6C9}"/>
              </a:ext>
            </a:extLst>
          </p:cNvPr>
          <p:cNvSpPr txBox="1"/>
          <p:nvPr/>
        </p:nvSpPr>
        <p:spPr>
          <a:xfrm>
            <a:off x="7344607" y="5822390"/>
            <a:ext cx="11785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Erneuerbare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EFECE85-1F39-CCA4-C0BE-ECA603A20BF9}"/>
              </a:ext>
            </a:extLst>
          </p:cNvPr>
          <p:cNvSpPr txBox="1"/>
          <p:nvPr/>
        </p:nvSpPr>
        <p:spPr>
          <a:xfrm>
            <a:off x="566704" y="5822390"/>
            <a:ext cx="9012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Nukleare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6F8BF3A8-346A-048D-AF1D-E23186CF8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1043" y="1322738"/>
            <a:ext cx="398109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5"/>
              </a:rPr>
              <a:t>Andreas Schmitz (Der Akku Doktor)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Tim Meyer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AE5AEB3-A67C-4D32-1436-E5DFC6670E1E}"/>
              </a:ext>
            </a:extLst>
          </p:cNvPr>
          <p:cNvSpPr/>
          <p:nvPr/>
        </p:nvSpPr>
        <p:spPr bwMode="auto">
          <a:xfrm>
            <a:off x="6550819" y="2137082"/>
            <a:ext cx="638175" cy="638175"/>
          </a:xfrm>
          <a:prstGeom prst="ellipse">
            <a:avLst/>
          </a:prstGeom>
          <a:solidFill>
            <a:srgbClr val="FFCC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Land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1EA1077-0455-38C6-8AB9-3F1EFA9B5DD2}"/>
              </a:ext>
            </a:extLst>
          </p:cNvPr>
          <p:cNvSpPr txBox="1"/>
          <p:nvPr/>
        </p:nvSpPr>
        <p:spPr>
          <a:xfrm>
            <a:off x="7199553" y="2194560"/>
            <a:ext cx="25314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- Farbe: THG-Intensität</a:t>
            </a:r>
            <a:br>
              <a:rPr lang="de-DE" sz="1400" dirty="0"/>
            </a:br>
            <a:r>
              <a:rPr lang="de-DE" sz="1400" dirty="0"/>
              <a:t>- Durchmesser: Strommenge </a:t>
            </a:r>
          </a:p>
        </p:txBody>
      </p:sp>
    </p:spTree>
    <p:extLst>
      <p:ext uri="{BB962C8B-B14F-4D97-AF65-F5344CB8AC3E}">
        <p14:creationId xmlns:p14="http://schemas.microsoft.com/office/powerpoint/2010/main" val="114173679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70187"/>
            <a:ext cx="5562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BDCDF50F-5678-22F1-425B-052F50505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1314786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Primärenergieverbrauch hat sich in 2025 kaum verändert!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98232D9-5A3C-9762-E11D-419BAEA2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1812562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Nach wie vor importieren wir ca. ¾ der Primärenergie für Deutschland!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6DEFBACE-AE8D-1D9F-53DA-DE7ECEF73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2310338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Die Atomenergie wird nicht vermisst!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60C8AE6-0CBC-4435-D651-9CD81CD0D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2808114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Bei der Transformation zur Klimaneutralität kompensiert Mineralöl weiterhin den Gasverbrauch!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A0D8BFA-080E-6FB1-86A5-8729B8520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4301442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Beim EE-Zubau in D, RLP und der Südpfalz war 2025 wie 2024: Wind „Flop“ und PV „Top“!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32461A6-AADA-9685-2812-0A23BB9D3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330589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Bei der Nettostromerzeugung liegen die Erneuerbaren bei fast 60 %!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43487A5-0A72-53C1-A125-49EF4783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3803666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Mit </a:t>
            </a:r>
            <a:r>
              <a:rPr lang="de-DE" alt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-</a:t>
            </a:r>
            <a:r>
              <a:rPr lang="de-DE" altLang="de-DE" sz="1600" dirty="0" err="1">
                <a:solidFill>
                  <a:srgbClr val="3333FF"/>
                </a:solidFill>
                <a:sym typeface="Symbol" panose="05050102010706020507" pitchFamily="18" charset="2"/>
              </a:rPr>
              <a:t>lich</a:t>
            </a:r>
            <a:r>
              <a:rPr lang="de-DE" alt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 etwas mehr als 2.000 Vollaststunden war 2025 kein Super-</a:t>
            </a:r>
            <a:r>
              <a:rPr lang="de-DE" altLang="de-DE" sz="1600" dirty="0" err="1">
                <a:solidFill>
                  <a:srgbClr val="3333FF"/>
                </a:solidFill>
                <a:sym typeface="Symbol" panose="05050102010706020507" pitchFamily="18" charset="2"/>
              </a:rPr>
              <a:t>Windjahr</a:t>
            </a:r>
            <a:r>
              <a:rPr lang="de-DE" alt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 in der Südpfalz</a:t>
            </a:r>
            <a:r>
              <a:rPr lang="de-DE" altLang="de-DE" sz="16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449D626F-539B-1CF2-884D-3DB6497B0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4799218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„</a:t>
            </a:r>
            <a:r>
              <a:rPr lang="de-DE" altLang="de-DE" sz="1600" dirty="0" err="1">
                <a:solidFill>
                  <a:srgbClr val="3333FF"/>
                </a:solidFill>
              </a:rPr>
              <a:t>ProSumer</a:t>
            </a:r>
            <a:r>
              <a:rPr lang="de-DE" altLang="de-DE" sz="1600" dirty="0">
                <a:solidFill>
                  <a:srgbClr val="3333FF"/>
                </a:solidFill>
              </a:rPr>
              <a:t>“ (Energie</a:t>
            </a:r>
            <a:r>
              <a:rPr lang="de-DE" altLang="de-DE" sz="1600" u="sng" dirty="0">
                <a:solidFill>
                  <a:srgbClr val="3333FF"/>
                </a:solidFill>
              </a:rPr>
              <a:t>pro</a:t>
            </a:r>
            <a:r>
              <a:rPr lang="de-DE" altLang="de-DE" sz="1600" dirty="0">
                <a:solidFill>
                  <a:srgbClr val="3333FF"/>
                </a:solidFill>
              </a:rPr>
              <a:t>duzent und -Kon</a:t>
            </a:r>
            <a:r>
              <a:rPr lang="de-DE" altLang="de-DE" sz="1600" u="sng" dirty="0">
                <a:solidFill>
                  <a:srgbClr val="3333FF"/>
                </a:solidFill>
              </a:rPr>
              <a:t>sum</a:t>
            </a:r>
            <a:r>
              <a:rPr lang="de-DE" altLang="de-DE" sz="1600" dirty="0">
                <a:solidFill>
                  <a:srgbClr val="3333FF"/>
                </a:solidFill>
              </a:rPr>
              <a:t>ent) gewinnt immer mehr an Bedeutung!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C1F43A52-752F-8D81-56A4-1D7B6D0B5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5296994"/>
            <a:ext cx="91953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Politische/mediale Verunsicherungen verursachen immer weniger Kaufzurückhaltung bei Wärmepumpen und E-Autos!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CB728EC3-FBE4-FA8E-7017-E9052D987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7" y="81701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CO</a:t>
            </a:r>
            <a:r>
              <a:rPr lang="de-DE" altLang="de-DE" sz="1600" baseline="-25000" dirty="0">
                <a:solidFill>
                  <a:srgbClr val="3333FF"/>
                </a:solidFill>
              </a:rPr>
              <a:t>2</a:t>
            </a:r>
            <a:r>
              <a:rPr lang="de-DE" altLang="de-DE" sz="1600" dirty="0">
                <a:solidFill>
                  <a:srgbClr val="3333FF"/>
                </a:solidFill>
              </a:rPr>
              <a:t>-Jahresmittelwert ist weiter gestiegen: von </a:t>
            </a:r>
            <a:r>
              <a:rPr lang="de-DE" sz="1600" dirty="0">
                <a:solidFill>
                  <a:srgbClr val="3333FF"/>
                </a:solidFill>
              </a:rPr>
              <a:t>422,5 (2024)  auf 425,7 ppm in 2025!</a:t>
            </a:r>
            <a:r>
              <a:rPr lang="de-DE" altLang="de-DE" sz="16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BCAFD3B-4D03-71F4-7DB2-46C95E3BD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604099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weltweite Trend zu den Erneuerbaren ist nicht aufzuhalten!</a:t>
            </a:r>
          </a:p>
        </p:txBody>
      </p:sp>
    </p:spTree>
    <p:extLst>
      <p:ext uri="{BB962C8B-B14F-4D97-AF65-F5344CB8AC3E}">
        <p14:creationId xmlns:p14="http://schemas.microsoft.com/office/powerpoint/2010/main" val="286412337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011" y="4925231"/>
            <a:ext cx="36589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6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6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6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600" dirty="0" err="1">
                <a:solidFill>
                  <a:srgbClr val="0000FF"/>
                </a:solidFill>
              </a:rPr>
              <a:t>eMail</a:t>
            </a:r>
            <a:r>
              <a:rPr lang="de-DE" altLang="de-DE" sz="1600" dirty="0">
                <a:solidFill>
                  <a:srgbClr val="0000FF"/>
                </a:solidFill>
              </a:rPr>
              <a:t>: wolfgang@thiel-wt.de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4EF637-3237-E259-1793-8AB0C2E40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-21165"/>
            <a:ext cx="6275078" cy="6278586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599DF27-0F33-150B-A1AB-14D14278B393}"/>
              </a:ext>
            </a:extLst>
          </p:cNvPr>
          <p:cNvGrpSpPr/>
          <p:nvPr/>
        </p:nvGrpSpPr>
        <p:grpSpPr>
          <a:xfrm>
            <a:off x="0" y="2591186"/>
            <a:ext cx="9906000" cy="1100436"/>
            <a:chOff x="0" y="2688767"/>
            <a:chExt cx="9906000" cy="1100436"/>
          </a:xfrm>
        </p:grpSpPr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D05A0AE2-7DFE-9298-85C1-8AF9512BA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88767"/>
              <a:ext cx="9906000" cy="1100436"/>
            </a:xfrm>
            <a:prstGeom prst="bevel">
              <a:avLst>
                <a:gd name="adj" fmla="val 6762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 sz="360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36F7BA4E-32DD-E3D4-422B-5A9B139D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18487" y="2857102"/>
              <a:ext cx="9368788" cy="775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2800" b="1" dirty="0">
                  <a:solidFill>
                    <a:schemeClr val="bg1"/>
                  </a:solidFill>
                </a:rPr>
                <a:t>Helfen Sie mit, die Energiewende voranzutreiben!</a:t>
              </a:r>
              <a:br>
                <a:rPr lang="de-DE" altLang="de-DE" sz="2800" b="1" dirty="0">
                  <a:solidFill>
                    <a:schemeClr val="bg1"/>
                  </a:solidFill>
                </a:rPr>
              </a:br>
              <a:r>
                <a:rPr lang="de-DE" altLang="de-DE" sz="2800" b="1" dirty="0">
                  <a:solidFill>
                    <a:schemeClr val="bg1"/>
                  </a:solidFill>
                </a:rPr>
                <a:t>Jede/r kann dazu beitragen!</a:t>
              </a:r>
            </a:p>
          </p:txBody>
        </p:sp>
      </p:grpSp>
      <p:sp>
        <p:nvSpPr>
          <p:cNvPr id="4" name="Text Box 5">
            <a:extLst>
              <a:ext uri="{FF2B5EF4-FFF2-40B4-BE49-F238E27FC236}">
                <a16:creationId xmlns:a16="http://schemas.microsoft.com/office/drawing/2014/main" id="{19B10D10-3D86-2F00-63DD-CA19E3AD9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619" y="301749"/>
            <a:ext cx="35605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b="1" dirty="0">
                <a:solidFill>
                  <a:srgbClr val="3333FF"/>
                </a:solidFill>
              </a:rPr>
              <a:t>Recherche und PPT-Ersteller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Wolfgang Thiel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5">
            <a:extLst>
              <a:ext uri="{FF2B5EF4-FFF2-40B4-BE49-F238E27FC236}">
                <a16:creationId xmlns:a16="http://schemas.microsoft.com/office/drawing/2014/main" id="{B427B9D8-8DF1-F11D-ADA6-6C907D485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19" y="866943"/>
            <a:ext cx="5626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/>
              <a:t>CO</a:t>
            </a:r>
            <a:r>
              <a:rPr lang="de-DE" altLang="de-DE" sz="1200" baseline="-25000" dirty="0"/>
              <a:t>2</a:t>
            </a:r>
            <a:br>
              <a:rPr lang="de-DE" altLang="de-DE" sz="1200" dirty="0"/>
            </a:br>
            <a:r>
              <a:rPr lang="de-DE" altLang="de-DE" sz="1200" dirty="0"/>
              <a:t>(ppm)</a:t>
            </a:r>
            <a:endParaRPr lang="en-US" altLang="de-DE" sz="1200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1482D44-ED21-C144-B3D9-C7AC7800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7593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Treibhausgasemissionen in der Welt 1957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2025</a:t>
            </a:r>
            <a:endParaRPr lang="de-DE" altLang="de-DE" sz="2000" dirty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  <a:effectLst/>
              </a:rPr>
              <a:t>CO</a:t>
            </a:r>
            <a:r>
              <a:rPr lang="de-DE" sz="2000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de-DE" sz="2000" dirty="0">
                <a:solidFill>
                  <a:schemeClr val="bg1"/>
                </a:solidFill>
                <a:effectLst/>
              </a:rPr>
              <a:t>-Konzentration in der Atmosphäre (Monatsmittelwerte)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7" name="Grafik 6" descr="Ein Bild, das Text, Reihe, Diagramm, Screenshot enthält.&#10;&#10;KI-generierte Inhalte können fehlerhaft sein.">
            <a:extLst>
              <a:ext uri="{FF2B5EF4-FFF2-40B4-BE49-F238E27FC236}">
                <a16:creationId xmlns:a16="http://schemas.microsoft.com/office/drawing/2014/main" id="{B5AFD121-BC9C-2055-3BAB-513FCC309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t="20216" r="16214" b="21869"/>
          <a:stretch>
            <a:fillRect/>
          </a:stretch>
        </p:blipFill>
        <p:spPr>
          <a:xfrm>
            <a:off x="649563" y="804422"/>
            <a:ext cx="8986918" cy="5436464"/>
          </a:xfrm>
          <a:prstGeom prst="rect">
            <a:avLst/>
          </a:prstGeom>
        </p:spPr>
      </p:pic>
      <p:graphicFrame>
        <p:nvGraphicFramePr>
          <p:cNvPr id="25" name="Tabelle 24">
            <a:extLst>
              <a:ext uri="{FF2B5EF4-FFF2-40B4-BE49-F238E27FC236}">
                <a16:creationId xmlns:a16="http://schemas.microsoft.com/office/drawing/2014/main" id="{4FAB55A0-0A06-9021-AD79-BE97C9801F53}"/>
              </a:ext>
            </a:extLst>
          </p:cNvPr>
          <p:cNvGraphicFramePr>
            <a:graphicFrameLocks noGrp="1"/>
          </p:cNvGraphicFramePr>
          <p:nvPr/>
        </p:nvGraphicFramePr>
        <p:xfrm>
          <a:off x="4164680" y="1236275"/>
          <a:ext cx="2463800" cy="1409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0549">
                  <a:extLst>
                    <a:ext uri="{9D8B030D-6E8A-4147-A177-3AD203B41FA5}">
                      <a16:colId xmlns:a16="http://schemas.microsoft.com/office/drawing/2014/main" val="1498065563"/>
                    </a:ext>
                  </a:extLst>
                </a:gridCol>
                <a:gridCol w="544328">
                  <a:extLst>
                    <a:ext uri="{9D8B030D-6E8A-4147-A177-3AD203B41FA5}">
                      <a16:colId xmlns:a16="http://schemas.microsoft.com/office/drawing/2014/main" val="3952017863"/>
                    </a:ext>
                  </a:extLst>
                </a:gridCol>
                <a:gridCol w="658923">
                  <a:extLst>
                    <a:ext uri="{9D8B030D-6E8A-4147-A177-3AD203B41FA5}">
                      <a16:colId xmlns:a16="http://schemas.microsoft.com/office/drawing/2014/main" val="1893462417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de-DE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Emissionen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Jahr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81808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solidFill>
                            <a:schemeClr val="bg1"/>
                          </a:solidFill>
                          <a:effectLst/>
                        </a:rPr>
                        <a:t>1890</a:t>
                      </a:r>
                      <a:endParaRPr lang="de-DE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2025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7414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ø </a:t>
                      </a:r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</a:t>
                      </a:r>
                      <a:r>
                        <a:rPr lang="de-DE" sz="1600" u="none" strike="noStrike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(ppm)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280</a:t>
                      </a:r>
                      <a:endParaRPr lang="de-DE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425,7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16593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Δ</a:t>
                      </a:r>
                      <a:r>
                        <a:rPr lang="de-DE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Tmax</a:t>
                      </a:r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. (°C)</a:t>
                      </a:r>
                      <a:b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de-DE" sz="16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ggü</a:t>
                      </a:r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. 1890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de-DE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1,47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9829828"/>
                  </a:ext>
                </a:extLst>
              </a:tr>
            </a:tbl>
          </a:graphicData>
        </a:graphic>
      </p:graphicFrame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0C59686-0094-68C7-B040-8799BC70EEAB}"/>
              </a:ext>
            </a:extLst>
          </p:cNvPr>
          <p:cNvGrpSpPr/>
          <p:nvPr/>
        </p:nvGrpSpPr>
        <p:grpSpPr>
          <a:xfrm>
            <a:off x="7224213" y="4335963"/>
            <a:ext cx="2032224" cy="276999"/>
            <a:chOff x="10506292" y="4916876"/>
            <a:chExt cx="2032224" cy="276999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17384E2-201C-5654-8440-995F69B7FF01}"/>
                </a:ext>
              </a:extLst>
            </p:cNvPr>
            <p:cNvSpPr txBox="1"/>
            <p:nvPr/>
          </p:nvSpPr>
          <p:spPr>
            <a:xfrm>
              <a:off x="10506292" y="4916876"/>
              <a:ext cx="102944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Quelle</a:t>
              </a:r>
              <a:r>
                <a:rPr lang="de-DE" sz="1200" dirty="0">
                  <a:hlinkClick r:id="rId4"/>
                </a:rPr>
                <a:t>: UBA</a:t>
              </a:r>
              <a:endParaRPr lang="de-DE" sz="1200" dirty="0"/>
            </a:p>
          </p:txBody>
        </p:sp>
        <p:sp>
          <p:nvSpPr>
            <p:cNvPr id="2" name="Textfeld 1">
              <a:hlinkClick r:id="rId5"/>
              <a:extLst>
                <a:ext uri="{FF2B5EF4-FFF2-40B4-BE49-F238E27FC236}">
                  <a16:creationId xmlns:a16="http://schemas.microsoft.com/office/drawing/2014/main" id="{346F3D3A-1849-0017-876E-ED63BD47409C}"/>
                </a:ext>
              </a:extLst>
            </p:cNvPr>
            <p:cNvSpPr txBox="1"/>
            <p:nvPr/>
          </p:nvSpPr>
          <p:spPr>
            <a:xfrm>
              <a:off x="11535741" y="4916876"/>
              <a:ext cx="100277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hlinkClick r:id="rId6"/>
                </a:rPr>
                <a:t>Tagesschau</a:t>
              </a:r>
              <a:endParaRPr lang="de-DE" sz="1200" dirty="0"/>
            </a:p>
          </p:txBody>
        </p:sp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9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Die CO</a:t>
            </a:r>
            <a:r>
              <a:rPr lang="de-DE" sz="1800" baseline="-25000" dirty="0">
                <a:solidFill>
                  <a:srgbClr val="00B050"/>
                </a:solidFill>
              </a:rPr>
              <a:t>2</a:t>
            </a:r>
            <a:r>
              <a:rPr lang="de-DE" sz="1800" dirty="0">
                <a:solidFill>
                  <a:srgbClr val="00B050"/>
                </a:solidFill>
              </a:rPr>
              <a:t>-Konzentration </a:t>
            </a:r>
            <a:r>
              <a:rPr lang="de-DE" sz="1800" b="1" dirty="0">
                <a:solidFill>
                  <a:srgbClr val="00B050"/>
                </a:solidFill>
              </a:rPr>
              <a:t>steigt weiter: </a:t>
            </a:r>
            <a:r>
              <a:rPr lang="de-DE" sz="1800" dirty="0">
                <a:solidFill>
                  <a:srgbClr val="00B050"/>
                </a:solidFill>
              </a:rPr>
              <a:t>von</a:t>
            </a:r>
            <a:r>
              <a:rPr lang="de-DE" sz="1800" b="1" dirty="0">
                <a:solidFill>
                  <a:srgbClr val="00B050"/>
                </a:solidFill>
              </a:rPr>
              <a:t> </a:t>
            </a:r>
            <a:r>
              <a:rPr lang="de-DE" sz="1800" dirty="0">
                <a:solidFill>
                  <a:srgbClr val="00B050"/>
                </a:solidFill>
              </a:rPr>
              <a:t>422,5 (2024)  auf </a:t>
            </a:r>
            <a:r>
              <a:rPr lang="de-DE" sz="1800" b="1" dirty="0">
                <a:solidFill>
                  <a:srgbClr val="00B050"/>
                </a:solidFill>
              </a:rPr>
              <a:t>425,7 ppm in 2025!</a:t>
            </a:r>
            <a:endParaRPr lang="de-DE" altLang="de-DE" sz="1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9884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91482D44-ED21-C144-B3D9-C7AC7800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397288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Globale Temperaturabweichungen 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30-Jahre-Trend 1970 - 2060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6" name="Grafik 5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712308EC-B28E-6A9E-105C-48CB9B1AA4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298" t="23102" r="37581" b="6854"/>
          <a:stretch>
            <a:fillRect/>
          </a:stretch>
        </p:blipFill>
        <p:spPr>
          <a:xfrm>
            <a:off x="518159" y="906780"/>
            <a:ext cx="8912099" cy="4480560"/>
          </a:xfrm>
          <a:prstGeom prst="rect">
            <a:avLst/>
          </a:prstGeom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56952C14-1E0F-C0F0-2C0E-F53365B04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3348" y="5407321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4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9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Der tatsächliche Temperaturverlauf nimmt einen kritischen Pfad</a:t>
            </a:r>
            <a:r>
              <a:rPr lang="de-DE" sz="1800" b="1" dirty="0">
                <a:solidFill>
                  <a:srgbClr val="00B050"/>
                </a:solidFill>
              </a:rPr>
              <a:t>!</a:t>
            </a:r>
            <a:endParaRPr lang="de-DE" altLang="de-DE" sz="1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3895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C0CE913-598A-ACC5-90CB-772C52A023E8}"/>
              </a:ext>
            </a:extLst>
          </p:cNvPr>
          <p:cNvGrpSpPr/>
          <p:nvPr/>
        </p:nvGrpSpPr>
        <p:grpSpPr>
          <a:xfrm>
            <a:off x="161194" y="1143773"/>
            <a:ext cx="9734152" cy="5014290"/>
            <a:chOff x="161194" y="1143773"/>
            <a:chExt cx="9734152" cy="5014290"/>
          </a:xfrm>
        </p:grpSpPr>
        <p:pic>
          <p:nvPicPr>
            <p:cNvPr id="40" name="Grafik 39" descr="Ein Bild, das Screenshot, Text, Software, Multimedia-Software enthält.&#10;&#10;KI-generierte Inhalte können fehlerhaft sein.">
              <a:extLst>
                <a:ext uri="{FF2B5EF4-FFF2-40B4-BE49-F238E27FC236}">
                  <a16:creationId xmlns:a16="http://schemas.microsoft.com/office/drawing/2014/main" id="{515080E9-D25A-95D7-D185-21629F4B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188" t="27729" r="72918" b="16240"/>
            <a:stretch>
              <a:fillRect/>
            </a:stretch>
          </p:blipFill>
          <p:spPr>
            <a:xfrm>
              <a:off x="161194" y="1487247"/>
              <a:ext cx="9734152" cy="4670816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C6D195C8-9E9C-5AF7-0A19-9EE8574B12BC}"/>
                </a:ext>
              </a:extLst>
            </p:cNvPr>
            <p:cNvSpPr txBox="1"/>
            <p:nvPr/>
          </p:nvSpPr>
          <p:spPr>
            <a:xfrm>
              <a:off x="256234" y="1143773"/>
              <a:ext cx="7296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Mio. t</a:t>
              </a:r>
              <a:br>
                <a:rPr lang="de-DE" sz="1200" dirty="0"/>
              </a:br>
              <a:r>
                <a:rPr lang="de-DE" sz="1200" dirty="0"/>
                <a:t>CO</a:t>
              </a:r>
              <a:r>
                <a:rPr lang="de-DE" sz="1200" baseline="-25000" dirty="0"/>
                <a:t>2</a:t>
              </a:r>
              <a:r>
                <a:rPr lang="de-DE" sz="1200" dirty="0"/>
                <a:t> </a:t>
              </a:r>
              <a:r>
                <a:rPr lang="de-DE" sz="1200" dirty="0" err="1"/>
                <a:t>äq</a:t>
              </a:r>
              <a:r>
                <a:rPr lang="de-DE" sz="1200" dirty="0"/>
                <a:t>.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9B813E20-7467-33D6-72DE-832A3498E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218" y="59109"/>
            <a:ext cx="887213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Treibhausgasemissionen in D, Klimaschutzgesetz (KSG) Entwicklung der THG-Emissionen in den 6 KSG-Sektoren, Stand 2025</a:t>
            </a:r>
          </a:p>
        </p:txBody>
      </p:sp>
      <p:graphicFrame>
        <p:nvGraphicFramePr>
          <p:cNvPr id="41" name="Diagramm 40">
            <a:extLst>
              <a:ext uri="{FF2B5EF4-FFF2-40B4-BE49-F238E27FC236}">
                <a16:creationId xmlns:a16="http://schemas.microsoft.com/office/drawing/2014/main" id="{7993419D-56C3-A3F8-4033-2F238C3080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1938808"/>
              </p:ext>
            </p:extLst>
          </p:nvPr>
        </p:nvGraphicFramePr>
        <p:xfrm>
          <a:off x="6013525" y="831685"/>
          <a:ext cx="3731281" cy="2088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feld 18">
            <a:extLst>
              <a:ext uri="{FF2B5EF4-FFF2-40B4-BE49-F238E27FC236}">
                <a16:creationId xmlns:a16="http://schemas.microsoft.com/office/drawing/2014/main" id="{2635A2EA-5B32-C429-B611-65C9B4AC5987}"/>
              </a:ext>
            </a:extLst>
          </p:cNvPr>
          <p:cNvSpPr txBox="1"/>
          <p:nvPr/>
        </p:nvSpPr>
        <p:spPr>
          <a:xfrm>
            <a:off x="8534782" y="1078696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Energie-</a:t>
            </a:r>
            <a:br>
              <a:rPr lang="de-DE" sz="1200" dirty="0"/>
            </a:br>
            <a:r>
              <a:rPr lang="de-DE" sz="1200" dirty="0" err="1"/>
              <a:t>wirtschaft</a:t>
            </a:r>
            <a:endParaRPr lang="de-DE" sz="12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A436C00-B27F-71AB-D0BD-3C42E61234F9}"/>
              </a:ext>
            </a:extLst>
          </p:cNvPr>
          <p:cNvSpPr txBox="1"/>
          <p:nvPr/>
        </p:nvSpPr>
        <p:spPr>
          <a:xfrm>
            <a:off x="8454895" y="2253666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Industrie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27E0C64-FECC-65FE-65B8-B75A356EE5FF}"/>
              </a:ext>
            </a:extLst>
          </p:cNvPr>
          <p:cNvSpPr txBox="1"/>
          <p:nvPr/>
        </p:nvSpPr>
        <p:spPr>
          <a:xfrm>
            <a:off x="6737909" y="2439342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Gebäude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6586FFE-14F6-D5E9-F9B2-CBB70EFA0F49}"/>
              </a:ext>
            </a:extLst>
          </p:cNvPr>
          <p:cNvSpPr txBox="1"/>
          <p:nvPr/>
        </p:nvSpPr>
        <p:spPr>
          <a:xfrm>
            <a:off x="6338095" y="1599870"/>
            <a:ext cx="713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Verkehr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02DBAB5-F77E-0F91-0338-6FE73EC13416}"/>
              </a:ext>
            </a:extLst>
          </p:cNvPr>
          <p:cNvSpPr txBox="1"/>
          <p:nvPr/>
        </p:nvSpPr>
        <p:spPr>
          <a:xfrm>
            <a:off x="6445261" y="944446"/>
            <a:ext cx="11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Landwirtschaft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6244C4E-E1AA-9445-D925-CEDCDF2283AE}"/>
              </a:ext>
            </a:extLst>
          </p:cNvPr>
          <p:cNvSpPr txBox="1"/>
          <p:nvPr/>
        </p:nvSpPr>
        <p:spPr>
          <a:xfrm>
            <a:off x="7879165" y="758665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Abfallwirtschaft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6E6311E-C0CE-E9C8-3402-BEAF79E3EC66}"/>
              </a:ext>
            </a:extLst>
          </p:cNvPr>
          <p:cNvSpPr txBox="1"/>
          <p:nvPr/>
        </p:nvSpPr>
        <p:spPr>
          <a:xfrm>
            <a:off x="4986600" y="1487247"/>
            <a:ext cx="108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0033CC"/>
                </a:solidFill>
              </a:rPr>
              <a:t>640 Mio. t</a:t>
            </a:r>
            <a:br>
              <a:rPr lang="de-DE" sz="1600" dirty="0">
                <a:solidFill>
                  <a:srgbClr val="0033CC"/>
                </a:solidFill>
              </a:rPr>
            </a:br>
            <a:r>
              <a:rPr lang="de-DE" sz="1200" dirty="0">
                <a:solidFill>
                  <a:srgbClr val="0033CC"/>
                </a:solidFill>
              </a:rPr>
              <a:t>(%-Werte)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9A964EB5-AEB8-E888-E409-17BE802CBD3F}"/>
              </a:ext>
            </a:extLst>
          </p:cNvPr>
          <p:cNvGrpSpPr/>
          <p:nvPr/>
        </p:nvGrpSpPr>
        <p:grpSpPr>
          <a:xfrm>
            <a:off x="7315642" y="1420772"/>
            <a:ext cx="1162498" cy="948440"/>
            <a:chOff x="7315642" y="1420772"/>
            <a:chExt cx="1162498" cy="948440"/>
          </a:xfrm>
        </p:grpSpPr>
        <p:sp>
          <p:nvSpPr>
            <p:cNvPr id="34" name="Teilkreis 33">
              <a:extLst>
                <a:ext uri="{FF2B5EF4-FFF2-40B4-BE49-F238E27FC236}">
                  <a16:creationId xmlns:a16="http://schemas.microsoft.com/office/drawing/2014/main" id="{F07121DE-8D07-B211-511B-3FC1F8E6A671}"/>
                </a:ext>
              </a:extLst>
            </p:cNvPr>
            <p:cNvSpPr/>
            <p:nvPr/>
          </p:nvSpPr>
          <p:spPr bwMode="auto">
            <a:xfrm>
              <a:off x="7395259" y="1420772"/>
              <a:ext cx="999467" cy="948440"/>
            </a:xfrm>
            <a:prstGeom prst="pie">
              <a:avLst>
                <a:gd name="adj1" fmla="val 16173292"/>
                <a:gd name="adj2" fmla="val 13918223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E9A1386B-A0C5-52D7-908C-07214DB3D36A}"/>
                </a:ext>
              </a:extLst>
            </p:cNvPr>
            <p:cNvSpPr txBox="1"/>
            <p:nvPr/>
          </p:nvSpPr>
          <p:spPr>
            <a:xfrm>
              <a:off x="7315642" y="1816807"/>
              <a:ext cx="1162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</a:rPr>
                <a:t>Energiewende</a:t>
              </a:r>
              <a:br>
                <a:rPr lang="de-DE" sz="1200" dirty="0">
                  <a:solidFill>
                    <a:schemeClr val="bg1"/>
                  </a:solidFill>
                </a:rPr>
              </a:br>
              <a:r>
                <a:rPr lang="de-DE" sz="1200" dirty="0">
                  <a:solidFill>
                    <a:schemeClr val="bg1"/>
                  </a:solidFill>
                </a:rPr>
                <a:t>89%</a:t>
              </a:r>
            </a:p>
          </p:txBody>
        </p:sp>
      </p:grpSp>
      <p:sp>
        <p:nvSpPr>
          <p:cNvPr id="49" name="Rechteck: abgerundete Ecken 48">
            <a:extLst>
              <a:ext uri="{FF2B5EF4-FFF2-40B4-BE49-F238E27FC236}">
                <a16:creationId xmlns:a16="http://schemas.microsoft.com/office/drawing/2014/main" id="{F2C5FA71-7240-5194-EC3A-5D571521711C}"/>
              </a:ext>
            </a:extLst>
          </p:cNvPr>
          <p:cNvSpPr/>
          <p:nvPr/>
        </p:nvSpPr>
        <p:spPr bwMode="auto">
          <a:xfrm>
            <a:off x="3799713" y="2436930"/>
            <a:ext cx="2802675" cy="929260"/>
          </a:xfrm>
          <a:prstGeom prst="roundRect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Die Sektoren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Gebäude und Verkehr</a:t>
            </a:r>
          </a:p>
          <a:p>
            <a:pPr algn="ctr"/>
            <a:r>
              <a:rPr lang="de-DE" sz="1400" dirty="0">
                <a:solidFill>
                  <a:schemeClr val="bg1"/>
                </a:solidFill>
              </a:rPr>
              <a:t>überschreiten dauerhaft</a:t>
            </a:r>
          </a:p>
          <a:p>
            <a:pPr algn="ctr"/>
            <a:r>
              <a:rPr lang="de-DE" sz="1400" dirty="0">
                <a:solidFill>
                  <a:schemeClr val="bg1"/>
                </a:solidFill>
              </a:rPr>
              <a:t>die Emissionsziele!!!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DAED5628-92A8-707A-FEB4-965708AAD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834" y="854093"/>
            <a:ext cx="2189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5"/>
              </a:rPr>
              <a:t>Agora Energiewende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Die Energiewende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In Deutschland:</a:t>
            </a:r>
          </a:p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Stand der Dinge 2025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1" y="6150514"/>
            <a:ext cx="9905998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Damit gefährden wir das Klimaziel 2030!</a:t>
            </a:r>
          </a:p>
        </p:txBody>
      </p:sp>
    </p:spTree>
    <p:extLst>
      <p:ext uri="{BB962C8B-B14F-4D97-AF65-F5344CB8AC3E}">
        <p14:creationId xmlns:p14="http://schemas.microsoft.com/office/powerpoint/2010/main" val="248859999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AE606F9-5F1E-8FB1-5AC5-2ED1993F0E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02"/>
          <a:stretch>
            <a:fillRect/>
          </a:stretch>
        </p:blipFill>
        <p:spPr>
          <a:xfrm>
            <a:off x="603318" y="787725"/>
            <a:ext cx="8039665" cy="5245225"/>
          </a:xfrm>
          <a:prstGeom prst="rect">
            <a:avLst/>
          </a:prstGeom>
        </p:spPr>
      </p:pic>
      <p:sp>
        <p:nvSpPr>
          <p:cNvPr id="21506" name="Rectangle 4">
            <a:extLst>
              <a:ext uri="{FF2B5EF4-FFF2-40B4-BE49-F238E27FC236}">
                <a16:creationId xmlns:a16="http://schemas.microsoft.com/office/drawing/2014/main" id="{2505A362-F58E-44AA-AF42-17221A6D7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6350"/>
            <a:ext cx="273632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(1)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Primärenergie-Mix 2025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193C33CE-73D0-43D5-9540-141323CC9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665" y="6007059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2025</a:t>
            </a:r>
          </a:p>
        </p:txBody>
      </p:sp>
      <p:sp>
        <p:nvSpPr>
          <p:cNvPr id="21507" name="Text Box 2">
            <a:extLst>
              <a:ext uri="{FF2B5EF4-FFF2-40B4-BE49-F238E27FC236}">
                <a16:creationId xmlns:a16="http://schemas.microsoft.com/office/drawing/2014/main" id="{800B645E-C605-4CE3-81E4-9BD2AE121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330" y="825050"/>
            <a:ext cx="4462669" cy="37151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8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10.553 (10.560) PJ =  2.931 ( 2.932)</a:t>
            </a:r>
            <a:r>
              <a:rPr lang="de-DE" altLang="de-DE" sz="1800" b="1" dirty="0">
                <a:ea typeface="Microsoft YaHei" panose="020B0503020204020204" pitchFamily="34" charset="-122"/>
              </a:rPr>
              <a:t> </a:t>
            </a:r>
            <a:r>
              <a:rPr lang="de-DE" altLang="de-DE" sz="18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TWh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F595CE7-56F0-2E78-E65B-A6B17C3A8A81}"/>
              </a:ext>
            </a:extLst>
          </p:cNvPr>
          <p:cNvGrpSpPr/>
          <p:nvPr/>
        </p:nvGrpSpPr>
        <p:grpSpPr>
          <a:xfrm>
            <a:off x="0" y="2218616"/>
            <a:ext cx="9906000" cy="4384636"/>
            <a:chOff x="0" y="2218616"/>
            <a:chExt cx="9906000" cy="4384636"/>
          </a:xfrm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A9711B69-0043-4E9D-A87A-1FE2F70FB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98772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Die Erneuerbaren steigen geringfügig weiter an, auf 20,6 %!</a:t>
              </a: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F92AB9AC-738D-17FD-A4FE-DD3D6FCAA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576" y="2218616"/>
              <a:ext cx="2963249" cy="802256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B6D3E6B9-57D4-E5FD-2392-0AEBD5726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18" y="5386279"/>
            <a:ext cx="25641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Werte in % (</a:t>
            </a:r>
            <a:r>
              <a:rPr lang="de-DE" altLang="de-DE" sz="1600" dirty="0">
                <a:solidFill>
                  <a:srgbClr val="000000"/>
                </a:solidFill>
                <a:ea typeface="Microsoft YaHei" panose="020B0503020204020204" pitchFamily="34" charset="-122"/>
              </a:rPr>
              <a:t>Vorjahreswerte)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2505A362-F58E-44AA-AF42-17221A6D7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6350"/>
            <a:ext cx="520039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(2):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Energieträger, Änderungen in 2025 </a:t>
            </a:r>
            <a:r>
              <a:rPr lang="de-DE" altLang="de-DE" sz="2000" dirty="0" err="1">
                <a:solidFill>
                  <a:schemeClr val="bg1"/>
                </a:solidFill>
              </a:rPr>
              <a:t>ggü</a:t>
            </a:r>
            <a:r>
              <a:rPr lang="de-DE" altLang="de-DE" sz="2000" dirty="0">
                <a:solidFill>
                  <a:schemeClr val="bg1"/>
                </a:solidFill>
              </a:rPr>
              <a:t>. 2024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26E6FC22-8314-424E-9BB2-0DEB737FB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181" y="6086658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2025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6003FDA-AECC-7593-ED7B-E1098D753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12" y="853047"/>
            <a:ext cx="9458173" cy="509480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660CE21-AD6E-2626-B81B-79C2EB4A7009}"/>
              </a:ext>
            </a:extLst>
          </p:cNvPr>
          <p:cNvGrpSpPr/>
          <p:nvPr/>
        </p:nvGrpSpPr>
        <p:grpSpPr>
          <a:xfrm>
            <a:off x="0" y="1651958"/>
            <a:ext cx="9905999" cy="4885035"/>
            <a:chOff x="0" y="1651958"/>
            <a:chExt cx="9905999" cy="4885035"/>
          </a:xfrm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A9711B69-0043-4E9D-A87A-1FE2F70FB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32513"/>
              <a:ext cx="9905999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Der Primärenergieverbrauch stagniert in 2025!</a:t>
              </a: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A128C1AD-FEC8-92D3-3F4A-5F9964AF3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8617" y="1651958"/>
              <a:ext cx="869627" cy="1777042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</p:spTree>
    <p:extLst>
      <p:ext uri="{BB962C8B-B14F-4D97-AF65-F5344CB8AC3E}">
        <p14:creationId xmlns:p14="http://schemas.microsoft.com/office/powerpoint/2010/main" val="225782840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3521</Words>
  <Application>Microsoft Office PowerPoint</Application>
  <PresentationFormat>A4-Papier (210 x 297 mm)</PresentationFormat>
  <Paragraphs>713</Paragraphs>
  <Slides>43</Slides>
  <Notes>43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51" baseType="lpstr">
      <vt:lpstr>Microsoft YaHei</vt:lpstr>
      <vt:lpstr>Aptos Narrow</vt:lpstr>
      <vt:lpstr>Arial</vt:lpstr>
      <vt:lpstr>Calibri</vt:lpstr>
      <vt:lpstr>Courier New</vt:lpstr>
      <vt:lpstr>Symbol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3032</cp:revision>
  <cp:lastPrinted>2019-03-23T07:11:31Z</cp:lastPrinted>
  <dcterms:created xsi:type="dcterms:W3CDTF">2003-01-24T08:17:53Z</dcterms:created>
  <dcterms:modified xsi:type="dcterms:W3CDTF">2026-01-29T12:42:38Z</dcterms:modified>
</cp:coreProperties>
</file>