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878" r:id="rId2"/>
    <p:sldId id="943" r:id="rId3"/>
    <p:sldId id="1316" r:id="rId4"/>
    <p:sldId id="1303" r:id="rId5"/>
    <p:sldId id="1317" r:id="rId6"/>
  </p:sldIdLst>
  <p:sldSz cx="9906000" cy="6858000" type="A4"/>
  <p:notesSz cx="6888163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  <p:cmAuthor id="2" name="Thielwol" initials="T" lastIdx="5" clrIdx="1">
    <p:extLst>
      <p:ext uri="{19B8F6BF-5375-455C-9EA6-DF929625EA0E}">
        <p15:presenceInfo xmlns:p15="http://schemas.microsoft.com/office/powerpoint/2012/main" userId="Thielw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6600"/>
    <a:srgbClr val="000000"/>
    <a:srgbClr val="FF6600"/>
    <a:srgbClr val="66CCFF"/>
    <a:srgbClr val="FF3399"/>
    <a:srgbClr val="CCFFFF"/>
    <a:srgbClr val="FF0000"/>
    <a:srgbClr val="008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4205" autoAdjust="0"/>
  </p:normalViewPr>
  <p:slideViewPr>
    <p:cSldViewPr snapToGrid="0">
      <p:cViewPr varScale="1">
        <p:scale>
          <a:sx n="82" d="100"/>
          <a:sy n="82" d="100"/>
        </p:scale>
        <p:origin x="2724" y="53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4" y="-63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52575" y="9745006"/>
            <a:ext cx="2983013" cy="2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50888"/>
            <a:ext cx="54292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3211" y="4759522"/>
            <a:ext cx="5176076" cy="45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7093" y="9552461"/>
            <a:ext cx="3033977" cy="4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0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9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>
            <a:extLst>
              <a:ext uri="{FF2B5EF4-FFF2-40B4-BE49-F238E27FC236}">
                <a16:creationId xmlns:a16="http://schemas.microsoft.com/office/drawing/2014/main" id="{C9228036-2FC4-464A-8725-AF125720C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>
            <a:extLst>
              <a:ext uri="{FF2B5EF4-FFF2-40B4-BE49-F238E27FC236}">
                <a16:creationId xmlns:a16="http://schemas.microsoft.com/office/drawing/2014/main" id="{18C443DF-AD38-4EFE-AB44-DC12F7F2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73732" name="Foliennummernplatzhalter 3">
            <a:extLst>
              <a:ext uri="{FF2B5EF4-FFF2-40B4-BE49-F238E27FC236}">
                <a16:creationId xmlns:a16="http://schemas.microsoft.com/office/drawing/2014/main" id="{8FA7C601-A024-4A2D-9840-EFEC6AFBA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804" indent="-293771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5084" indent="-2350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117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5150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51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217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250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52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71C8F7-3C8F-491B-8D93-3E2E64DE77CA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546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>
            <a:extLst>
              <a:ext uri="{FF2B5EF4-FFF2-40B4-BE49-F238E27FC236}">
                <a16:creationId xmlns:a16="http://schemas.microsoft.com/office/drawing/2014/main" id="{C9228036-2FC4-464A-8725-AF125720C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>
            <a:extLst>
              <a:ext uri="{FF2B5EF4-FFF2-40B4-BE49-F238E27FC236}">
                <a16:creationId xmlns:a16="http://schemas.microsoft.com/office/drawing/2014/main" id="{18C443DF-AD38-4EFE-AB44-DC12F7F2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73732" name="Foliennummernplatzhalter 3">
            <a:extLst>
              <a:ext uri="{FF2B5EF4-FFF2-40B4-BE49-F238E27FC236}">
                <a16:creationId xmlns:a16="http://schemas.microsoft.com/office/drawing/2014/main" id="{8FA7C601-A024-4A2D-9840-EFEC6AFBA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804" indent="-293771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5084" indent="-2350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117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5150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51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217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250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52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71C8F7-3C8F-491B-8D93-3E2E64DE77CA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099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CCB66A0D-9823-48CF-B480-5F625C873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Oktober-</a:t>
            </a:r>
            <a:r>
              <a:rPr lang="de-DE" altLang="de-DE" sz="1200" b="1" dirty="0" err="1">
                <a:solidFill>
                  <a:srgbClr val="FF9933"/>
                </a:solidFill>
              </a:rPr>
              <a:t>EnergiewendeForum</a:t>
            </a:r>
            <a:r>
              <a:rPr lang="de-DE" altLang="de-DE" sz="1200" b="1" dirty="0">
                <a:solidFill>
                  <a:srgbClr val="FF9933"/>
                </a:solidFill>
              </a:rPr>
              <a:t> | am 23.10.2025 in Gleiszellen in der Gaststätte zum Lamm 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	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DCDE3D-A900-9A9E-5143-C3AF1AFF02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5" y="1"/>
            <a:ext cx="802216" cy="802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bdew.de/media/documents/1000_Prosuming_BDEW-Handlungsschwerpunkte.pdf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search.yahoo.com/yhs/search?hspart=tro&amp;hsimp=yhs-freshy&amp;action=nt&amp;type=Y219_F163_204671_100523&amp;p=wendeware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tibber.com/de?utm_source=googleadwords_int&amp;utm_medium=cpc&amp;utm_content=12516736730_148758637874_646784593572&amp;utm_id=g_&amp;keyword=tibber&amp;gad=1&amp;gclid=Cj0KCQjw0tKiBhC6ARIsAAOXutl_zLu0g6PdrMvL2uPidFZ-vuCIveirks-InlFt8PtaLS0sNXA5DG8aAt4NEALw_wcB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bundesnetzagentur.de/DE/Beschlusskammern/1_GZ/BK6-GZ/2020/BK6-20-160/Anlagen%20Beschluss/Anlage%206.pdf?__blob=publicationFile&amp;v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6.png"/><Relationship Id="rId5" Type="http://schemas.openxmlformats.org/officeDocument/2006/relationships/image" Target="../media/image12.jpg"/><Relationship Id="rId15" Type="http://schemas.openxmlformats.org/officeDocument/2006/relationships/hyperlink" Target="https://www.youtube.com/watch?v=BuwCTPfvGkE" TargetMode="External"/><Relationship Id="rId10" Type="http://schemas.openxmlformats.org/officeDocument/2006/relationships/hyperlink" Target="https://home-assistant-blog.de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www.solarmanager.ch/" TargetMode="Externa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E6D8A07C-A019-49F4-BE16-F513E68AB3F2}"/>
              </a:ext>
            </a:extLst>
          </p:cNvPr>
          <p:cNvSpPr/>
          <p:nvPr/>
        </p:nvSpPr>
        <p:spPr bwMode="auto">
          <a:xfrm>
            <a:off x="0" y="1350963"/>
            <a:ext cx="9905998" cy="51112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969" y="-30849"/>
            <a:ext cx="77958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Herzlich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willkommen</a:t>
            </a:r>
            <a:br>
              <a:rPr lang="en-US" altLang="de-DE" sz="2800" b="1" dirty="0">
                <a:solidFill>
                  <a:schemeClr val="bg1"/>
                </a:solidFill>
              </a:rPr>
            </a:br>
            <a:r>
              <a:rPr lang="en-US" altLang="de-DE" sz="2800" dirty="0" err="1">
                <a:solidFill>
                  <a:schemeClr val="bg1"/>
                </a:solidFill>
              </a:rPr>
              <a:t>zum</a:t>
            </a:r>
            <a:r>
              <a:rPr lang="en-US" altLang="de-DE" sz="2800" dirty="0">
                <a:solidFill>
                  <a:schemeClr val="bg1"/>
                </a:solidFill>
              </a:rPr>
              <a:t> Oktober-</a:t>
            </a:r>
            <a:r>
              <a:rPr lang="en-US" altLang="de-DE" sz="2800" dirty="0" err="1">
                <a:solidFill>
                  <a:schemeClr val="bg1"/>
                </a:solidFill>
              </a:rPr>
              <a:t>EnergiewendeForum</a:t>
            </a:r>
            <a:br>
              <a:rPr lang="en-US" altLang="de-DE" sz="2800" dirty="0">
                <a:solidFill>
                  <a:schemeClr val="bg1"/>
                </a:solidFill>
              </a:rPr>
            </a:br>
            <a:r>
              <a:rPr lang="en-US" altLang="de-DE" sz="2800" dirty="0">
                <a:solidFill>
                  <a:schemeClr val="bg1"/>
                </a:solidFill>
              </a:rPr>
              <a:t>in </a:t>
            </a:r>
            <a:r>
              <a:rPr lang="en-US" altLang="de-DE" sz="2800" dirty="0" err="1">
                <a:solidFill>
                  <a:schemeClr val="bg1"/>
                </a:solidFill>
              </a:rPr>
              <a:t>Gleiszellen</a:t>
            </a:r>
            <a:endParaRPr lang="en-US" altLang="de-DE" sz="2800" dirty="0">
              <a:solidFill>
                <a:schemeClr val="bg1"/>
              </a:solidFill>
            </a:endParaRPr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4009C84F-D2C4-41E9-9785-4B2A1D6F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Oktober-</a:t>
            </a:r>
            <a:r>
              <a:rPr lang="de-DE" altLang="de-DE" sz="1200" b="1" dirty="0" err="1">
                <a:solidFill>
                  <a:srgbClr val="FF9933"/>
                </a:solidFill>
              </a:rPr>
              <a:t>EnergiewendeForum</a:t>
            </a:r>
            <a:r>
              <a:rPr lang="de-DE" altLang="de-DE" sz="1200" b="1" dirty="0">
                <a:solidFill>
                  <a:srgbClr val="FF9933"/>
                </a:solidFill>
              </a:rPr>
              <a:t> | am 23.10.2025 in Gleiszellen in der Gaststätte zum Lamm 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8AF9E9-0C98-D44C-7323-619A568E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pic>
        <p:nvPicPr>
          <p:cNvPr id="4" name="Grafik 3" descr="Ein Bild, das Fahrzeug, Text, Auto, Landfahrzeug enthält.&#10;&#10;KI-generierte Inhalte können fehlerhaft sein.">
            <a:extLst>
              <a:ext uri="{FF2B5EF4-FFF2-40B4-BE49-F238E27FC236}">
                <a16:creationId xmlns:a16="http://schemas.microsoft.com/office/drawing/2014/main" id="{AED882F0-9713-F82C-128E-4AC3C8109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0" y="1672645"/>
            <a:ext cx="8436540" cy="430377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955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Agenda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0608516-BF49-9F7D-6889-09DC86168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" y="1116902"/>
            <a:ext cx="9654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Einführung</a:t>
            </a:r>
            <a:r>
              <a:rPr lang="de-DE" altLang="de-DE" sz="1800" dirty="0">
                <a:solidFill>
                  <a:srgbClr val="563BFB"/>
                </a:solidFill>
              </a:rPr>
              <a:t>: </a:t>
            </a:r>
            <a:r>
              <a:rPr lang="de-DE" altLang="de-DE" sz="1800" b="1" dirty="0">
                <a:solidFill>
                  <a:srgbClr val="563BFB"/>
                </a:solidFill>
              </a:rPr>
              <a:t>Weiterentwicklung des </a:t>
            </a:r>
            <a:r>
              <a:rPr lang="de-DE" altLang="de-DE" sz="1800" b="1" dirty="0" err="1">
                <a:solidFill>
                  <a:srgbClr val="563BFB"/>
                </a:solidFill>
              </a:rPr>
              <a:t>ProSumers</a:t>
            </a:r>
            <a:r>
              <a:rPr lang="de-DE" altLang="de-DE" sz="1800" b="1" dirty="0">
                <a:solidFill>
                  <a:srgbClr val="563BFB"/>
                </a:solidFill>
              </a:rPr>
              <a:t> bis hin zur Inselfähigkeit</a:t>
            </a:r>
            <a:br>
              <a:rPr lang="de-DE" altLang="de-DE" sz="1800" b="1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	                 </a:t>
            </a:r>
            <a:r>
              <a:rPr lang="de-DE" altLang="de-DE" sz="1800" b="1" dirty="0">
                <a:solidFill>
                  <a:srgbClr val="563BFB"/>
                </a:solidFill>
              </a:rPr>
              <a:t>Wolfgang Thiel,</a:t>
            </a:r>
            <a:r>
              <a:rPr lang="de-DE" altLang="de-DE" sz="1800" dirty="0">
                <a:solidFill>
                  <a:srgbClr val="563BFB"/>
                </a:solidFill>
              </a:rPr>
              <a:t> Vorsitzender ISE e.V.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46783CF-A0D5-EFE5-6C19-50514A3EA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1" y="2442053"/>
            <a:ext cx="94816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  <a:latin typeface="+mn-lt"/>
              </a:rPr>
              <a:t>Vortrag</a:t>
            </a:r>
            <a:r>
              <a:rPr lang="de-DE" altLang="de-DE" sz="1800" dirty="0">
                <a:solidFill>
                  <a:srgbClr val="563BFB"/>
                </a:solidFill>
                <a:latin typeface="+mn-lt"/>
              </a:rPr>
              <a:t>: </a:t>
            </a:r>
            <a:r>
              <a:rPr lang="de-DE" altLang="de-DE" sz="1800" b="1" dirty="0">
                <a:solidFill>
                  <a:srgbClr val="563BFB"/>
                </a:solidFill>
              </a:rPr>
              <a:t>Weiterentwicklung des </a:t>
            </a:r>
            <a:r>
              <a:rPr lang="de-DE" altLang="de-DE" sz="1800" b="1" dirty="0" err="1">
                <a:solidFill>
                  <a:srgbClr val="563BFB"/>
                </a:solidFill>
              </a:rPr>
              <a:t>ProSumers</a:t>
            </a:r>
            <a:br>
              <a:rPr lang="de-DE" sz="1800" b="1" dirty="0">
                <a:solidFill>
                  <a:srgbClr val="563BFB"/>
                </a:solidFill>
              </a:rPr>
            </a:br>
            <a:r>
              <a:rPr lang="de-DE" sz="1800" b="1" dirty="0">
                <a:solidFill>
                  <a:srgbClr val="563BFB"/>
                </a:solidFill>
              </a:rPr>
              <a:t>	</a:t>
            </a:r>
            <a:r>
              <a:rPr lang="de-DE" sz="1800" b="1" dirty="0">
                <a:solidFill>
                  <a:srgbClr val="3333FF"/>
                </a:solidFill>
              </a:rPr>
              <a:t>           </a:t>
            </a:r>
            <a:r>
              <a:rPr lang="de-DE" sz="1800" dirty="0">
                <a:solidFill>
                  <a:srgbClr val="3333FF"/>
                </a:solidFill>
              </a:rPr>
              <a:t>– </a:t>
            </a:r>
            <a:r>
              <a:rPr lang="de-DE" sz="1800" b="1" dirty="0">
                <a:solidFill>
                  <a:srgbClr val="3333FF"/>
                </a:solidFill>
              </a:rPr>
              <a:t>Jakob Jansen,</a:t>
            </a:r>
            <a:r>
              <a:rPr lang="de-DE" sz="1800" dirty="0">
                <a:solidFill>
                  <a:srgbClr val="3333FF"/>
                </a:solidFill>
              </a:rPr>
              <a:t> Geschäftsführer der EMU-Systems GmbH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              – </a:t>
            </a:r>
            <a:r>
              <a:rPr lang="de-DE" sz="1800" b="1" dirty="0">
                <a:solidFill>
                  <a:srgbClr val="3333FF"/>
                </a:solidFill>
              </a:rPr>
              <a:t>Michael Müller, </a:t>
            </a:r>
            <a:r>
              <a:rPr lang="de-DE" sz="1800" dirty="0">
                <a:solidFill>
                  <a:srgbClr val="3333FF"/>
                </a:solidFill>
              </a:rPr>
              <a:t>Vorstandsmitglied ISE e.V. </a:t>
            </a:r>
            <a:endParaRPr lang="de-DE" altLang="de-DE" sz="1800" dirty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64489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CC6EA6D-A1A5-3D3F-5F96-DEFC55F17EEB}"/>
              </a:ext>
            </a:extLst>
          </p:cNvPr>
          <p:cNvCxnSpPr/>
          <p:nvPr/>
        </p:nvCxnSpPr>
        <p:spPr bwMode="auto">
          <a:xfrm>
            <a:off x="7129111" y="2404151"/>
            <a:ext cx="0" cy="2287988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B7583B8-6D91-4F96-A611-6643F3F275EF}"/>
              </a:ext>
            </a:extLst>
          </p:cNvPr>
          <p:cNvGrpSpPr/>
          <p:nvPr/>
        </p:nvGrpSpPr>
        <p:grpSpPr>
          <a:xfrm>
            <a:off x="2708143" y="1108621"/>
            <a:ext cx="4055208" cy="3175782"/>
            <a:chOff x="2379234" y="2470777"/>
            <a:chExt cx="4832140" cy="3347910"/>
          </a:xfrm>
        </p:grpSpPr>
        <p:sp>
          <p:nvSpPr>
            <p:cNvPr id="30" name="Rechteck 23562">
              <a:extLst>
                <a:ext uri="{FF2B5EF4-FFF2-40B4-BE49-F238E27FC236}">
                  <a16:creationId xmlns:a16="http://schemas.microsoft.com/office/drawing/2014/main" id="{5064674D-2E6E-49BC-B4A6-DFC8528BF03B}"/>
                </a:ext>
              </a:extLst>
            </p:cNvPr>
            <p:cNvSpPr/>
            <p:nvPr/>
          </p:nvSpPr>
          <p:spPr bwMode="auto">
            <a:xfrm>
              <a:off x="3934292" y="4188058"/>
              <a:ext cx="2877352" cy="1565894"/>
            </a:xfrm>
            <a:custGeom>
              <a:avLst/>
              <a:gdLst>
                <a:gd name="connsiteX0" fmla="*/ 0 w 2852968"/>
                <a:gd name="connsiteY0" fmla="*/ 0 h 1529318"/>
                <a:gd name="connsiteX1" fmla="*/ 2852968 w 2852968"/>
                <a:gd name="connsiteY1" fmla="*/ 0 h 1529318"/>
                <a:gd name="connsiteX2" fmla="*/ 2852968 w 2852968"/>
                <a:gd name="connsiteY2" fmla="*/ 1529318 h 1529318"/>
                <a:gd name="connsiteX3" fmla="*/ 0 w 2852968"/>
                <a:gd name="connsiteY3" fmla="*/ 1529318 h 1529318"/>
                <a:gd name="connsiteX4" fmla="*/ 0 w 2852968"/>
                <a:gd name="connsiteY4" fmla="*/ 0 h 1529318"/>
                <a:gd name="connsiteX0" fmla="*/ 0 w 2877352"/>
                <a:gd name="connsiteY0" fmla="*/ 0 h 1529318"/>
                <a:gd name="connsiteX1" fmla="*/ 2877352 w 2877352"/>
                <a:gd name="connsiteY1" fmla="*/ 0 h 1529318"/>
                <a:gd name="connsiteX2" fmla="*/ 2852968 w 2877352"/>
                <a:gd name="connsiteY2" fmla="*/ 1529318 h 1529318"/>
                <a:gd name="connsiteX3" fmla="*/ 0 w 2877352"/>
                <a:gd name="connsiteY3" fmla="*/ 1529318 h 1529318"/>
                <a:gd name="connsiteX4" fmla="*/ 0 w 2877352"/>
                <a:gd name="connsiteY4" fmla="*/ 0 h 1529318"/>
                <a:gd name="connsiteX0" fmla="*/ 0 w 2877352"/>
                <a:gd name="connsiteY0" fmla="*/ 0 h 1565894"/>
                <a:gd name="connsiteX1" fmla="*/ 2877352 w 2877352"/>
                <a:gd name="connsiteY1" fmla="*/ 0 h 1565894"/>
                <a:gd name="connsiteX2" fmla="*/ 2852968 w 2877352"/>
                <a:gd name="connsiteY2" fmla="*/ 1529318 h 1565894"/>
                <a:gd name="connsiteX3" fmla="*/ 12192 w 2877352"/>
                <a:gd name="connsiteY3" fmla="*/ 1565894 h 1565894"/>
                <a:gd name="connsiteX4" fmla="*/ 0 w 2877352"/>
                <a:gd name="connsiteY4" fmla="*/ 0 h 156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352" h="1565894">
                  <a:moveTo>
                    <a:pt x="0" y="0"/>
                  </a:moveTo>
                  <a:lnTo>
                    <a:pt x="2877352" y="0"/>
                  </a:lnTo>
                  <a:lnTo>
                    <a:pt x="2852968" y="1529318"/>
                  </a:lnTo>
                  <a:lnTo>
                    <a:pt x="12192" y="1565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64888F2-EA3B-4C3C-8BFC-E4A8F8F015D3}"/>
                </a:ext>
              </a:extLst>
            </p:cNvPr>
            <p:cNvSpPr/>
            <p:nvPr/>
          </p:nvSpPr>
          <p:spPr>
            <a:xfrm rot="10800000" flipH="1" flipV="1">
              <a:off x="2379234" y="2470777"/>
              <a:ext cx="4832140" cy="3347910"/>
            </a:xfrm>
            <a:custGeom>
              <a:avLst/>
              <a:gdLst>
                <a:gd name="connsiteX0" fmla="*/ 497198 w 3607783"/>
                <a:gd name="connsiteY0" fmla="*/ 32132 h 3347910"/>
                <a:gd name="connsiteX1" fmla="*/ 242962 w 3607783"/>
                <a:gd name="connsiteY1" fmla="*/ 742414 h 3347910"/>
                <a:gd name="connsiteX2" fmla="*/ 0 w 3607783"/>
                <a:gd name="connsiteY2" fmla="*/ 1446496 h 3347910"/>
                <a:gd name="connsiteX3" fmla="*/ 10147 w 3607783"/>
                <a:gd name="connsiteY3" fmla="*/ 1468481 h 3347910"/>
                <a:gd name="connsiteX4" fmla="*/ 197301 w 3607783"/>
                <a:gd name="connsiteY4" fmla="*/ 1403653 h 3347910"/>
                <a:gd name="connsiteX5" fmla="*/ 202938 w 3607783"/>
                <a:gd name="connsiteY5" fmla="*/ 1478064 h 3347910"/>
                <a:gd name="connsiteX6" fmla="*/ 214212 w 3607783"/>
                <a:gd name="connsiteY6" fmla="*/ 2043471 h 3347910"/>
                <a:gd name="connsiteX7" fmla="*/ 225486 w 3607783"/>
                <a:gd name="connsiteY7" fmla="*/ 2580129 h 3347910"/>
                <a:gd name="connsiteX8" fmla="*/ 225486 w 3607783"/>
                <a:gd name="connsiteY8" fmla="*/ 2626354 h 3347910"/>
                <a:gd name="connsiteX9" fmla="*/ 421660 w 3607783"/>
                <a:gd name="connsiteY9" fmla="*/ 2780812 h 3347910"/>
                <a:gd name="connsiteX10" fmla="*/ 879961 w 3607783"/>
                <a:gd name="connsiteY10" fmla="*/ 3141590 h 3347910"/>
                <a:gd name="connsiteX11" fmla="*/ 1142653 w 3607783"/>
                <a:gd name="connsiteY11" fmla="*/ 3347910 h 3347910"/>
                <a:gd name="connsiteX12" fmla="*/ 2246973 w 3607783"/>
                <a:gd name="connsiteY12" fmla="*/ 3325362 h 3347910"/>
                <a:gd name="connsiteX13" fmla="*/ 3351856 w 3607783"/>
                <a:gd name="connsiteY13" fmla="*/ 3301686 h 3347910"/>
                <a:gd name="connsiteX14" fmla="*/ 3359748 w 3607783"/>
                <a:gd name="connsiteY14" fmla="*/ 2686108 h 3347910"/>
                <a:gd name="connsiteX15" fmla="*/ 3368768 w 3607783"/>
                <a:gd name="connsiteY15" fmla="*/ 2047417 h 3347910"/>
                <a:gd name="connsiteX16" fmla="*/ 3371586 w 3607783"/>
                <a:gd name="connsiteY16" fmla="*/ 2023741 h 3347910"/>
                <a:gd name="connsiteX17" fmla="*/ 3421193 w 3607783"/>
                <a:gd name="connsiteY17" fmla="*/ 2023741 h 3347910"/>
                <a:gd name="connsiteX18" fmla="*/ 3539010 w 3607783"/>
                <a:gd name="connsiteY18" fmla="*/ 2019795 h 3347910"/>
                <a:gd name="connsiteX19" fmla="*/ 3607783 w 3607783"/>
                <a:gd name="connsiteY19" fmla="*/ 2016413 h 3347910"/>
                <a:gd name="connsiteX20" fmla="*/ 3607783 w 3607783"/>
                <a:gd name="connsiteY20" fmla="*/ 1997810 h 3347910"/>
                <a:gd name="connsiteX21" fmla="*/ 3484329 w 3607783"/>
                <a:gd name="connsiteY21" fmla="*/ 1712570 h 3347910"/>
                <a:gd name="connsiteX22" fmla="*/ 2955564 w 3607783"/>
                <a:gd name="connsiteY22" fmla="*/ 569353 h 3347910"/>
                <a:gd name="connsiteX23" fmla="*/ 2761082 w 3607783"/>
                <a:gd name="connsiteY23" fmla="*/ 148257 h 3347910"/>
                <a:gd name="connsiteX24" fmla="*/ 2727259 w 3607783"/>
                <a:gd name="connsiteY24" fmla="*/ 73847 h 3347910"/>
                <a:gd name="connsiteX25" fmla="*/ 2692308 w 3607783"/>
                <a:gd name="connsiteY25" fmla="*/ 71028 h 3347910"/>
                <a:gd name="connsiteX26" fmla="*/ 2367608 w 3607783"/>
                <a:gd name="connsiteY26" fmla="*/ 59190 h 3347910"/>
                <a:gd name="connsiteX27" fmla="*/ 1296547 w 3607783"/>
                <a:gd name="connsiteY27" fmla="*/ 25367 h 3347910"/>
                <a:gd name="connsiteX28" fmla="*/ 511854 w 3607783"/>
                <a:gd name="connsiteY28" fmla="*/ 0 h 3347910"/>
                <a:gd name="connsiteX29" fmla="*/ 497198 w 3607783"/>
                <a:gd name="connsiteY29" fmla="*/ 32132 h 3347910"/>
                <a:gd name="connsiteX30" fmla="*/ 1519215 w 3607783"/>
                <a:gd name="connsiteY30" fmla="*/ 99214 h 3347910"/>
                <a:gd name="connsiteX31" fmla="*/ 2581820 w 3607783"/>
                <a:gd name="connsiteY31" fmla="*/ 133601 h 3347910"/>
                <a:gd name="connsiteX32" fmla="*/ 2681034 w 3607783"/>
                <a:gd name="connsiteY32" fmla="*/ 136983 h 3347910"/>
                <a:gd name="connsiteX33" fmla="*/ 2709783 w 3607783"/>
                <a:gd name="connsiteY33" fmla="*/ 199556 h 3347910"/>
                <a:gd name="connsiteX34" fmla="*/ 3062670 w 3607783"/>
                <a:gd name="connsiteY34" fmla="*/ 961136 h 3347910"/>
                <a:gd name="connsiteX35" fmla="*/ 3454452 w 3607783"/>
                <a:gd name="connsiteY35" fmla="*/ 1806710 h 3347910"/>
                <a:gd name="connsiteX36" fmla="*/ 3522098 w 3607783"/>
                <a:gd name="connsiteY36" fmla="*/ 1953277 h 3347910"/>
                <a:gd name="connsiteX37" fmla="*/ 3414429 w 3607783"/>
                <a:gd name="connsiteY37" fmla="*/ 1957786 h 3347910"/>
                <a:gd name="connsiteX38" fmla="*/ 3305631 w 3607783"/>
                <a:gd name="connsiteY38" fmla="*/ 1963423 h 3347910"/>
                <a:gd name="connsiteX39" fmla="*/ 3295485 w 3607783"/>
                <a:gd name="connsiteY39" fmla="*/ 2598168 h 3347910"/>
                <a:gd name="connsiteX40" fmla="*/ 3283646 w 3607783"/>
                <a:gd name="connsiteY40" fmla="*/ 3234603 h 3347910"/>
                <a:gd name="connsiteX41" fmla="*/ 1211990 w 3607783"/>
                <a:gd name="connsiteY41" fmla="*/ 3280264 h 3347910"/>
                <a:gd name="connsiteX42" fmla="*/ 1164074 w 3607783"/>
                <a:gd name="connsiteY42" fmla="*/ 3280828 h 3347910"/>
                <a:gd name="connsiteX43" fmla="*/ 730012 w 3607783"/>
                <a:gd name="connsiteY43" fmla="*/ 2939216 h 3347910"/>
                <a:gd name="connsiteX44" fmla="*/ 295951 w 3607783"/>
                <a:gd name="connsiteY44" fmla="*/ 2597041 h 3347910"/>
                <a:gd name="connsiteX45" fmla="*/ 292005 w 3607783"/>
                <a:gd name="connsiteY45" fmla="*/ 2523194 h 3347910"/>
                <a:gd name="connsiteX46" fmla="*/ 276221 w 3607783"/>
                <a:gd name="connsiteY46" fmla="*/ 1879993 h 3347910"/>
                <a:gd name="connsiteX47" fmla="*/ 264383 w 3607783"/>
                <a:gd name="connsiteY47" fmla="*/ 1310640 h 3347910"/>
                <a:gd name="connsiteX48" fmla="*/ 379945 w 3607783"/>
                <a:gd name="connsiteY48" fmla="*/ 963955 h 3347910"/>
                <a:gd name="connsiteX49" fmla="*/ 555260 w 3607783"/>
                <a:gd name="connsiteY49" fmla="*/ 443645 h 3347910"/>
                <a:gd name="connsiteX50" fmla="*/ 615578 w 3607783"/>
                <a:gd name="connsiteY50" fmla="*/ 270020 h 3347910"/>
                <a:gd name="connsiteX51" fmla="*/ 584010 w 3607783"/>
                <a:gd name="connsiteY51" fmla="*/ 178134 h 3347910"/>
                <a:gd name="connsiteX52" fmla="*/ 554133 w 3607783"/>
                <a:gd name="connsiteY52" fmla="*/ 67646 h 3347910"/>
                <a:gd name="connsiteX53" fmla="*/ 1519215 w 3607783"/>
                <a:gd name="connsiteY53" fmla="*/ 99214 h 334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07783" h="3347910">
                  <a:moveTo>
                    <a:pt x="497198" y="32132"/>
                  </a:moveTo>
                  <a:cubicBezTo>
                    <a:pt x="490997" y="50171"/>
                    <a:pt x="376562" y="369798"/>
                    <a:pt x="242962" y="742414"/>
                  </a:cubicBezTo>
                  <a:cubicBezTo>
                    <a:pt x="55244" y="1265543"/>
                    <a:pt x="0" y="1426202"/>
                    <a:pt x="0" y="1446496"/>
                  </a:cubicBezTo>
                  <a:cubicBezTo>
                    <a:pt x="0" y="1469044"/>
                    <a:pt x="1127" y="1471863"/>
                    <a:pt x="10147" y="1468481"/>
                  </a:cubicBezTo>
                  <a:cubicBezTo>
                    <a:pt x="47352" y="1453824"/>
                    <a:pt x="192227" y="1403653"/>
                    <a:pt x="197301" y="1403653"/>
                  </a:cubicBezTo>
                  <a:cubicBezTo>
                    <a:pt x="200683" y="1403653"/>
                    <a:pt x="202938" y="1430712"/>
                    <a:pt x="202938" y="1478064"/>
                  </a:cubicBezTo>
                  <a:cubicBezTo>
                    <a:pt x="202938" y="1519215"/>
                    <a:pt x="208011" y="1773451"/>
                    <a:pt x="214212" y="2043471"/>
                  </a:cubicBezTo>
                  <a:cubicBezTo>
                    <a:pt x="220413" y="2312928"/>
                    <a:pt x="225486" y="2554762"/>
                    <a:pt x="225486" y="2580129"/>
                  </a:cubicBezTo>
                  <a:lnTo>
                    <a:pt x="225486" y="2626354"/>
                  </a:lnTo>
                  <a:lnTo>
                    <a:pt x="421660" y="2780812"/>
                  </a:lnTo>
                  <a:cubicBezTo>
                    <a:pt x="529329" y="2865369"/>
                    <a:pt x="735650" y="3027720"/>
                    <a:pt x="879961" y="3141590"/>
                  </a:cubicBezTo>
                  <a:lnTo>
                    <a:pt x="1142653" y="3347910"/>
                  </a:lnTo>
                  <a:lnTo>
                    <a:pt x="2246973" y="3325362"/>
                  </a:lnTo>
                  <a:cubicBezTo>
                    <a:pt x="2854095" y="3312960"/>
                    <a:pt x="3351856" y="3302249"/>
                    <a:pt x="3351856" y="3301686"/>
                  </a:cubicBezTo>
                  <a:cubicBezTo>
                    <a:pt x="3352420" y="3301122"/>
                    <a:pt x="3355802" y="3024337"/>
                    <a:pt x="3359748" y="2686108"/>
                  </a:cubicBezTo>
                  <a:cubicBezTo>
                    <a:pt x="3363130" y="2347878"/>
                    <a:pt x="3367076" y="2060946"/>
                    <a:pt x="3368768" y="2047417"/>
                  </a:cubicBezTo>
                  <a:lnTo>
                    <a:pt x="3371586" y="2023741"/>
                  </a:lnTo>
                  <a:lnTo>
                    <a:pt x="3421193" y="2023741"/>
                  </a:lnTo>
                  <a:cubicBezTo>
                    <a:pt x="3448252" y="2023741"/>
                    <a:pt x="3501805" y="2022050"/>
                    <a:pt x="3539010" y="2019795"/>
                  </a:cubicBezTo>
                  <a:lnTo>
                    <a:pt x="3607783" y="2016413"/>
                  </a:lnTo>
                  <a:lnTo>
                    <a:pt x="3607783" y="1997810"/>
                  </a:lnTo>
                  <a:cubicBezTo>
                    <a:pt x="3607783" y="1985972"/>
                    <a:pt x="3565505" y="1887886"/>
                    <a:pt x="3484329" y="1712570"/>
                  </a:cubicBezTo>
                  <a:cubicBezTo>
                    <a:pt x="3347910" y="1417183"/>
                    <a:pt x="3196834" y="1090791"/>
                    <a:pt x="2955564" y="569353"/>
                  </a:cubicBezTo>
                  <a:cubicBezTo>
                    <a:pt x="2867060" y="378817"/>
                    <a:pt x="2779684" y="189409"/>
                    <a:pt x="2761082" y="148257"/>
                  </a:cubicBezTo>
                  <a:lnTo>
                    <a:pt x="2727259" y="73847"/>
                  </a:lnTo>
                  <a:lnTo>
                    <a:pt x="2692308" y="71028"/>
                  </a:lnTo>
                  <a:cubicBezTo>
                    <a:pt x="2673706" y="69337"/>
                    <a:pt x="2527139" y="64264"/>
                    <a:pt x="2367608" y="59190"/>
                  </a:cubicBezTo>
                  <a:cubicBezTo>
                    <a:pt x="2208076" y="54117"/>
                    <a:pt x="1726099" y="38896"/>
                    <a:pt x="1296547" y="25367"/>
                  </a:cubicBezTo>
                  <a:cubicBezTo>
                    <a:pt x="866995" y="11274"/>
                    <a:pt x="514109" y="0"/>
                    <a:pt x="511854" y="0"/>
                  </a:cubicBezTo>
                  <a:cubicBezTo>
                    <a:pt x="510163" y="0"/>
                    <a:pt x="503399" y="14657"/>
                    <a:pt x="497198" y="32132"/>
                  </a:cubicBezTo>
                  <a:close/>
                  <a:moveTo>
                    <a:pt x="1519215" y="99214"/>
                  </a:moveTo>
                  <a:cubicBezTo>
                    <a:pt x="2049672" y="116126"/>
                    <a:pt x="2527703" y="131910"/>
                    <a:pt x="2581820" y="133601"/>
                  </a:cubicBezTo>
                  <a:lnTo>
                    <a:pt x="2681034" y="136983"/>
                  </a:lnTo>
                  <a:lnTo>
                    <a:pt x="2709783" y="199556"/>
                  </a:lnTo>
                  <a:cubicBezTo>
                    <a:pt x="2725568" y="233942"/>
                    <a:pt x="2883972" y="576682"/>
                    <a:pt x="3062670" y="961136"/>
                  </a:cubicBezTo>
                  <a:cubicBezTo>
                    <a:pt x="3240804" y="1345591"/>
                    <a:pt x="3417247" y="1726099"/>
                    <a:pt x="3454452" y="1806710"/>
                  </a:cubicBezTo>
                  <a:lnTo>
                    <a:pt x="3522098" y="1953277"/>
                  </a:lnTo>
                  <a:lnTo>
                    <a:pt x="3414429" y="1957786"/>
                  </a:lnTo>
                  <a:cubicBezTo>
                    <a:pt x="3355238" y="1960041"/>
                    <a:pt x="3306195" y="1962860"/>
                    <a:pt x="3305631" y="1963423"/>
                  </a:cubicBezTo>
                  <a:cubicBezTo>
                    <a:pt x="3304504" y="1963987"/>
                    <a:pt x="3299994" y="2249791"/>
                    <a:pt x="3295485" y="2598168"/>
                  </a:cubicBezTo>
                  <a:cubicBezTo>
                    <a:pt x="3290975" y="2945981"/>
                    <a:pt x="3285901" y="3232349"/>
                    <a:pt x="3283646" y="3234603"/>
                  </a:cubicBezTo>
                  <a:cubicBezTo>
                    <a:pt x="3280828" y="3237986"/>
                    <a:pt x="1391815" y="3279137"/>
                    <a:pt x="1211990" y="3280264"/>
                  </a:cubicBezTo>
                  <a:lnTo>
                    <a:pt x="1164074" y="3280828"/>
                  </a:lnTo>
                  <a:lnTo>
                    <a:pt x="730012" y="2939216"/>
                  </a:lnTo>
                  <a:lnTo>
                    <a:pt x="295951" y="2597041"/>
                  </a:lnTo>
                  <a:lnTo>
                    <a:pt x="292005" y="2523194"/>
                  </a:lnTo>
                  <a:cubicBezTo>
                    <a:pt x="289750" y="2482606"/>
                    <a:pt x="282422" y="2192856"/>
                    <a:pt x="276221" y="1879993"/>
                  </a:cubicBezTo>
                  <a:lnTo>
                    <a:pt x="264383" y="1310640"/>
                  </a:lnTo>
                  <a:lnTo>
                    <a:pt x="379945" y="963955"/>
                  </a:lnTo>
                  <a:cubicBezTo>
                    <a:pt x="443081" y="773419"/>
                    <a:pt x="522001" y="538913"/>
                    <a:pt x="555260" y="443645"/>
                  </a:cubicBezTo>
                  <a:lnTo>
                    <a:pt x="615578" y="270020"/>
                  </a:lnTo>
                  <a:lnTo>
                    <a:pt x="584010" y="178134"/>
                  </a:lnTo>
                  <a:cubicBezTo>
                    <a:pt x="556952" y="99214"/>
                    <a:pt x="547932" y="67646"/>
                    <a:pt x="554133" y="67646"/>
                  </a:cubicBezTo>
                  <a:cubicBezTo>
                    <a:pt x="554697" y="67646"/>
                    <a:pt x="989322" y="81739"/>
                    <a:pt x="1519215" y="99214"/>
                  </a:cubicBezTo>
                  <a:close/>
                </a:path>
              </a:pathLst>
            </a:custGeom>
            <a:solidFill>
              <a:srgbClr val="FFC000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2274F68-4B89-4807-9591-2C0833F4EF78}"/>
                </a:ext>
              </a:extLst>
            </p:cNvPr>
            <p:cNvSpPr/>
            <p:nvPr/>
          </p:nvSpPr>
          <p:spPr>
            <a:xfrm rot="10800000" flipV="1">
              <a:off x="3694133" y="5551094"/>
              <a:ext cx="7323" cy="19320"/>
            </a:xfrm>
            <a:custGeom>
              <a:avLst/>
              <a:gdLst>
                <a:gd name="connsiteX0" fmla="*/ 1435 w 7323"/>
                <a:gd name="connsiteY0" fmla="*/ 8217 h 19320"/>
                <a:gd name="connsiteX1" fmla="*/ 1999 w 7323"/>
                <a:gd name="connsiteY1" fmla="*/ 18928 h 19320"/>
                <a:gd name="connsiteX2" fmla="*/ 7073 w 7323"/>
                <a:gd name="connsiteY2" fmla="*/ 10472 h 19320"/>
                <a:gd name="connsiteX3" fmla="*/ 1435 w 7323"/>
                <a:gd name="connsiteY3" fmla="*/ 8217 h 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3" h="19320">
                  <a:moveTo>
                    <a:pt x="1435" y="8217"/>
                  </a:moveTo>
                  <a:cubicBezTo>
                    <a:pt x="-819" y="12727"/>
                    <a:pt x="-256" y="17237"/>
                    <a:pt x="1999" y="18928"/>
                  </a:cubicBezTo>
                  <a:cubicBezTo>
                    <a:pt x="4254" y="20619"/>
                    <a:pt x="7073" y="16673"/>
                    <a:pt x="7073" y="10472"/>
                  </a:cubicBezTo>
                  <a:cubicBezTo>
                    <a:pt x="8200" y="-2494"/>
                    <a:pt x="5381" y="-3621"/>
                    <a:pt x="1435" y="8217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E435D46E-45B3-4BCF-9463-2DBDB107C0C8}"/>
                </a:ext>
              </a:extLst>
            </p:cNvPr>
            <p:cNvSpPr/>
            <p:nvPr/>
          </p:nvSpPr>
          <p:spPr>
            <a:xfrm rot="10800000" flipV="1">
              <a:off x="5053292" y="4798362"/>
              <a:ext cx="16876" cy="22548"/>
            </a:xfrm>
            <a:custGeom>
              <a:avLst/>
              <a:gdLst>
                <a:gd name="connsiteX0" fmla="*/ 5954 w 16876"/>
                <a:gd name="connsiteY0" fmla="*/ 11274 h 22548"/>
                <a:gd name="connsiteX1" fmla="*/ 4263 w 16876"/>
                <a:gd name="connsiteY1" fmla="*/ 22549 h 22548"/>
                <a:gd name="connsiteX2" fmla="*/ 14974 w 16876"/>
                <a:gd name="connsiteY2" fmla="*/ 11274 h 22548"/>
                <a:gd name="connsiteX3" fmla="*/ 16665 w 16876"/>
                <a:gd name="connsiteY3" fmla="*/ 0 h 22548"/>
                <a:gd name="connsiteX4" fmla="*/ 5954 w 16876"/>
                <a:gd name="connsiteY4" fmla="*/ 11274 h 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6" h="22548">
                  <a:moveTo>
                    <a:pt x="5954" y="11274"/>
                  </a:moveTo>
                  <a:cubicBezTo>
                    <a:pt x="-1374" y="19730"/>
                    <a:pt x="-1938" y="22549"/>
                    <a:pt x="4263" y="22549"/>
                  </a:cubicBezTo>
                  <a:cubicBezTo>
                    <a:pt x="8209" y="22549"/>
                    <a:pt x="13283" y="17475"/>
                    <a:pt x="14974" y="11274"/>
                  </a:cubicBezTo>
                  <a:cubicBezTo>
                    <a:pt x="16665" y="5073"/>
                    <a:pt x="17229" y="0"/>
                    <a:pt x="16665" y="0"/>
                  </a:cubicBezTo>
                  <a:cubicBezTo>
                    <a:pt x="16101" y="0"/>
                    <a:pt x="11591" y="5073"/>
                    <a:pt x="5954" y="11274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939745F6-F798-4ACA-9054-A8F9851499A4}"/>
                </a:ext>
              </a:extLst>
            </p:cNvPr>
            <p:cNvSpPr/>
            <p:nvPr/>
          </p:nvSpPr>
          <p:spPr>
            <a:xfrm rot="10800000" flipV="1">
              <a:off x="4314114" y="3767607"/>
              <a:ext cx="34984" cy="3100"/>
            </a:xfrm>
            <a:custGeom>
              <a:avLst/>
              <a:gdLst>
                <a:gd name="connsiteX0" fmla="*/ 4187 w 34984"/>
                <a:gd name="connsiteY0" fmla="*/ 2255 h 3100"/>
                <a:gd name="connsiteX1" fmla="*/ 32372 w 34984"/>
                <a:gd name="connsiteY1" fmla="*/ 2255 h 3100"/>
                <a:gd name="connsiteX2" fmla="*/ 16588 w 34984"/>
                <a:gd name="connsiteY2" fmla="*/ 0 h 3100"/>
                <a:gd name="connsiteX3" fmla="*/ 4187 w 34984"/>
                <a:gd name="connsiteY3" fmla="*/ 2255 h 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84" h="3100">
                  <a:moveTo>
                    <a:pt x="4187" y="2255"/>
                  </a:moveTo>
                  <a:cubicBezTo>
                    <a:pt x="12642" y="3382"/>
                    <a:pt x="25044" y="3382"/>
                    <a:pt x="32372" y="2255"/>
                  </a:cubicBezTo>
                  <a:cubicBezTo>
                    <a:pt x="39137" y="1127"/>
                    <a:pt x="32372" y="0"/>
                    <a:pt x="16588" y="0"/>
                  </a:cubicBezTo>
                  <a:cubicBezTo>
                    <a:pt x="1368" y="0"/>
                    <a:pt x="-4833" y="1127"/>
                    <a:pt x="4187" y="2255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F021DE71-A20E-4D61-8D9D-8798BE6F8F77}"/>
                </a:ext>
              </a:extLst>
            </p:cNvPr>
            <p:cNvCxnSpPr>
              <a:stCxn id="25" idx="42"/>
            </p:cNvCxnSpPr>
            <p:nvPr/>
          </p:nvCxnSpPr>
          <p:spPr bwMode="auto">
            <a:xfrm flipH="1" flipV="1">
              <a:off x="3934292" y="4248912"/>
              <a:ext cx="4063" cy="150269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1F2C0BD5-5C69-414A-91FB-7656E72F99E5}"/>
                </a:ext>
              </a:extLst>
            </p:cNvPr>
            <p:cNvSpPr/>
            <p:nvPr/>
          </p:nvSpPr>
          <p:spPr bwMode="auto">
            <a:xfrm>
              <a:off x="3122234" y="2541761"/>
              <a:ext cx="3956992" cy="1882754"/>
            </a:xfrm>
            <a:custGeom>
              <a:avLst/>
              <a:gdLst>
                <a:gd name="connsiteX0" fmla="*/ 0 w 3972232"/>
                <a:gd name="connsiteY0" fmla="*/ 9833 h 1897626"/>
                <a:gd name="connsiteX1" fmla="*/ 2871019 w 3972232"/>
                <a:gd name="connsiteY1" fmla="*/ 39329 h 1897626"/>
                <a:gd name="connsiteX2" fmla="*/ 3972232 w 3972232"/>
                <a:gd name="connsiteY2" fmla="*/ 1858297 h 1897626"/>
                <a:gd name="connsiteX3" fmla="*/ 894735 w 3972232"/>
                <a:gd name="connsiteY3" fmla="*/ 1897626 h 1897626"/>
                <a:gd name="connsiteX4" fmla="*/ 49161 w 3972232"/>
                <a:gd name="connsiteY4" fmla="*/ 0 h 1897626"/>
                <a:gd name="connsiteX5" fmla="*/ 78658 w 3972232"/>
                <a:gd name="connsiteY5" fmla="*/ 68826 h 1897626"/>
                <a:gd name="connsiteX0" fmla="*/ 0 w 3972232"/>
                <a:gd name="connsiteY0" fmla="*/ 9833 h 1897626"/>
                <a:gd name="connsiteX1" fmla="*/ 2874829 w 3972232"/>
                <a:gd name="connsiteY1" fmla="*/ 54569 h 1897626"/>
                <a:gd name="connsiteX2" fmla="*/ 3972232 w 3972232"/>
                <a:gd name="connsiteY2" fmla="*/ 1858297 h 1897626"/>
                <a:gd name="connsiteX3" fmla="*/ 894735 w 3972232"/>
                <a:gd name="connsiteY3" fmla="*/ 1897626 h 1897626"/>
                <a:gd name="connsiteX4" fmla="*/ 49161 w 3972232"/>
                <a:gd name="connsiteY4" fmla="*/ 0 h 1897626"/>
                <a:gd name="connsiteX5" fmla="*/ 78658 w 3972232"/>
                <a:gd name="connsiteY5" fmla="*/ 68826 h 1897626"/>
                <a:gd name="connsiteX0" fmla="*/ 0 w 3972232"/>
                <a:gd name="connsiteY0" fmla="*/ 17453 h 1905246"/>
                <a:gd name="connsiteX1" fmla="*/ 2874829 w 3972232"/>
                <a:gd name="connsiteY1" fmla="*/ 62189 h 1905246"/>
                <a:gd name="connsiteX2" fmla="*/ 3972232 w 3972232"/>
                <a:gd name="connsiteY2" fmla="*/ 1865917 h 1905246"/>
                <a:gd name="connsiteX3" fmla="*/ 894735 w 3972232"/>
                <a:gd name="connsiteY3" fmla="*/ 1905246 h 1905246"/>
                <a:gd name="connsiteX4" fmla="*/ 178701 w 3972232"/>
                <a:gd name="connsiteY4" fmla="*/ 0 h 1905246"/>
                <a:gd name="connsiteX5" fmla="*/ 78658 w 3972232"/>
                <a:gd name="connsiteY5" fmla="*/ 76446 h 1905246"/>
                <a:gd name="connsiteX0" fmla="*/ 0 w 3972232"/>
                <a:gd name="connsiteY0" fmla="*/ 17453 h 1905246"/>
                <a:gd name="connsiteX1" fmla="*/ 2874829 w 3972232"/>
                <a:gd name="connsiteY1" fmla="*/ 62189 h 1905246"/>
                <a:gd name="connsiteX2" fmla="*/ 3972232 w 3972232"/>
                <a:gd name="connsiteY2" fmla="*/ 1865917 h 1905246"/>
                <a:gd name="connsiteX3" fmla="*/ 894735 w 3972232"/>
                <a:gd name="connsiteY3" fmla="*/ 1905246 h 1905246"/>
                <a:gd name="connsiteX4" fmla="*/ 178701 w 3972232"/>
                <a:gd name="connsiteY4" fmla="*/ 0 h 1905246"/>
                <a:gd name="connsiteX5" fmla="*/ 78658 w 3972232"/>
                <a:gd name="connsiteY5" fmla="*/ 76446 h 1905246"/>
                <a:gd name="connsiteX0" fmla="*/ 0 w 3972232"/>
                <a:gd name="connsiteY0" fmla="*/ 0 h 1887793"/>
                <a:gd name="connsiteX1" fmla="*/ 2874829 w 3972232"/>
                <a:gd name="connsiteY1" fmla="*/ 44736 h 1887793"/>
                <a:gd name="connsiteX2" fmla="*/ 3972232 w 3972232"/>
                <a:gd name="connsiteY2" fmla="*/ 1848464 h 1887793"/>
                <a:gd name="connsiteX3" fmla="*/ 894735 w 3972232"/>
                <a:gd name="connsiteY3" fmla="*/ 1887793 h 1887793"/>
                <a:gd name="connsiteX4" fmla="*/ 78658 w 3972232"/>
                <a:gd name="connsiteY4" fmla="*/ 58993 h 1887793"/>
                <a:gd name="connsiteX0" fmla="*/ 0 w 3972232"/>
                <a:gd name="connsiteY0" fmla="*/ 24827 h 1912620"/>
                <a:gd name="connsiteX1" fmla="*/ 2874829 w 3972232"/>
                <a:gd name="connsiteY1" fmla="*/ 69563 h 1912620"/>
                <a:gd name="connsiteX2" fmla="*/ 3972232 w 3972232"/>
                <a:gd name="connsiteY2" fmla="*/ 1873291 h 1912620"/>
                <a:gd name="connsiteX3" fmla="*/ 894735 w 3972232"/>
                <a:gd name="connsiteY3" fmla="*/ 1912620 h 1912620"/>
                <a:gd name="connsiteX4" fmla="*/ 21508 w 3972232"/>
                <a:gd name="connsiteY4" fmla="*/ 0 h 1912620"/>
                <a:gd name="connsiteX0" fmla="*/ 0 w 3956992"/>
                <a:gd name="connsiteY0" fmla="*/ 0 h 1922083"/>
                <a:gd name="connsiteX1" fmla="*/ 2859589 w 3956992"/>
                <a:gd name="connsiteY1" fmla="*/ 79026 h 1922083"/>
                <a:gd name="connsiteX2" fmla="*/ 3956992 w 3956992"/>
                <a:gd name="connsiteY2" fmla="*/ 1882754 h 1922083"/>
                <a:gd name="connsiteX3" fmla="*/ 879495 w 3956992"/>
                <a:gd name="connsiteY3" fmla="*/ 1922083 h 1922083"/>
                <a:gd name="connsiteX4" fmla="*/ 6268 w 3956992"/>
                <a:gd name="connsiteY4" fmla="*/ 9463 h 1922083"/>
                <a:gd name="connsiteX0" fmla="*/ 0 w 3956992"/>
                <a:gd name="connsiteY0" fmla="*/ 0 h 1882754"/>
                <a:gd name="connsiteX1" fmla="*/ 2859589 w 3956992"/>
                <a:gd name="connsiteY1" fmla="*/ 79026 h 1882754"/>
                <a:gd name="connsiteX2" fmla="*/ 3956992 w 3956992"/>
                <a:gd name="connsiteY2" fmla="*/ 1882754 h 1882754"/>
                <a:gd name="connsiteX3" fmla="*/ 879495 w 3956992"/>
                <a:gd name="connsiteY3" fmla="*/ 1867219 h 1882754"/>
                <a:gd name="connsiteX4" fmla="*/ 6268 w 3956992"/>
                <a:gd name="connsiteY4" fmla="*/ 9463 h 188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992" h="1882754">
                  <a:moveTo>
                    <a:pt x="0" y="0"/>
                  </a:moveTo>
                  <a:lnTo>
                    <a:pt x="2859589" y="79026"/>
                  </a:lnTo>
                  <a:lnTo>
                    <a:pt x="3956992" y="1882754"/>
                  </a:lnTo>
                  <a:lnTo>
                    <a:pt x="879495" y="1867219"/>
                  </a:lnTo>
                  <a:lnTo>
                    <a:pt x="6268" y="9463"/>
                  </a:lnTo>
                </a:path>
              </a:pathLst>
            </a:custGeom>
            <a:solidFill>
              <a:srgbClr val="FFCC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4D4D066-77A7-4AAF-9C02-036A180B4637}"/>
              </a:ext>
            </a:extLst>
          </p:cNvPr>
          <p:cNvSpPr txBox="1"/>
          <p:nvPr/>
        </p:nvSpPr>
        <p:spPr>
          <a:xfrm>
            <a:off x="7206556" y="3532806"/>
            <a:ext cx="2639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46B4042A-0837-4262-A1B8-8D5BB62C91F0}"/>
              </a:ext>
            </a:extLst>
          </p:cNvPr>
          <p:cNvCxnSpPr/>
          <p:nvPr/>
        </p:nvCxnSpPr>
        <p:spPr bwMode="auto">
          <a:xfrm>
            <a:off x="6230765" y="4696829"/>
            <a:ext cx="91501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DEB7BC-5B17-4881-A4E2-C8A4092187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199" y="3005036"/>
            <a:ext cx="630070" cy="63007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B888467-A1DF-46ED-A7D8-42EC4FA2AB7F}"/>
              </a:ext>
            </a:extLst>
          </p:cNvPr>
          <p:cNvCxnSpPr/>
          <p:nvPr/>
        </p:nvCxnSpPr>
        <p:spPr bwMode="auto">
          <a:xfrm>
            <a:off x="4854195" y="3320071"/>
            <a:ext cx="0" cy="81290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D0B9E75-D77B-45DC-A077-C13619293D5A}"/>
              </a:ext>
            </a:extLst>
          </p:cNvPr>
          <p:cNvCxnSpPr/>
          <p:nvPr/>
        </p:nvCxnSpPr>
        <p:spPr bwMode="auto">
          <a:xfrm>
            <a:off x="4857291" y="4134496"/>
            <a:ext cx="89359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2A53B7F-40B6-484A-ADB2-AFF3C59C84E7}"/>
              </a:ext>
            </a:extLst>
          </p:cNvPr>
          <p:cNvCxnSpPr/>
          <p:nvPr/>
        </p:nvCxnSpPr>
        <p:spPr bwMode="auto">
          <a:xfrm>
            <a:off x="4793822" y="3524312"/>
            <a:ext cx="60793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afik 13">
            <a:extLst>
              <a:ext uri="{FF2B5EF4-FFF2-40B4-BE49-F238E27FC236}">
                <a16:creationId xmlns:a16="http://schemas.microsoft.com/office/drawing/2014/main" id="{A5FD9CAF-DE25-4D64-9434-9B69A54854C0}"/>
              </a:ext>
            </a:extLst>
          </p:cNvPr>
          <p:cNvGrpSpPr/>
          <p:nvPr/>
        </p:nvGrpSpPr>
        <p:grpSpPr>
          <a:xfrm>
            <a:off x="4923753" y="3713326"/>
            <a:ext cx="477360" cy="428688"/>
            <a:chOff x="4923753" y="3885412"/>
            <a:chExt cx="477360" cy="428688"/>
          </a:xfrm>
          <a:solidFill>
            <a:srgbClr val="000000"/>
          </a:solidFill>
        </p:grpSpPr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5FE4C2E9-1E95-4174-A7E2-7C347C197D09}"/>
                </a:ext>
              </a:extLst>
            </p:cNvPr>
            <p:cNvSpPr/>
            <p:nvPr/>
          </p:nvSpPr>
          <p:spPr>
            <a:xfrm flipV="1">
              <a:off x="4923753" y="3885412"/>
              <a:ext cx="221671" cy="218830"/>
            </a:xfrm>
            <a:custGeom>
              <a:avLst/>
              <a:gdLst>
                <a:gd name="connsiteX0" fmla="*/ -3226 w 221671"/>
                <a:gd name="connsiteY0" fmla="*/ 210741 h 218830"/>
                <a:gd name="connsiteX1" fmla="*/ -4065 w 221671"/>
                <a:gd name="connsiteY1" fmla="*/ 103198 h 218830"/>
                <a:gd name="connsiteX2" fmla="*/ -4065 w 221671"/>
                <a:gd name="connsiteY2" fmla="*/ -4023 h 218830"/>
                <a:gd name="connsiteX3" fmla="*/ -2322 w 221671"/>
                <a:gd name="connsiteY3" fmla="*/ -5830 h 218830"/>
                <a:gd name="connsiteX4" fmla="*/ -63 w 221671"/>
                <a:gd name="connsiteY4" fmla="*/ -7638 h 218830"/>
                <a:gd name="connsiteX5" fmla="*/ 453 w 221671"/>
                <a:gd name="connsiteY5" fmla="*/ 99196 h 218830"/>
                <a:gd name="connsiteX6" fmla="*/ 453 w 221671"/>
                <a:gd name="connsiteY6" fmla="*/ 206029 h 218830"/>
                <a:gd name="connsiteX7" fmla="*/ 12847 w 221671"/>
                <a:gd name="connsiteY7" fmla="*/ 206029 h 218830"/>
                <a:gd name="connsiteX8" fmla="*/ 25241 w 221671"/>
                <a:gd name="connsiteY8" fmla="*/ 206029 h 218830"/>
                <a:gd name="connsiteX9" fmla="*/ 22982 w 221671"/>
                <a:gd name="connsiteY9" fmla="*/ 208482 h 218830"/>
                <a:gd name="connsiteX10" fmla="*/ 20787 w 221671"/>
                <a:gd name="connsiteY10" fmla="*/ 210871 h 218830"/>
                <a:gd name="connsiteX11" fmla="*/ 23369 w 221671"/>
                <a:gd name="connsiteY11" fmla="*/ 208482 h 218830"/>
                <a:gd name="connsiteX12" fmla="*/ 26016 w 221671"/>
                <a:gd name="connsiteY12" fmla="*/ 206029 h 218830"/>
                <a:gd name="connsiteX13" fmla="*/ 119293 w 221671"/>
                <a:gd name="connsiteY13" fmla="*/ 206029 h 218830"/>
                <a:gd name="connsiteX14" fmla="*/ 212571 w 221671"/>
                <a:gd name="connsiteY14" fmla="*/ 206029 h 218830"/>
                <a:gd name="connsiteX15" fmla="*/ 215088 w 221671"/>
                <a:gd name="connsiteY15" fmla="*/ 208611 h 218830"/>
                <a:gd name="connsiteX16" fmla="*/ 217606 w 221671"/>
                <a:gd name="connsiteY16" fmla="*/ 211193 h 218830"/>
                <a:gd name="connsiteX17" fmla="*/ 107609 w 221671"/>
                <a:gd name="connsiteY17" fmla="*/ 211129 h 218830"/>
                <a:gd name="connsiteX18" fmla="*/ -3226 w 221671"/>
                <a:gd name="connsiteY18" fmla="*/ 210741 h 21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671" h="218830">
                  <a:moveTo>
                    <a:pt x="-3226" y="210741"/>
                  </a:moveTo>
                  <a:cubicBezTo>
                    <a:pt x="-3872" y="210483"/>
                    <a:pt x="-4065" y="188406"/>
                    <a:pt x="-4065" y="103198"/>
                  </a:cubicBezTo>
                  <a:lnTo>
                    <a:pt x="-4065" y="-4023"/>
                  </a:lnTo>
                  <a:lnTo>
                    <a:pt x="-2322" y="-5830"/>
                  </a:lnTo>
                  <a:cubicBezTo>
                    <a:pt x="-1354" y="-6798"/>
                    <a:pt x="-386" y="-7638"/>
                    <a:pt x="-63" y="-7638"/>
                  </a:cubicBezTo>
                  <a:cubicBezTo>
                    <a:pt x="195" y="-7638"/>
                    <a:pt x="453" y="40454"/>
                    <a:pt x="453" y="99196"/>
                  </a:cubicBezTo>
                  <a:lnTo>
                    <a:pt x="453" y="206029"/>
                  </a:lnTo>
                  <a:lnTo>
                    <a:pt x="12847" y="206029"/>
                  </a:lnTo>
                  <a:lnTo>
                    <a:pt x="25241" y="206029"/>
                  </a:lnTo>
                  <a:lnTo>
                    <a:pt x="22982" y="208482"/>
                  </a:lnTo>
                  <a:lnTo>
                    <a:pt x="20787" y="210871"/>
                  </a:lnTo>
                  <a:lnTo>
                    <a:pt x="23369" y="208482"/>
                  </a:lnTo>
                  <a:lnTo>
                    <a:pt x="26016" y="206029"/>
                  </a:lnTo>
                  <a:lnTo>
                    <a:pt x="119293" y="206029"/>
                  </a:lnTo>
                  <a:lnTo>
                    <a:pt x="212571" y="206029"/>
                  </a:lnTo>
                  <a:lnTo>
                    <a:pt x="215088" y="208611"/>
                  </a:lnTo>
                  <a:lnTo>
                    <a:pt x="217606" y="211193"/>
                  </a:lnTo>
                  <a:lnTo>
                    <a:pt x="107609" y="211129"/>
                  </a:lnTo>
                  <a:cubicBezTo>
                    <a:pt x="47060" y="211129"/>
                    <a:pt x="-2839" y="210935"/>
                    <a:pt x="-3226" y="210741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6680697D-2CCC-4608-907C-C8EE77483A8D}"/>
                </a:ext>
              </a:extLst>
            </p:cNvPr>
            <p:cNvSpPr/>
            <p:nvPr/>
          </p:nvSpPr>
          <p:spPr>
            <a:xfrm flipV="1">
              <a:off x="5141938" y="3885412"/>
              <a:ext cx="42797" cy="5164"/>
            </a:xfrm>
            <a:custGeom>
              <a:avLst/>
              <a:gdLst>
                <a:gd name="connsiteX0" fmla="*/ -3795 w 42797"/>
                <a:gd name="connsiteY0" fmla="*/ -6424 h 5164"/>
                <a:gd name="connsiteX1" fmla="*/ -5860 w 42797"/>
                <a:gd name="connsiteY1" fmla="*/ -9006 h 5164"/>
                <a:gd name="connsiteX2" fmla="*/ 15571 w 42797"/>
                <a:gd name="connsiteY2" fmla="*/ -9458 h 5164"/>
                <a:gd name="connsiteX3" fmla="*/ 36938 w 42797"/>
                <a:gd name="connsiteY3" fmla="*/ -9393 h 5164"/>
                <a:gd name="connsiteX4" fmla="*/ 34485 w 42797"/>
                <a:gd name="connsiteY4" fmla="*/ -6811 h 5164"/>
                <a:gd name="connsiteX5" fmla="*/ 31967 w 42797"/>
                <a:gd name="connsiteY5" fmla="*/ -4294 h 5164"/>
                <a:gd name="connsiteX6" fmla="*/ 15119 w 42797"/>
                <a:gd name="connsiteY6" fmla="*/ -4294 h 5164"/>
                <a:gd name="connsiteX7" fmla="*/ -1729 w 42797"/>
                <a:gd name="connsiteY7" fmla="*/ -4294 h 5164"/>
                <a:gd name="connsiteX8" fmla="*/ -3795 w 42797"/>
                <a:gd name="connsiteY8" fmla="*/ -6424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97" h="5164">
                  <a:moveTo>
                    <a:pt x="-3795" y="-6424"/>
                  </a:moveTo>
                  <a:cubicBezTo>
                    <a:pt x="-4957" y="-7586"/>
                    <a:pt x="-5860" y="-8748"/>
                    <a:pt x="-5860" y="-9006"/>
                  </a:cubicBezTo>
                  <a:cubicBezTo>
                    <a:pt x="-5860" y="-9264"/>
                    <a:pt x="3758" y="-9458"/>
                    <a:pt x="15571" y="-9458"/>
                  </a:cubicBezTo>
                  <a:lnTo>
                    <a:pt x="36938" y="-9393"/>
                  </a:lnTo>
                  <a:lnTo>
                    <a:pt x="34485" y="-6811"/>
                  </a:lnTo>
                  <a:lnTo>
                    <a:pt x="31967" y="-4294"/>
                  </a:lnTo>
                  <a:lnTo>
                    <a:pt x="15119" y="-4294"/>
                  </a:lnTo>
                  <a:lnTo>
                    <a:pt x="-1729" y="-4294"/>
                  </a:lnTo>
                  <a:lnTo>
                    <a:pt x="-3795" y="-6424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4BA4D35-E4D2-44A7-B137-EBF11016BC9E}"/>
                </a:ext>
              </a:extLst>
            </p:cNvPr>
            <p:cNvSpPr/>
            <p:nvPr/>
          </p:nvSpPr>
          <p:spPr>
            <a:xfrm flipV="1">
              <a:off x="5180411" y="3885412"/>
              <a:ext cx="171320" cy="31243"/>
            </a:xfrm>
            <a:custGeom>
              <a:avLst/>
              <a:gdLst>
                <a:gd name="connsiteX0" fmla="*/ -4775 w 171320"/>
                <a:gd name="connsiteY0" fmla="*/ 19425 h 31243"/>
                <a:gd name="connsiteX1" fmla="*/ -2258 w 171320"/>
                <a:gd name="connsiteY1" fmla="*/ 16843 h 31243"/>
                <a:gd name="connsiteX2" fmla="*/ 78626 w 171320"/>
                <a:gd name="connsiteY2" fmla="*/ 16843 h 31243"/>
                <a:gd name="connsiteX3" fmla="*/ 159509 w 171320"/>
                <a:gd name="connsiteY3" fmla="*/ 16843 h 31243"/>
                <a:gd name="connsiteX4" fmla="*/ 159509 w 171320"/>
                <a:gd name="connsiteY4" fmla="*/ 3804 h 31243"/>
                <a:gd name="connsiteX5" fmla="*/ 159509 w 171320"/>
                <a:gd name="connsiteY5" fmla="*/ -9236 h 31243"/>
                <a:gd name="connsiteX6" fmla="*/ 161769 w 171320"/>
                <a:gd name="connsiteY6" fmla="*/ -7041 h 31243"/>
                <a:gd name="connsiteX7" fmla="*/ 164028 w 171320"/>
                <a:gd name="connsiteY7" fmla="*/ -4846 h 31243"/>
                <a:gd name="connsiteX8" fmla="*/ 164028 w 171320"/>
                <a:gd name="connsiteY8" fmla="*/ 7806 h 31243"/>
                <a:gd name="connsiteX9" fmla="*/ 163253 w 171320"/>
                <a:gd name="connsiteY9" fmla="*/ 21233 h 31243"/>
                <a:gd name="connsiteX10" fmla="*/ 77593 w 171320"/>
                <a:gd name="connsiteY10" fmla="*/ 22007 h 31243"/>
                <a:gd name="connsiteX11" fmla="*/ -7293 w 171320"/>
                <a:gd name="connsiteY11" fmla="*/ 22007 h 31243"/>
                <a:gd name="connsiteX12" fmla="*/ -4775 w 171320"/>
                <a:gd name="connsiteY12" fmla="*/ 19425 h 3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320" h="31243">
                  <a:moveTo>
                    <a:pt x="-4775" y="19425"/>
                  </a:moveTo>
                  <a:lnTo>
                    <a:pt x="-2258" y="16843"/>
                  </a:lnTo>
                  <a:lnTo>
                    <a:pt x="78626" y="16843"/>
                  </a:lnTo>
                  <a:lnTo>
                    <a:pt x="159509" y="16843"/>
                  </a:lnTo>
                  <a:lnTo>
                    <a:pt x="159509" y="3804"/>
                  </a:lnTo>
                  <a:lnTo>
                    <a:pt x="159509" y="-9236"/>
                  </a:lnTo>
                  <a:lnTo>
                    <a:pt x="161769" y="-7041"/>
                  </a:lnTo>
                  <a:lnTo>
                    <a:pt x="164028" y="-4846"/>
                  </a:lnTo>
                  <a:lnTo>
                    <a:pt x="164028" y="7806"/>
                  </a:lnTo>
                  <a:cubicBezTo>
                    <a:pt x="164028" y="16779"/>
                    <a:pt x="163834" y="20652"/>
                    <a:pt x="163253" y="21233"/>
                  </a:cubicBezTo>
                  <a:cubicBezTo>
                    <a:pt x="162672" y="21814"/>
                    <a:pt x="142726" y="22007"/>
                    <a:pt x="77593" y="22007"/>
                  </a:cubicBezTo>
                  <a:lnTo>
                    <a:pt x="-7293" y="22007"/>
                  </a:lnTo>
                  <a:lnTo>
                    <a:pt x="-4775" y="1942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1FDB5B6-8866-4C4C-938B-CCF077BBD360}"/>
                </a:ext>
              </a:extLst>
            </p:cNvPr>
            <p:cNvSpPr/>
            <p:nvPr/>
          </p:nvSpPr>
          <p:spPr>
            <a:xfrm flipV="1">
              <a:off x="4948282" y="3910588"/>
              <a:ext cx="29306" cy="219734"/>
            </a:xfrm>
            <a:custGeom>
              <a:avLst/>
              <a:gdLst>
                <a:gd name="connsiteX0" fmla="*/ -2292 w 29306"/>
                <a:gd name="connsiteY0" fmla="*/ 211759 h 219734"/>
                <a:gd name="connsiteX1" fmla="*/ -3066 w 29306"/>
                <a:gd name="connsiteY1" fmla="*/ 104409 h 219734"/>
                <a:gd name="connsiteX2" fmla="*/ -3066 w 29306"/>
                <a:gd name="connsiteY2" fmla="*/ -2166 h 219734"/>
                <a:gd name="connsiteX3" fmla="*/ -484 w 29306"/>
                <a:gd name="connsiteY3" fmla="*/ -4683 h 219734"/>
                <a:gd name="connsiteX4" fmla="*/ 2098 w 29306"/>
                <a:gd name="connsiteY4" fmla="*/ -7201 h 219734"/>
                <a:gd name="connsiteX5" fmla="*/ 2098 w 29306"/>
                <a:gd name="connsiteY5" fmla="*/ 18233 h 219734"/>
                <a:gd name="connsiteX6" fmla="*/ 2098 w 29306"/>
                <a:gd name="connsiteY6" fmla="*/ 43666 h 219734"/>
                <a:gd name="connsiteX7" fmla="*/ -291 w 29306"/>
                <a:gd name="connsiteY7" fmla="*/ 41407 h 219734"/>
                <a:gd name="connsiteX8" fmla="*/ -2744 w 29306"/>
                <a:gd name="connsiteY8" fmla="*/ 39212 h 219734"/>
                <a:gd name="connsiteX9" fmla="*/ -291 w 29306"/>
                <a:gd name="connsiteY9" fmla="*/ 41794 h 219734"/>
                <a:gd name="connsiteX10" fmla="*/ 2098 w 29306"/>
                <a:gd name="connsiteY10" fmla="*/ 44441 h 219734"/>
                <a:gd name="connsiteX11" fmla="*/ 2098 w 29306"/>
                <a:gd name="connsiteY11" fmla="*/ 126228 h 219734"/>
                <a:gd name="connsiteX12" fmla="*/ 2098 w 29306"/>
                <a:gd name="connsiteY12" fmla="*/ 208015 h 219734"/>
                <a:gd name="connsiteX13" fmla="*/ 14169 w 29306"/>
                <a:gd name="connsiteY13" fmla="*/ 208015 h 219734"/>
                <a:gd name="connsiteX14" fmla="*/ 26240 w 29306"/>
                <a:gd name="connsiteY14" fmla="*/ 208015 h 219734"/>
                <a:gd name="connsiteX15" fmla="*/ 24045 w 29306"/>
                <a:gd name="connsiteY15" fmla="*/ 210274 h 219734"/>
                <a:gd name="connsiteX16" fmla="*/ 21851 w 29306"/>
                <a:gd name="connsiteY16" fmla="*/ 212534 h 219734"/>
                <a:gd name="connsiteX17" fmla="*/ 10167 w 29306"/>
                <a:gd name="connsiteY17" fmla="*/ 212534 h 219734"/>
                <a:gd name="connsiteX18" fmla="*/ -2292 w 29306"/>
                <a:gd name="connsiteY18" fmla="*/ 211759 h 21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306" h="219734">
                  <a:moveTo>
                    <a:pt x="-2292" y="211759"/>
                  </a:moveTo>
                  <a:cubicBezTo>
                    <a:pt x="-2873" y="211178"/>
                    <a:pt x="-3066" y="186455"/>
                    <a:pt x="-3066" y="104409"/>
                  </a:cubicBezTo>
                  <a:lnTo>
                    <a:pt x="-3066" y="-2166"/>
                  </a:lnTo>
                  <a:lnTo>
                    <a:pt x="-484" y="-4683"/>
                  </a:lnTo>
                  <a:lnTo>
                    <a:pt x="2098" y="-7201"/>
                  </a:lnTo>
                  <a:lnTo>
                    <a:pt x="2098" y="18233"/>
                  </a:lnTo>
                  <a:lnTo>
                    <a:pt x="2098" y="43666"/>
                  </a:lnTo>
                  <a:lnTo>
                    <a:pt x="-291" y="41407"/>
                  </a:lnTo>
                  <a:lnTo>
                    <a:pt x="-2744" y="39212"/>
                  </a:lnTo>
                  <a:lnTo>
                    <a:pt x="-291" y="41794"/>
                  </a:lnTo>
                  <a:lnTo>
                    <a:pt x="2098" y="44441"/>
                  </a:lnTo>
                  <a:lnTo>
                    <a:pt x="2098" y="126228"/>
                  </a:lnTo>
                  <a:lnTo>
                    <a:pt x="2098" y="208015"/>
                  </a:lnTo>
                  <a:lnTo>
                    <a:pt x="14169" y="208015"/>
                  </a:lnTo>
                  <a:lnTo>
                    <a:pt x="26240" y="208015"/>
                  </a:lnTo>
                  <a:lnTo>
                    <a:pt x="24045" y="210274"/>
                  </a:lnTo>
                  <a:lnTo>
                    <a:pt x="21851" y="212534"/>
                  </a:lnTo>
                  <a:lnTo>
                    <a:pt x="10167" y="212534"/>
                  </a:lnTo>
                  <a:cubicBezTo>
                    <a:pt x="1969" y="212534"/>
                    <a:pt x="-1775" y="212275"/>
                    <a:pt x="-2292" y="211759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595CB47-53B7-4FAD-ABBB-97D165F42243}"/>
                </a:ext>
              </a:extLst>
            </p:cNvPr>
            <p:cNvSpPr/>
            <p:nvPr/>
          </p:nvSpPr>
          <p:spPr>
            <a:xfrm flipV="1">
              <a:off x="4973845" y="3910588"/>
              <a:ext cx="146403" cy="4518"/>
            </a:xfrm>
            <a:custGeom>
              <a:avLst/>
              <a:gdLst>
                <a:gd name="connsiteX0" fmla="*/ -2044 w 146403"/>
                <a:gd name="connsiteY0" fmla="*/ -6775 h 4518"/>
                <a:gd name="connsiteX1" fmla="*/ 151 w 146403"/>
                <a:gd name="connsiteY1" fmla="*/ -9035 h 4518"/>
                <a:gd name="connsiteX2" fmla="*/ 68963 w 146403"/>
                <a:gd name="connsiteY2" fmla="*/ -9035 h 4518"/>
                <a:gd name="connsiteX3" fmla="*/ 137775 w 146403"/>
                <a:gd name="connsiteY3" fmla="*/ -9035 h 4518"/>
                <a:gd name="connsiteX4" fmla="*/ 139970 w 146403"/>
                <a:gd name="connsiteY4" fmla="*/ -6775 h 4518"/>
                <a:gd name="connsiteX5" fmla="*/ 142165 w 146403"/>
                <a:gd name="connsiteY5" fmla="*/ -4516 h 4518"/>
                <a:gd name="connsiteX6" fmla="*/ 68963 w 146403"/>
                <a:gd name="connsiteY6" fmla="*/ -4516 h 4518"/>
                <a:gd name="connsiteX7" fmla="*/ -4239 w 146403"/>
                <a:gd name="connsiteY7" fmla="*/ -4516 h 4518"/>
                <a:gd name="connsiteX8" fmla="*/ -2044 w 146403"/>
                <a:gd name="connsiteY8" fmla="*/ -6775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03" h="4518">
                  <a:moveTo>
                    <a:pt x="-2044" y="-6775"/>
                  </a:moveTo>
                  <a:lnTo>
                    <a:pt x="151" y="-9035"/>
                  </a:lnTo>
                  <a:lnTo>
                    <a:pt x="68963" y="-9035"/>
                  </a:lnTo>
                  <a:lnTo>
                    <a:pt x="137775" y="-9035"/>
                  </a:lnTo>
                  <a:lnTo>
                    <a:pt x="139970" y="-6775"/>
                  </a:lnTo>
                  <a:lnTo>
                    <a:pt x="142165" y="-4516"/>
                  </a:lnTo>
                  <a:lnTo>
                    <a:pt x="68963" y="-4516"/>
                  </a:lnTo>
                  <a:lnTo>
                    <a:pt x="-4239" y="-4516"/>
                  </a:lnTo>
                  <a:lnTo>
                    <a:pt x="-2044" y="-677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2F288D69-A148-4412-935B-A6B167FE0181}"/>
                </a:ext>
              </a:extLst>
            </p:cNvPr>
            <p:cNvSpPr/>
            <p:nvPr/>
          </p:nvSpPr>
          <p:spPr>
            <a:xfrm flipV="1">
              <a:off x="5116504" y="3910588"/>
              <a:ext cx="92825" cy="4518"/>
            </a:xfrm>
            <a:custGeom>
              <a:avLst/>
              <a:gdLst>
                <a:gd name="connsiteX0" fmla="*/ -3660 w 92825"/>
                <a:gd name="connsiteY0" fmla="*/ -6775 h 4518"/>
                <a:gd name="connsiteX1" fmla="*/ -5855 w 92825"/>
                <a:gd name="connsiteY1" fmla="*/ -9035 h 4518"/>
                <a:gd name="connsiteX2" fmla="*/ 40558 w 92825"/>
                <a:gd name="connsiteY2" fmla="*/ -9035 h 4518"/>
                <a:gd name="connsiteX3" fmla="*/ 86971 w 92825"/>
                <a:gd name="connsiteY3" fmla="*/ -9035 h 4518"/>
                <a:gd name="connsiteX4" fmla="*/ 84776 w 92825"/>
                <a:gd name="connsiteY4" fmla="*/ -6775 h 4518"/>
                <a:gd name="connsiteX5" fmla="*/ 82582 w 92825"/>
                <a:gd name="connsiteY5" fmla="*/ -4516 h 4518"/>
                <a:gd name="connsiteX6" fmla="*/ 40558 w 92825"/>
                <a:gd name="connsiteY6" fmla="*/ -4516 h 4518"/>
                <a:gd name="connsiteX7" fmla="*/ -1465 w 92825"/>
                <a:gd name="connsiteY7" fmla="*/ -4516 h 4518"/>
                <a:gd name="connsiteX8" fmla="*/ -3660 w 92825"/>
                <a:gd name="connsiteY8" fmla="*/ -6775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" h="4518">
                  <a:moveTo>
                    <a:pt x="-3660" y="-6775"/>
                  </a:moveTo>
                  <a:lnTo>
                    <a:pt x="-5855" y="-9035"/>
                  </a:lnTo>
                  <a:lnTo>
                    <a:pt x="40558" y="-9035"/>
                  </a:lnTo>
                  <a:lnTo>
                    <a:pt x="86971" y="-9035"/>
                  </a:lnTo>
                  <a:lnTo>
                    <a:pt x="84776" y="-6775"/>
                  </a:lnTo>
                  <a:lnTo>
                    <a:pt x="82582" y="-4516"/>
                  </a:lnTo>
                  <a:lnTo>
                    <a:pt x="40558" y="-4516"/>
                  </a:lnTo>
                  <a:lnTo>
                    <a:pt x="-1465" y="-4516"/>
                  </a:lnTo>
                  <a:lnTo>
                    <a:pt x="-3660" y="-677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D9DAA352-2BBA-4D68-8AC9-A2D4A9EE7049}"/>
                </a:ext>
              </a:extLst>
            </p:cNvPr>
            <p:cNvSpPr/>
            <p:nvPr/>
          </p:nvSpPr>
          <p:spPr>
            <a:xfrm flipV="1">
              <a:off x="4955189" y="3910588"/>
              <a:ext cx="445924" cy="403513"/>
            </a:xfrm>
            <a:custGeom>
              <a:avLst/>
              <a:gdLst>
                <a:gd name="connsiteX0" fmla="*/ 246524 w 445924"/>
                <a:gd name="connsiteY0" fmla="*/ 395619 h 403513"/>
                <a:gd name="connsiteX1" fmla="*/ 248719 w 445924"/>
                <a:gd name="connsiteY1" fmla="*/ 393360 h 403513"/>
                <a:gd name="connsiteX2" fmla="*/ 272668 w 445924"/>
                <a:gd name="connsiteY2" fmla="*/ 393360 h 403513"/>
                <a:gd name="connsiteX3" fmla="*/ 300425 w 445924"/>
                <a:gd name="connsiteY3" fmla="*/ 392650 h 403513"/>
                <a:gd name="connsiteX4" fmla="*/ 322696 w 445924"/>
                <a:gd name="connsiteY4" fmla="*/ 371477 h 403513"/>
                <a:gd name="connsiteX5" fmla="*/ 321986 w 445924"/>
                <a:gd name="connsiteY5" fmla="*/ 354629 h 403513"/>
                <a:gd name="connsiteX6" fmla="*/ 320114 w 445924"/>
                <a:gd name="connsiteY6" fmla="*/ 351466 h 403513"/>
                <a:gd name="connsiteX7" fmla="*/ 310108 w 445924"/>
                <a:gd name="connsiteY7" fmla="*/ 340686 h 403513"/>
                <a:gd name="connsiteX8" fmla="*/ 303653 w 445924"/>
                <a:gd name="connsiteY8" fmla="*/ 337845 h 403513"/>
                <a:gd name="connsiteX9" fmla="*/ 177196 w 445924"/>
                <a:gd name="connsiteY9" fmla="*/ 336554 h 403513"/>
                <a:gd name="connsiteX10" fmla="*/ 49964 w 445924"/>
                <a:gd name="connsiteY10" fmla="*/ 335909 h 403513"/>
                <a:gd name="connsiteX11" fmla="*/ 8005 w 445924"/>
                <a:gd name="connsiteY11" fmla="*/ 274714 h 403513"/>
                <a:gd name="connsiteX12" fmla="*/ 18463 w 445924"/>
                <a:gd name="connsiteY12" fmla="*/ 253218 h 403513"/>
                <a:gd name="connsiteX13" fmla="*/ 44477 w 445924"/>
                <a:gd name="connsiteY13" fmla="*/ 236370 h 403513"/>
                <a:gd name="connsiteX14" fmla="*/ 49319 w 445924"/>
                <a:gd name="connsiteY14" fmla="*/ 234950 h 403513"/>
                <a:gd name="connsiteX15" fmla="*/ 112902 w 445924"/>
                <a:gd name="connsiteY15" fmla="*/ 234692 h 403513"/>
                <a:gd name="connsiteX16" fmla="*/ 176486 w 445924"/>
                <a:gd name="connsiteY16" fmla="*/ 234498 h 403513"/>
                <a:gd name="connsiteX17" fmla="*/ 173904 w 445924"/>
                <a:gd name="connsiteY17" fmla="*/ 237145 h 403513"/>
                <a:gd name="connsiteX18" fmla="*/ 171386 w 445924"/>
                <a:gd name="connsiteY18" fmla="*/ 239727 h 403513"/>
                <a:gd name="connsiteX19" fmla="*/ 112128 w 445924"/>
                <a:gd name="connsiteY19" fmla="*/ 239727 h 403513"/>
                <a:gd name="connsiteX20" fmla="*/ 37699 w 445924"/>
                <a:gd name="connsiteY20" fmla="*/ 244245 h 403513"/>
                <a:gd name="connsiteX21" fmla="*/ 25564 w 445924"/>
                <a:gd name="connsiteY21" fmla="*/ 318544 h 403513"/>
                <a:gd name="connsiteX22" fmla="*/ 47963 w 445924"/>
                <a:gd name="connsiteY22" fmla="*/ 330745 h 403513"/>
                <a:gd name="connsiteX23" fmla="*/ 176421 w 445924"/>
                <a:gd name="connsiteY23" fmla="*/ 331584 h 403513"/>
                <a:gd name="connsiteX24" fmla="*/ 301071 w 445924"/>
                <a:gd name="connsiteY24" fmla="*/ 331713 h 403513"/>
                <a:gd name="connsiteX25" fmla="*/ 305848 w 445924"/>
                <a:gd name="connsiteY25" fmla="*/ 333456 h 403513"/>
                <a:gd name="connsiteX26" fmla="*/ 323599 w 445924"/>
                <a:gd name="connsiteY26" fmla="*/ 347786 h 403513"/>
                <a:gd name="connsiteX27" fmla="*/ 325149 w 445924"/>
                <a:gd name="connsiteY27" fmla="*/ 352370 h 403513"/>
                <a:gd name="connsiteX28" fmla="*/ 325407 w 445924"/>
                <a:gd name="connsiteY28" fmla="*/ 352821 h 403513"/>
                <a:gd name="connsiteX29" fmla="*/ 327924 w 445924"/>
                <a:gd name="connsiteY29" fmla="*/ 365215 h 403513"/>
                <a:gd name="connsiteX30" fmla="*/ 323599 w 445924"/>
                <a:gd name="connsiteY30" fmla="*/ 381805 h 403513"/>
                <a:gd name="connsiteX31" fmla="*/ 314175 w 445924"/>
                <a:gd name="connsiteY31" fmla="*/ 392069 h 403513"/>
                <a:gd name="connsiteX32" fmla="*/ 313658 w 445924"/>
                <a:gd name="connsiteY32" fmla="*/ 392715 h 403513"/>
                <a:gd name="connsiteX33" fmla="*/ 322567 w 445924"/>
                <a:gd name="connsiteY33" fmla="*/ 393360 h 403513"/>
                <a:gd name="connsiteX34" fmla="*/ 331475 w 445924"/>
                <a:gd name="connsiteY34" fmla="*/ 393360 h 403513"/>
                <a:gd name="connsiteX35" fmla="*/ 332830 w 445924"/>
                <a:gd name="connsiteY35" fmla="*/ 391553 h 403513"/>
                <a:gd name="connsiteX36" fmla="*/ 337736 w 445924"/>
                <a:gd name="connsiteY36" fmla="*/ 347205 h 403513"/>
                <a:gd name="connsiteX37" fmla="*/ 323664 w 445924"/>
                <a:gd name="connsiteY37" fmla="*/ 328292 h 403513"/>
                <a:gd name="connsiteX38" fmla="*/ 323212 w 445924"/>
                <a:gd name="connsiteY38" fmla="*/ 327130 h 403513"/>
                <a:gd name="connsiteX39" fmla="*/ 325278 w 445924"/>
                <a:gd name="connsiteY39" fmla="*/ 327904 h 403513"/>
                <a:gd name="connsiteX40" fmla="*/ 321146 w 445924"/>
                <a:gd name="connsiteY40" fmla="*/ 326097 h 403513"/>
                <a:gd name="connsiteX41" fmla="*/ 320243 w 445924"/>
                <a:gd name="connsiteY41" fmla="*/ 325903 h 403513"/>
                <a:gd name="connsiteX42" fmla="*/ 316434 w 445924"/>
                <a:gd name="connsiteY42" fmla="*/ 323644 h 403513"/>
                <a:gd name="connsiteX43" fmla="*/ 313013 w 445924"/>
                <a:gd name="connsiteY43" fmla="*/ 321514 h 403513"/>
                <a:gd name="connsiteX44" fmla="*/ 312496 w 445924"/>
                <a:gd name="connsiteY44" fmla="*/ 321320 h 403513"/>
                <a:gd name="connsiteX45" fmla="*/ 307139 w 445924"/>
                <a:gd name="connsiteY45" fmla="*/ 320223 h 403513"/>
                <a:gd name="connsiteX46" fmla="*/ 302362 w 445924"/>
                <a:gd name="connsiteY46" fmla="*/ 318867 h 403513"/>
                <a:gd name="connsiteX47" fmla="*/ 175840 w 445924"/>
                <a:gd name="connsiteY47" fmla="*/ 318480 h 403513"/>
                <a:gd name="connsiteX48" fmla="*/ 49319 w 445924"/>
                <a:gd name="connsiteY48" fmla="*/ 318157 h 403513"/>
                <a:gd name="connsiteX49" fmla="*/ 45897 w 445924"/>
                <a:gd name="connsiteY49" fmla="*/ 316737 h 403513"/>
                <a:gd name="connsiteX50" fmla="*/ 27952 w 445924"/>
                <a:gd name="connsiteY50" fmla="*/ 300083 h 403513"/>
                <a:gd name="connsiteX51" fmla="*/ 49383 w 445924"/>
                <a:gd name="connsiteY51" fmla="*/ 253670 h 403513"/>
                <a:gd name="connsiteX52" fmla="*/ 105866 w 445924"/>
                <a:gd name="connsiteY52" fmla="*/ 252637 h 403513"/>
                <a:gd name="connsiteX53" fmla="*/ 158347 w 445924"/>
                <a:gd name="connsiteY53" fmla="*/ 252637 h 403513"/>
                <a:gd name="connsiteX54" fmla="*/ 156152 w 445924"/>
                <a:gd name="connsiteY54" fmla="*/ 254896 h 403513"/>
                <a:gd name="connsiteX55" fmla="*/ 154022 w 445924"/>
                <a:gd name="connsiteY55" fmla="*/ 257091 h 403513"/>
                <a:gd name="connsiteX56" fmla="*/ 102961 w 445924"/>
                <a:gd name="connsiteY56" fmla="*/ 257285 h 403513"/>
                <a:gd name="connsiteX57" fmla="*/ 48221 w 445924"/>
                <a:gd name="connsiteY57" fmla="*/ 258899 h 403513"/>
                <a:gd name="connsiteX58" fmla="*/ 32019 w 445924"/>
                <a:gd name="connsiteY58" fmla="*/ 273875 h 403513"/>
                <a:gd name="connsiteX59" fmla="*/ 32600 w 445924"/>
                <a:gd name="connsiteY59" fmla="*/ 298792 h 403513"/>
                <a:gd name="connsiteX60" fmla="*/ 46026 w 445924"/>
                <a:gd name="connsiteY60" fmla="*/ 311508 h 403513"/>
                <a:gd name="connsiteX61" fmla="*/ 50610 w 445924"/>
                <a:gd name="connsiteY61" fmla="*/ 313638 h 403513"/>
                <a:gd name="connsiteX62" fmla="*/ 177454 w 445924"/>
                <a:gd name="connsiteY62" fmla="*/ 313961 h 403513"/>
                <a:gd name="connsiteX63" fmla="*/ 307849 w 445924"/>
                <a:gd name="connsiteY63" fmla="*/ 315381 h 403513"/>
                <a:gd name="connsiteX64" fmla="*/ 320114 w 445924"/>
                <a:gd name="connsiteY64" fmla="*/ 320739 h 403513"/>
                <a:gd name="connsiteX65" fmla="*/ 319339 w 445924"/>
                <a:gd name="connsiteY65" fmla="*/ 320675 h 403513"/>
                <a:gd name="connsiteX66" fmla="*/ 319081 w 445924"/>
                <a:gd name="connsiteY66" fmla="*/ 320997 h 403513"/>
                <a:gd name="connsiteX67" fmla="*/ 320178 w 445924"/>
                <a:gd name="connsiteY67" fmla="*/ 321320 h 403513"/>
                <a:gd name="connsiteX68" fmla="*/ 324890 w 445924"/>
                <a:gd name="connsiteY68" fmla="*/ 324419 h 403513"/>
                <a:gd name="connsiteX69" fmla="*/ 325084 w 445924"/>
                <a:gd name="connsiteY69" fmla="*/ 324741 h 403513"/>
                <a:gd name="connsiteX70" fmla="*/ 329345 w 445924"/>
                <a:gd name="connsiteY70" fmla="*/ 328421 h 403513"/>
                <a:gd name="connsiteX71" fmla="*/ 329474 w 445924"/>
                <a:gd name="connsiteY71" fmla="*/ 328679 h 403513"/>
                <a:gd name="connsiteX72" fmla="*/ 331281 w 445924"/>
                <a:gd name="connsiteY72" fmla="*/ 330616 h 403513"/>
                <a:gd name="connsiteX73" fmla="*/ 331604 w 445924"/>
                <a:gd name="connsiteY73" fmla="*/ 330745 h 403513"/>
                <a:gd name="connsiteX74" fmla="*/ 333669 w 445924"/>
                <a:gd name="connsiteY74" fmla="*/ 331390 h 403513"/>
                <a:gd name="connsiteX75" fmla="*/ 340447 w 445924"/>
                <a:gd name="connsiteY75" fmla="*/ 388196 h 403513"/>
                <a:gd name="connsiteX76" fmla="*/ 338188 w 445924"/>
                <a:gd name="connsiteY76" fmla="*/ 393037 h 403513"/>
                <a:gd name="connsiteX77" fmla="*/ 349485 w 445924"/>
                <a:gd name="connsiteY77" fmla="*/ 393360 h 403513"/>
                <a:gd name="connsiteX78" fmla="*/ 360781 w 445924"/>
                <a:gd name="connsiteY78" fmla="*/ 393360 h 403513"/>
                <a:gd name="connsiteX79" fmla="*/ 360781 w 445924"/>
                <a:gd name="connsiteY79" fmla="*/ 246182 h 403513"/>
                <a:gd name="connsiteX80" fmla="*/ 360781 w 445924"/>
                <a:gd name="connsiteY80" fmla="*/ 99004 h 403513"/>
                <a:gd name="connsiteX81" fmla="*/ 223802 w 445924"/>
                <a:gd name="connsiteY81" fmla="*/ 99004 h 403513"/>
                <a:gd name="connsiteX82" fmla="*/ 50545 w 445924"/>
                <a:gd name="connsiteY82" fmla="*/ 100036 h 403513"/>
                <a:gd name="connsiteX83" fmla="*/ 32019 w 445924"/>
                <a:gd name="connsiteY83" fmla="*/ 115593 h 403513"/>
                <a:gd name="connsiteX84" fmla="*/ 29953 w 445924"/>
                <a:gd name="connsiteY84" fmla="*/ 127406 h 403513"/>
                <a:gd name="connsiteX85" fmla="*/ 32148 w 445924"/>
                <a:gd name="connsiteY85" fmla="*/ 139478 h 403513"/>
                <a:gd name="connsiteX86" fmla="*/ 52159 w 445924"/>
                <a:gd name="connsiteY86" fmla="*/ 155164 h 403513"/>
                <a:gd name="connsiteX87" fmla="*/ 102187 w 445924"/>
                <a:gd name="connsiteY87" fmla="*/ 155809 h 403513"/>
                <a:gd name="connsiteX88" fmla="*/ 148793 w 445924"/>
                <a:gd name="connsiteY88" fmla="*/ 155809 h 403513"/>
                <a:gd name="connsiteX89" fmla="*/ 150988 w 445924"/>
                <a:gd name="connsiteY89" fmla="*/ 158069 h 403513"/>
                <a:gd name="connsiteX90" fmla="*/ 153183 w 445924"/>
                <a:gd name="connsiteY90" fmla="*/ 160392 h 403513"/>
                <a:gd name="connsiteX91" fmla="*/ 101606 w 445924"/>
                <a:gd name="connsiteY91" fmla="*/ 160199 h 403513"/>
                <a:gd name="connsiteX92" fmla="*/ 46349 w 445924"/>
                <a:gd name="connsiteY92" fmla="*/ 158650 h 403513"/>
                <a:gd name="connsiteX93" fmla="*/ 32148 w 445924"/>
                <a:gd name="connsiteY93" fmla="*/ 148515 h 403513"/>
                <a:gd name="connsiteX94" fmla="*/ 29049 w 445924"/>
                <a:gd name="connsiteY94" fmla="*/ 141156 h 403513"/>
                <a:gd name="connsiteX95" fmla="*/ 28856 w 445924"/>
                <a:gd name="connsiteY95" fmla="*/ 140898 h 403513"/>
                <a:gd name="connsiteX96" fmla="*/ 26725 w 445924"/>
                <a:gd name="connsiteY96" fmla="*/ 139413 h 403513"/>
                <a:gd name="connsiteX97" fmla="*/ 24983 w 445924"/>
                <a:gd name="connsiteY97" fmla="*/ 132248 h 403513"/>
                <a:gd name="connsiteX98" fmla="*/ 34730 w 445924"/>
                <a:gd name="connsiteY98" fmla="*/ 103522 h 403513"/>
                <a:gd name="connsiteX99" fmla="*/ 39248 w 445924"/>
                <a:gd name="connsiteY99" fmla="*/ 99004 h 403513"/>
                <a:gd name="connsiteX100" fmla="*/ 30276 w 445924"/>
                <a:gd name="connsiteY100" fmla="*/ 99004 h 403513"/>
                <a:gd name="connsiteX101" fmla="*/ 21239 w 445924"/>
                <a:gd name="connsiteY101" fmla="*/ 99004 h 403513"/>
                <a:gd name="connsiteX102" fmla="*/ 18979 w 445924"/>
                <a:gd name="connsiteY102" fmla="*/ 102425 h 403513"/>
                <a:gd name="connsiteX103" fmla="*/ 11556 w 445924"/>
                <a:gd name="connsiteY103" fmla="*/ 127406 h 403513"/>
                <a:gd name="connsiteX104" fmla="*/ 15752 w 445924"/>
                <a:gd name="connsiteY104" fmla="*/ 146256 h 403513"/>
                <a:gd name="connsiteX105" fmla="*/ 18011 w 445924"/>
                <a:gd name="connsiteY105" fmla="*/ 151549 h 403513"/>
                <a:gd name="connsiteX106" fmla="*/ 16397 w 445924"/>
                <a:gd name="connsiteY106" fmla="*/ 153163 h 403513"/>
                <a:gd name="connsiteX107" fmla="*/ 13880 w 445924"/>
                <a:gd name="connsiteY107" fmla="*/ 153550 h 403513"/>
                <a:gd name="connsiteX108" fmla="*/ 7941 w 445924"/>
                <a:gd name="connsiteY108" fmla="*/ 137735 h 403513"/>
                <a:gd name="connsiteX109" fmla="*/ 7231 w 445924"/>
                <a:gd name="connsiteY109" fmla="*/ 124889 h 403513"/>
                <a:gd name="connsiteX110" fmla="*/ 12072 w 445924"/>
                <a:gd name="connsiteY110" fmla="*/ 104813 h 403513"/>
                <a:gd name="connsiteX111" fmla="*/ 14654 w 445924"/>
                <a:gd name="connsiteY111" fmla="*/ 99585 h 403513"/>
                <a:gd name="connsiteX112" fmla="*/ 13492 w 445924"/>
                <a:gd name="connsiteY112" fmla="*/ 98810 h 403513"/>
                <a:gd name="connsiteX113" fmla="*/ 12201 w 445924"/>
                <a:gd name="connsiteY113" fmla="*/ 94550 h 403513"/>
                <a:gd name="connsiteX114" fmla="*/ 15945 w 445924"/>
                <a:gd name="connsiteY114" fmla="*/ 78993 h 403513"/>
                <a:gd name="connsiteX115" fmla="*/ 30469 w 445924"/>
                <a:gd name="connsiteY115" fmla="*/ 62274 h 403513"/>
                <a:gd name="connsiteX116" fmla="*/ 34859 w 445924"/>
                <a:gd name="connsiteY116" fmla="*/ 55818 h 403513"/>
                <a:gd name="connsiteX117" fmla="*/ 23562 w 445924"/>
                <a:gd name="connsiteY117" fmla="*/ 26383 h 403513"/>
                <a:gd name="connsiteX118" fmla="*/ 16720 w 445924"/>
                <a:gd name="connsiteY118" fmla="*/ 21864 h 403513"/>
                <a:gd name="connsiteX119" fmla="*/ 14525 w 445924"/>
                <a:gd name="connsiteY119" fmla="*/ 19605 h 403513"/>
                <a:gd name="connsiteX120" fmla="*/ 16655 w 445924"/>
                <a:gd name="connsiteY120" fmla="*/ 19605 h 403513"/>
                <a:gd name="connsiteX121" fmla="*/ 35246 w 445924"/>
                <a:gd name="connsiteY121" fmla="*/ 28900 h 403513"/>
                <a:gd name="connsiteX122" fmla="*/ 41443 w 445924"/>
                <a:gd name="connsiteY122" fmla="*/ 50848 h 403513"/>
                <a:gd name="connsiteX123" fmla="*/ 26790 w 445924"/>
                <a:gd name="connsiteY123" fmla="*/ 72537 h 403513"/>
                <a:gd name="connsiteX124" fmla="*/ 17043 w 445924"/>
                <a:gd name="connsiteY124" fmla="*/ 90870 h 403513"/>
                <a:gd name="connsiteX125" fmla="*/ 16591 w 445924"/>
                <a:gd name="connsiteY125" fmla="*/ 94033 h 403513"/>
                <a:gd name="connsiteX126" fmla="*/ 20399 w 445924"/>
                <a:gd name="connsiteY126" fmla="*/ 93646 h 403513"/>
                <a:gd name="connsiteX127" fmla="*/ 38603 w 445924"/>
                <a:gd name="connsiteY127" fmla="*/ 87578 h 403513"/>
                <a:gd name="connsiteX128" fmla="*/ 55064 w 445924"/>
                <a:gd name="connsiteY128" fmla="*/ 71246 h 403513"/>
                <a:gd name="connsiteX129" fmla="*/ 60615 w 445924"/>
                <a:gd name="connsiteY129" fmla="*/ 36711 h 403513"/>
                <a:gd name="connsiteX130" fmla="*/ 28016 w 445924"/>
                <a:gd name="connsiteY130" fmla="*/ 1401 h 403513"/>
                <a:gd name="connsiteX131" fmla="*/ 14138 w 445924"/>
                <a:gd name="connsiteY131" fmla="*/ -83 h 403513"/>
                <a:gd name="connsiteX132" fmla="*/ 1098 w 445924"/>
                <a:gd name="connsiteY132" fmla="*/ 1272 h 403513"/>
                <a:gd name="connsiteX133" fmla="*/ -2581 w 445924"/>
                <a:gd name="connsiteY133" fmla="*/ 2628 h 403513"/>
                <a:gd name="connsiteX134" fmla="*/ -4324 w 445924"/>
                <a:gd name="connsiteY134" fmla="*/ 820 h 403513"/>
                <a:gd name="connsiteX135" fmla="*/ -6067 w 445924"/>
                <a:gd name="connsiteY135" fmla="*/ -1052 h 403513"/>
                <a:gd name="connsiteX136" fmla="*/ -3743 w 445924"/>
                <a:gd name="connsiteY136" fmla="*/ -2020 h 403513"/>
                <a:gd name="connsiteX137" fmla="*/ 91277 w 445924"/>
                <a:gd name="connsiteY137" fmla="*/ -5441 h 403513"/>
                <a:gd name="connsiteX138" fmla="*/ 176486 w 445924"/>
                <a:gd name="connsiteY138" fmla="*/ -5635 h 403513"/>
                <a:gd name="connsiteX139" fmla="*/ 174033 w 445924"/>
                <a:gd name="connsiteY139" fmla="*/ -3117 h 403513"/>
                <a:gd name="connsiteX140" fmla="*/ 170482 w 445924"/>
                <a:gd name="connsiteY140" fmla="*/ -600 h 403513"/>
                <a:gd name="connsiteX141" fmla="*/ 103219 w 445924"/>
                <a:gd name="connsiteY141" fmla="*/ -471 h 403513"/>
                <a:gd name="connsiteX142" fmla="*/ 38926 w 445924"/>
                <a:gd name="connsiteY142" fmla="*/ 562 h 403513"/>
                <a:gd name="connsiteX143" fmla="*/ 60809 w 445924"/>
                <a:gd name="connsiteY143" fmla="*/ 22962 h 403513"/>
                <a:gd name="connsiteX144" fmla="*/ 66296 w 445924"/>
                <a:gd name="connsiteY144" fmla="*/ 48589 h 403513"/>
                <a:gd name="connsiteX145" fmla="*/ 64230 w 445924"/>
                <a:gd name="connsiteY145" fmla="*/ 62532 h 403513"/>
                <a:gd name="connsiteX146" fmla="*/ 61713 w 445924"/>
                <a:gd name="connsiteY146" fmla="*/ 68148 h 403513"/>
                <a:gd name="connsiteX147" fmla="*/ 61454 w 445924"/>
                <a:gd name="connsiteY147" fmla="*/ 68664 h 403513"/>
                <a:gd name="connsiteX148" fmla="*/ 58937 w 445924"/>
                <a:gd name="connsiteY148" fmla="*/ 73828 h 403513"/>
                <a:gd name="connsiteX149" fmla="*/ 59066 w 445924"/>
                <a:gd name="connsiteY149" fmla="*/ 73054 h 403513"/>
                <a:gd name="connsiteX150" fmla="*/ 58808 w 445924"/>
                <a:gd name="connsiteY150" fmla="*/ 72796 h 403513"/>
                <a:gd name="connsiteX151" fmla="*/ 58420 w 445924"/>
                <a:gd name="connsiteY151" fmla="*/ 74022 h 403513"/>
                <a:gd name="connsiteX152" fmla="*/ 48673 w 445924"/>
                <a:gd name="connsiteY152" fmla="*/ 86351 h 403513"/>
                <a:gd name="connsiteX153" fmla="*/ 41121 w 445924"/>
                <a:gd name="connsiteY153" fmla="*/ 91709 h 403513"/>
                <a:gd name="connsiteX154" fmla="*/ 37118 w 445924"/>
                <a:gd name="connsiteY154" fmla="*/ 94162 h 403513"/>
                <a:gd name="connsiteX155" fmla="*/ 64553 w 445924"/>
                <a:gd name="connsiteY155" fmla="*/ 94356 h 403513"/>
                <a:gd name="connsiteX156" fmla="*/ 243620 w 445924"/>
                <a:gd name="connsiteY156" fmla="*/ 94291 h 403513"/>
                <a:gd name="connsiteX157" fmla="*/ 398867 w 445924"/>
                <a:gd name="connsiteY157" fmla="*/ 93065 h 403513"/>
                <a:gd name="connsiteX158" fmla="*/ 412423 w 445924"/>
                <a:gd name="connsiteY158" fmla="*/ 87384 h 403513"/>
                <a:gd name="connsiteX159" fmla="*/ 424042 w 445924"/>
                <a:gd name="connsiteY159" fmla="*/ 77637 h 403513"/>
                <a:gd name="connsiteX160" fmla="*/ 259951 w 445924"/>
                <a:gd name="connsiteY160" fmla="*/ 76927 h 403513"/>
                <a:gd name="connsiteX161" fmla="*/ 95602 w 445924"/>
                <a:gd name="connsiteY161" fmla="*/ 75571 h 403513"/>
                <a:gd name="connsiteX162" fmla="*/ 262404 w 445924"/>
                <a:gd name="connsiteY162" fmla="*/ 72537 h 403513"/>
                <a:gd name="connsiteX163" fmla="*/ 427915 w 445924"/>
                <a:gd name="connsiteY163" fmla="*/ 72537 h 403513"/>
                <a:gd name="connsiteX164" fmla="*/ 429852 w 445924"/>
                <a:gd name="connsiteY164" fmla="*/ 69181 h 403513"/>
                <a:gd name="connsiteX165" fmla="*/ 435274 w 445924"/>
                <a:gd name="connsiteY165" fmla="*/ 52720 h 403513"/>
                <a:gd name="connsiteX166" fmla="*/ 435726 w 445924"/>
                <a:gd name="connsiteY166" fmla="*/ 49299 h 403513"/>
                <a:gd name="connsiteX167" fmla="*/ 270796 w 445924"/>
                <a:gd name="connsiteY167" fmla="*/ 49299 h 403513"/>
                <a:gd name="connsiteX168" fmla="*/ 105156 w 445924"/>
                <a:gd name="connsiteY168" fmla="*/ 48072 h 403513"/>
                <a:gd name="connsiteX169" fmla="*/ 104898 w 445924"/>
                <a:gd name="connsiteY169" fmla="*/ 45813 h 403513"/>
                <a:gd name="connsiteX170" fmla="*/ 196755 w 445924"/>
                <a:gd name="connsiteY170" fmla="*/ 44780 h 403513"/>
                <a:gd name="connsiteX171" fmla="*/ 361750 w 445924"/>
                <a:gd name="connsiteY171" fmla="*/ 44586 h 403513"/>
                <a:gd name="connsiteX172" fmla="*/ 435339 w 445924"/>
                <a:gd name="connsiteY172" fmla="*/ 44457 h 403513"/>
                <a:gd name="connsiteX173" fmla="*/ 435145 w 445924"/>
                <a:gd name="connsiteY173" fmla="*/ 41230 h 403513"/>
                <a:gd name="connsiteX174" fmla="*/ 429594 w 445924"/>
                <a:gd name="connsiteY174" fmla="*/ 23865 h 403513"/>
                <a:gd name="connsiteX175" fmla="*/ 427205 w 445924"/>
                <a:gd name="connsiteY175" fmla="*/ 19605 h 403513"/>
                <a:gd name="connsiteX176" fmla="*/ 409001 w 445924"/>
                <a:gd name="connsiteY176" fmla="*/ 19605 h 403513"/>
                <a:gd name="connsiteX177" fmla="*/ 390862 w 445924"/>
                <a:gd name="connsiteY177" fmla="*/ 19605 h 403513"/>
                <a:gd name="connsiteX178" fmla="*/ 393380 w 445924"/>
                <a:gd name="connsiteY178" fmla="*/ 17023 h 403513"/>
                <a:gd name="connsiteX179" fmla="*/ 395897 w 445924"/>
                <a:gd name="connsiteY179" fmla="*/ 14441 h 403513"/>
                <a:gd name="connsiteX180" fmla="*/ 409518 w 445924"/>
                <a:gd name="connsiteY180" fmla="*/ 14441 h 403513"/>
                <a:gd name="connsiteX181" fmla="*/ 423074 w 445924"/>
                <a:gd name="connsiteY181" fmla="*/ 14376 h 403513"/>
                <a:gd name="connsiteX182" fmla="*/ 420169 w 445924"/>
                <a:gd name="connsiteY182" fmla="*/ 11859 h 403513"/>
                <a:gd name="connsiteX183" fmla="*/ 412294 w 445924"/>
                <a:gd name="connsiteY183" fmla="*/ 6178 h 403513"/>
                <a:gd name="connsiteX184" fmla="*/ 407259 w 445924"/>
                <a:gd name="connsiteY184" fmla="*/ 3015 h 403513"/>
                <a:gd name="connsiteX185" fmla="*/ 409066 w 445924"/>
                <a:gd name="connsiteY185" fmla="*/ 1337 h 403513"/>
                <a:gd name="connsiteX186" fmla="*/ 410873 w 445924"/>
                <a:gd name="connsiteY186" fmla="*/ -342 h 403513"/>
                <a:gd name="connsiteX187" fmla="*/ 415328 w 445924"/>
                <a:gd name="connsiteY187" fmla="*/ 2305 h 403513"/>
                <a:gd name="connsiteX188" fmla="*/ 433015 w 445924"/>
                <a:gd name="connsiteY188" fmla="*/ 20057 h 403513"/>
                <a:gd name="connsiteX189" fmla="*/ 437792 w 445924"/>
                <a:gd name="connsiteY189" fmla="*/ 30708 h 403513"/>
                <a:gd name="connsiteX190" fmla="*/ 439857 w 445924"/>
                <a:gd name="connsiteY190" fmla="*/ 46717 h 403513"/>
                <a:gd name="connsiteX191" fmla="*/ 438695 w 445924"/>
                <a:gd name="connsiteY191" fmla="*/ 60595 h 403513"/>
                <a:gd name="connsiteX192" fmla="*/ 414295 w 445924"/>
                <a:gd name="connsiteY192" fmla="*/ 91967 h 403513"/>
                <a:gd name="connsiteX193" fmla="*/ 394542 w 445924"/>
                <a:gd name="connsiteY193" fmla="*/ 98681 h 403513"/>
                <a:gd name="connsiteX194" fmla="*/ 390475 w 445924"/>
                <a:gd name="connsiteY194" fmla="*/ 99133 h 403513"/>
                <a:gd name="connsiteX195" fmla="*/ 390475 w 445924"/>
                <a:gd name="connsiteY195" fmla="*/ 127923 h 403513"/>
                <a:gd name="connsiteX196" fmla="*/ 390475 w 445924"/>
                <a:gd name="connsiteY196" fmla="*/ 156713 h 403513"/>
                <a:gd name="connsiteX197" fmla="*/ 388216 w 445924"/>
                <a:gd name="connsiteY197" fmla="*/ 154518 h 403513"/>
                <a:gd name="connsiteX198" fmla="*/ 385956 w 445924"/>
                <a:gd name="connsiteY198" fmla="*/ 152323 h 403513"/>
                <a:gd name="connsiteX199" fmla="*/ 385956 w 445924"/>
                <a:gd name="connsiteY199" fmla="*/ 125664 h 403513"/>
                <a:gd name="connsiteX200" fmla="*/ 385956 w 445924"/>
                <a:gd name="connsiteY200" fmla="*/ 99004 h 403513"/>
                <a:gd name="connsiteX201" fmla="*/ 376015 w 445924"/>
                <a:gd name="connsiteY201" fmla="*/ 99004 h 403513"/>
                <a:gd name="connsiteX202" fmla="*/ 365687 w 445924"/>
                <a:gd name="connsiteY202" fmla="*/ 100036 h 403513"/>
                <a:gd name="connsiteX203" fmla="*/ 365300 w 445924"/>
                <a:gd name="connsiteY203" fmla="*/ 248893 h 403513"/>
                <a:gd name="connsiteX204" fmla="*/ 364913 w 445924"/>
                <a:gd name="connsiteY204" fmla="*/ 397298 h 403513"/>
                <a:gd name="connsiteX205" fmla="*/ 304427 w 445924"/>
                <a:gd name="connsiteY205" fmla="*/ 397879 h 403513"/>
                <a:gd name="connsiteX206" fmla="*/ 244330 w 445924"/>
                <a:gd name="connsiteY206" fmla="*/ 397879 h 403513"/>
                <a:gd name="connsiteX207" fmla="*/ 246524 w 445924"/>
                <a:gd name="connsiteY207" fmla="*/ 395619 h 403513"/>
                <a:gd name="connsiteX208" fmla="*/ 20593 w 445924"/>
                <a:gd name="connsiteY208" fmla="*/ 257607 h 403513"/>
                <a:gd name="connsiteX209" fmla="*/ 18850 w 445924"/>
                <a:gd name="connsiteY209" fmla="*/ 255800 h 403513"/>
                <a:gd name="connsiteX210" fmla="*/ 17043 w 445924"/>
                <a:gd name="connsiteY210" fmla="*/ 254251 h 403513"/>
                <a:gd name="connsiteX211" fmla="*/ 18592 w 445924"/>
                <a:gd name="connsiteY211" fmla="*/ 256058 h 403513"/>
                <a:gd name="connsiteX212" fmla="*/ 20593 w 445924"/>
                <a:gd name="connsiteY212" fmla="*/ 257607 h 403513"/>
                <a:gd name="connsiteX213" fmla="*/ 59970 w 445924"/>
                <a:gd name="connsiteY213" fmla="*/ 71505 h 403513"/>
                <a:gd name="connsiteX214" fmla="*/ 58420 w 445924"/>
                <a:gd name="connsiteY214" fmla="*/ 71117 h 403513"/>
                <a:gd name="connsiteX215" fmla="*/ 59001 w 445924"/>
                <a:gd name="connsiteY215" fmla="*/ 71698 h 403513"/>
                <a:gd name="connsiteX216" fmla="*/ 59970 w 445924"/>
                <a:gd name="connsiteY216" fmla="*/ 71505 h 40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445924" h="403513">
                  <a:moveTo>
                    <a:pt x="246524" y="395619"/>
                  </a:moveTo>
                  <a:lnTo>
                    <a:pt x="248719" y="393360"/>
                  </a:lnTo>
                  <a:lnTo>
                    <a:pt x="272668" y="393360"/>
                  </a:lnTo>
                  <a:cubicBezTo>
                    <a:pt x="287192" y="393360"/>
                    <a:pt x="298166" y="393102"/>
                    <a:pt x="300425" y="392650"/>
                  </a:cubicBezTo>
                  <a:cubicBezTo>
                    <a:pt x="311205" y="390649"/>
                    <a:pt x="320178" y="382128"/>
                    <a:pt x="322696" y="371477"/>
                  </a:cubicBezTo>
                  <a:cubicBezTo>
                    <a:pt x="323599" y="367539"/>
                    <a:pt x="323083" y="355533"/>
                    <a:pt x="321986" y="354629"/>
                  </a:cubicBezTo>
                  <a:cubicBezTo>
                    <a:pt x="321727" y="354435"/>
                    <a:pt x="320953" y="353015"/>
                    <a:pt x="320114" y="351466"/>
                  </a:cubicBezTo>
                  <a:cubicBezTo>
                    <a:pt x="318306" y="347851"/>
                    <a:pt x="313465" y="342687"/>
                    <a:pt x="310108" y="340686"/>
                  </a:cubicBezTo>
                  <a:cubicBezTo>
                    <a:pt x="308623" y="339847"/>
                    <a:pt x="305719" y="338556"/>
                    <a:pt x="303653" y="337845"/>
                  </a:cubicBezTo>
                  <a:cubicBezTo>
                    <a:pt x="299973" y="336554"/>
                    <a:pt x="298295" y="336554"/>
                    <a:pt x="177196" y="336554"/>
                  </a:cubicBezTo>
                  <a:cubicBezTo>
                    <a:pt x="99088" y="336554"/>
                    <a:pt x="52869" y="336296"/>
                    <a:pt x="49964" y="335909"/>
                  </a:cubicBezTo>
                  <a:cubicBezTo>
                    <a:pt x="21109" y="331778"/>
                    <a:pt x="2196" y="304214"/>
                    <a:pt x="8005" y="274714"/>
                  </a:cubicBezTo>
                  <a:cubicBezTo>
                    <a:pt x="9296" y="268388"/>
                    <a:pt x="14267" y="258059"/>
                    <a:pt x="18463" y="253218"/>
                  </a:cubicBezTo>
                  <a:cubicBezTo>
                    <a:pt x="25176" y="245343"/>
                    <a:pt x="34278" y="239468"/>
                    <a:pt x="44477" y="236370"/>
                  </a:cubicBezTo>
                  <a:lnTo>
                    <a:pt x="49319" y="234950"/>
                  </a:lnTo>
                  <a:lnTo>
                    <a:pt x="112902" y="234692"/>
                  </a:lnTo>
                  <a:lnTo>
                    <a:pt x="176486" y="234498"/>
                  </a:lnTo>
                  <a:lnTo>
                    <a:pt x="173904" y="237145"/>
                  </a:lnTo>
                  <a:lnTo>
                    <a:pt x="171386" y="239727"/>
                  </a:lnTo>
                  <a:lnTo>
                    <a:pt x="112128" y="239727"/>
                  </a:lnTo>
                  <a:cubicBezTo>
                    <a:pt x="45768" y="239727"/>
                    <a:pt x="47253" y="239662"/>
                    <a:pt x="37699" y="244245"/>
                  </a:cubicBezTo>
                  <a:cubicBezTo>
                    <a:pt x="8974" y="258124"/>
                    <a:pt x="2648" y="296532"/>
                    <a:pt x="25564" y="318544"/>
                  </a:cubicBezTo>
                  <a:cubicBezTo>
                    <a:pt x="32019" y="324806"/>
                    <a:pt x="39959" y="329131"/>
                    <a:pt x="47963" y="330745"/>
                  </a:cubicBezTo>
                  <a:cubicBezTo>
                    <a:pt x="50803" y="331326"/>
                    <a:pt x="82692" y="331519"/>
                    <a:pt x="176421" y="331584"/>
                  </a:cubicBezTo>
                  <a:lnTo>
                    <a:pt x="301071" y="331713"/>
                  </a:lnTo>
                  <a:lnTo>
                    <a:pt x="305848" y="333456"/>
                  </a:lnTo>
                  <a:cubicBezTo>
                    <a:pt x="313981" y="336425"/>
                    <a:pt x="319404" y="340815"/>
                    <a:pt x="323599" y="347786"/>
                  </a:cubicBezTo>
                  <a:cubicBezTo>
                    <a:pt x="326052" y="351853"/>
                    <a:pt x="326440" y="353015"/>
                    <a:pt x="325149" y="352370"/>
                  </a:cubicBezTo>
                  <a:cubicBezTo>
                    <a:pt x="324697" y="352111"/>
                    <a:pt x="324761" y="352370"/>
                    <a:pt x="325407" y="352821"/>
                  </a:cubicBezTo>
                  <a:cubicBezTo>
                    <a:pt x="327021" y="354177"/>
                    <a:pt x="327989" y="358889"/>
                    <a:pt x="327924" y="365215"/>
                  </a:cubicBezTo>
                  <a:cubicBezTo>
                    <a:pt x="327860" y="371993"/>
                    <a:pt x="326633" y="376835"/>
                    <a:pt x="323599" y="381805"/>
                  </a:cubicBezTo>
                  <a:cubicBezTo>
                    <a:pt x="321469" y="385356"/>
                    <a:pt x="315272" y="392069"/>
                    <a:pt x="314175" y="392069"/>
                  </a:cubicBezTo>
                  <a:cubicBezTo>
                    <a:pt x="313917" y="392069"/>
                    <a:pt x="313658" y="392392"/>
                    <a:pt x="313658" y="392715"/>
                  </a:cubicBezTo>
                  <a:cubicBezTo>
                    <a:pt x="313658" y="393102"/>
                    <a:pt x="317080" y="393360"/>
                    <a:pt x="322567" y="393360"/>
                  </a:cubicBezTo>
                  <a:lnTo>
                    <a:pt x="331475" y="393360"/>
                  </a:lnTo>
                  <a:lnTo>
                    <a:pt x="332830" y="391553"/>
                  </a:lnTo>
                  <a:cubicBezTo>
                    <a:pt x="341416" y="379933"/>
                    <a:pt x="343546" y="360632"/>
                    <a:pt x="337736" y="347205"/>
                  </a:cubicBezTo>
                  <a:cubicBezTo>
                    <a:pt x="334638" y="340040"/>
                    <a:pt x="329538" y="333198"/>
                    <a:pt x="323664" y="328292"/>
                  </a:cubicBezTo>
                  <a:cubicBezTo>
                    <a:pt x="321211" y="326226"/>
                    <a:pt x="321146" y="326162"/>
                    <a:pt x="323212" y="327130"/>
                  </a:cubicBezTo>
                  <a:cubicBezTo>
                    <a:pt x="324309" y="327711"/>
                    <a:pt x="325278" y="328034"/>
                    <a:pt x="325278" y="327904"/>
                  </a:cubicBezTo>
                  <a:cubicBezTo>
                    <a:pt x="325278" y="327259"/>
                    <a:pt x="321534" y="325645"/>
                    <a:pt x="321146" y="326097"/>
                  </a:cubicBezTo>
                  <a:cubicBezTo>
                    <a:pt x="320888" y="326291"/>
                    <a:pt x="320501" y="326226"/>
                    <a:pt x="320243" y="325903"/>
                  </a:cubicBezTo>
                  <a:cubicBezTo>
                    <a:pt x="319984" y="325516"/>
                    <a:pt x="318242" y="324548"/>
                    <a:pt x="316434" y="323644"/>
                  </a:cubicBezTo>
                  <a:cubicBezTo>
                    <a:pt x="314562" y="322740"/>
                    <a:pt x="313013" y="321772"/>
                    <a:pt x="313013" y="321514"/>
                  </a:cubicBezTo>
                  <a:cubicBezTo>
                    <a:pt x="313013" y="321191"/>
                    <a:pt x="312755" y="321127"/>
                    <a:pt x="312496" y="321320"/>
                  </a:cubicBezTo>
                  <a:cubicBezTo>
                    <a:pt x="312174" y="321514"/>
                    <a:pt x="309785" y="320997"/>
                    <a:pt x="307139" y="320223"/>
                  </a:cubicBezTo>
                  <a:lnTo>
                    <a:pt x="302362" y="318867"/>
                  </a:lnTo>
                  <a:lnTo>
                    <a:pt x="175840" y="318480"/>
                  </a:lnTo>
                  <a:lnTo>
                    <a:pt x="49319" y="318157"/>
                  </a:lnTo>
                  <a:lnTo>
                    <a:pt x="45897" y="316737"/>
                  </a:lnTo>
                  <a:cubicBezTo>
                    <a:pt x="37699" y="313380"/>
                    <a:pt x="31567" y="307700"/>
                    <a:pt x="27952" y="300083"/>
                  </a:cubicBezTo>
                  <a:cubicBezTo>
                    <a:pt x="18915" y="281104"/>
                    <a:pt x="29178" y="258899"/>
                    <a:pt x="49383" y="253670"/>
                  </a:cubicBezTo>
                  <a:cubicBezTo>
                    <a:pt x="52869" y="252766"/>
                    <a:pt x="60099" y="252637"/>
                    <a:pt x="105866" y="252637"/>
                  </a:cubicBezTo>
                  <a:lnTo>
                    <a:pt x="158347" y="252637"/>
                  </a:lnTo>
                  <a:lnTo>
                    <a:pt x="156152" y="254896"/>
                  </a:lnTo>
                  <a:lnTo>
                    <a:pt x="154022" y="257091"/>
                  </a:lnTo>
                  <a:lnTo>
                    <a:pt x="102961" y="257285"/>
                  </a:lnTo>
                  <a:cubicBezTo>
                    <a:pt x="52353" y="257478"/>
                    <a:pt x="51901" y="257478"/>
                    <a:pt x="48221" y="258899"/>
                  </a:cubicBezTo>
                  <a:cubicBezTo>
                    <a:pt x="40733" y="261739"/>
                    <a:pt x="35311" y="266709"/>
                    <a:pt x="32019" y="273875"/>
                  </a:cubicBezTo>
                  <a:cubicBezTo>
                    <a:pt x="28533" y="281233"/>
                    <a:pt x="28791" y="291110"/>
                    <a:pt x="32600" y="298792"/>
                  </a:cubicBezTo>
                  <a:cubicBezTo>
                    <a:pt x="35053" y="303698"/>
                    <a:pt x="40604" y="308926"/>
                    <a:pt x="46026" y="311508"/>
                  </a:cubicBezTo>
                  <a:lnTo>
                    <a:pt x="50610" y="313638"/>
                  </a:lnTo>
                  <a:lnTo>
                    <a:pt x="177454" y="313961"/>
                  </a:lnTo>
                  <a:cubicBezTo>
                    <a:pt x="293325" y="314284"/>
                    <a:pt x="304621" y="314413"/>
                    <a:pt x="307849" y="315381"/>
                  </a:cubicBezTo>
                  <a:cubicBezTo>
                    <a:pt x="311980" y="316608"/>
                    <a:pt x="320114" y="320158"/>
                    <a:pt x="320114" y="320739"/>
                  </a:cubicBezTo>
                  <a:cubicBezTo>
                    <a:pt x="320114" y="320933"/>
                    <a:pt x="319791" y="320933"/>
                    <a:pt x="319339" y="320675"/>
                  </a:cubicBezTo>
                  <a:cubicBezTo>
                    <a:pt x="318887" y="320416"/>
                    <a:pt x="318823" y="320481"/>
                    <a:pt x="319081" y="320997"/>
                  </a:cubicBezTo>
                  <a:cubicBezTo>
                    <a:pt x="319339" y="321385"/>
                    <a:pt x="319855" y="321578"/>
                    <a:pt x="320178" y="321320"/>
                  </a:cubicBezTo>
                  <a:cubicBezTo>
                    <a:pt x="321082" y="320804"/>
                    <a:pt x="325342" y="323644"/>
                    <a:pt x="324890" y="324419"/>
                  </a:cubicBezTo>
                  <a:cubicBezTo>
                    <a:pt x="324632" y="324806"/>
                    <a:pt x="324697" y="324935"/>
                    <a:pt x="325084" y="324741"/>
                  </a:cubicBezTo>
                  <a:cubicBezTo>
                    <a:pt x="325988" y="324160"/>
                    <a:pt x="329861" y="327517"/>
                    <a:pt x="329345" y="328421"/>
                  </a:cubicBezTo>
                  <a:cubicBezTo>
                    <a:pt x="329151" y="328808"/>
                    <a:pt x="329151" y="328937"/>
                    <a:pt x="329474" y="328679"/>
                  </a:cubicBezTo>
                  <a:cubicBezTo>
                    <a:pt x="330313" y="327904"/>
                    <a:pt x="331668" y="329389"/>
                    <a:pt x="331281" y="330616"/>
                  </a:cubicBezTo>
                  <a:cubicBezTo>
                    <a:pt x="331023" y="331519"/>
                    <a:pt x="331087" y="331584"/>
                    <a:pt x="331604" y="330745"/>
                  </a:cubicBezTo>
                  <a:cubicBezTo>
                    <a:pt x="332185" y="329970"/>
                    <a:pt x="332508" y="330035"/>
                    <a:pt x="333669" y="331390"/>
                  </a:cubicBezTo>
                  <a:cubicBezTo>
                    <a:pt x="346838" y="346431"/>
                    <a:pt x="349614" y="369928"/>
                    <a:pt x="340447" y="388196"/>
                  </a:cubicBezTo>
                  <a:cubicBezTo>
                    <a:pt x="339221" y="390649"/>
                    <a:pt x="338188" y="392844"/>
                    <a:pt x="338188" y="393037"/>
                  </a:cubicBezTo>
                  <a:cubicBezTo>
                    <a:pt x="338188" y="393231"/>
                    <a:pt x="343288" y="393360"/>
                    <a:pt x="349485" y="393360"/>
                  </a:cubicBezTo>
                  <a:lnTo>
                    <a:pt x="360781" y="393360"/>
                  </a:lnTo>
                  <a:lnTo>
                    <a:pt x="360781" y="246182"/>
                  </a:lnTo>
                  <a:lnTo>
                    <a:pt x="360781" y="99004"/>
                  </a:lnTo>
                  <a:lnTo>
                    <a:pt x="223802" y="99004"/>
                  </a:lnTo>
                  <a:cubicBezTo>
                    <a:pt x="40669" y="98939"/>
                    <a:pt x="54935" y="98874"/>
                    <a:pt x="50545" y="100036"/>
                  </a:cubicBezTo>
                  <a:cubicBezTo>
                    <a:pt x="42412" y="102167"/>
                    <a:pt x="35763" y="107718"/>
                    <a:pt x="32019" y="115593"/>
                  </a:cubicBezTo>
                  <a:cubicBezTo>
                    <a:pt x="30082" y="119725"/>
                    <a:pt x="29953" y="120370"/>
                    <a:pt x="29953" y="127406"/>
                  </a:cubicBezTo>
                  <a:cubicBezTo>
                    <a:pt x="29953" y="134507"/>
                    <a:pt x="30082" y="135024"/>
                    <a:pt x="32148" y="139478"/>
                  </a:cubicBezTo>
                  <a:cubicBezTo>
                    <a:pt x="35892" y="147482"/>
                    <a:pt x="43703" y="153550"/>
                    <a:pt x="52159" y="155164"/>
                  </a:cubicBezTo>
                  <a:cubicBezTo>
                    <a:pt x="54289" y="155551"/>
                    <a:pt x="73461" y="155809"/>
                    <a:pt x="102187" y="155809"/>
                  </a:cubicBezTo>
                  <a:lnTo>
                    <a:pt x="148793" y="155809"/>
                  </a:lnTo>
                  <a:lnTo>
                    <a:pt x="150988" y="158069"/>
                  </a:lnTo>
                  <a:lnTo>
                    <a:pt x="153183" y="160392"/>
                  </a:lnTo>
                  <a:lnTo>
                    <a:pt x="101606" y="160199"/>
                  </a:lnTo>
                  <a:cubicBezTo>
                    <a:pt x="50674" y="160005"/>
                    <a:pt x="49900" y="160005"/>
                    <a:pt x="46349" y="158650"/>
                  </a:cubicBezTo>
                  <a:cubicBezTo>
                    <a:pt x="41185" y="156648"/>
                    <a:pt x="35246" y="152453"/>
                    <a:pt x="32148" y="148515"/>
                  </a:cubicBezTo>
                  <a:cubicBezTo>
                    <a:pt x="28468" y="143932"/>
                    <a:pt x="27952" y="142576"/>
                    <a:pt x="29049" y="141156"/>
                  </a:cubicBezTo>
                  <a:cubicBezTo>
                    <a:pt x="29888" y="140123"/>
                    <a:pt x="29824" y="140059"/>
                    <a:pt x="28856" y="140898"/>
                  </a:cubicBezTo>
                  <a:cubicBezTo>
                    <a:pt x="27823" y="141672"/>
                    <a:pt x="27565" y="141543"/>
                    <a:pt x="26725" y="139413"/>
                  </a:cubicBezTo>
                  <a:cubicBezTo>
                    <a:pt x="26209" y="138122"/>
                    <a:pt x="25370" y="134894"/>
                    <a:pt x="24983" y="132248"/>
                  </a:cubicBezTo>
                  <a:cubicBezTo>
                    <a:pt x="23369" y="121661"/>
                    <a:pt x="26790" y="111462"/>
                    <a:pt x="34730" y="103522"/>
                  </a:cubicBezTo>
                  <a:lnTo>
                    <a:pt x="39248" y="99004"/>
                  </a:lnTo>
                  <a:lnTo>
                    <a:pt x="30276" y="99004"/>
                  </a:lnTo>
                  <a:lnTo>
                    <a:pt x="21239" y="99004"/>
                  </a:lnTo>
                  <a:lnTo>
                    <a:pt x="18979" y="102425"/>
                  </a:lnTo>
                  <a:cubicBezTo>
                    <a:pt x="14525" y="109138"/>
                    <a:pt x="11556" y="119144"/>
                    <a:pt x="11556" y="127406"/>
                  </a:cubicBezTo>
                  <a:cubicBezTo>
                    <a:pt x="11556" y="133087"/>
                    <a:pt x="13170" y="140317"/>
                    <a:pt x="15752" y="146256"/>
                  </a:cubicBezTo>
                  <a:lnTo>
                    <a:pt x="18011" y="151549"/>
                  </a:lnTo>
                  <a:lnTo>
                    <a:pt x="16397" y="153163"/>
                  </a:lnTo>
                  <a:cubicBezTo>
                    <a:pt x="14848" y="154712"/>
                    <a:pt x="14783" y="154776"/>
                    <a:pt x="13880" y="153550"/>
                  </a:cubicBezTo>
                  <a:cubicBezTo>
                    <a:pt x="12072" y="151032"/>
                    <a:pt x="9038" y="142963"/>
                    <a:pt x="7941" y="137735"/>
                  </a:cubicBezTo>
                  <a:cubicBezTo>
                    <a:pt x="7166" y="133668"/>
                    <a:pt x="6973" y="130505"/>
                    <a:pt x="7231" y="124889"/>
                  </a:cubicBezTo>
                  <a:cubicBezTo>
                    <a:pt x="7683" y="116303"/>
                    <a:pt x="8780" y="111656"/>
                    <a:pt x="12072" y="104813"/>
                  </a:cubicBezTo>
                  <a:cubicBezTo>
                    <a:pt x="13428" y="102167"/>
                    <a:pt x="14525" y="99778"/>
                    <a:pt x="14654" y="99585"/>
                  </a:cubicBezTo>
                  <a:cubicBezTo>
                    <a:pt x="14783" y="99326"/>
                    <a:pt x="14267" y="99004"/>
                    <a:pt x="13492" y="98810"/>
                  </a:cubicBezTo>
                  <a:cubicBezTo>
                    <a:pt x="12395" y="98552"/>
                    <a:pt x="12201" y="97971"/>
                    <a:pt x="12201" y="94550"/>
                  </a:cubicBezTo>
                  <a:cubicBezTo>
                    <a:pt x="12201" y="88998"/>
                    <a:pt x="13299" y="84544"/>
                    <a:pt x="15945" y="78993"/>
                  </a:cubicBezTo>
                  <a:cubicBezTo>
                    <a:pt x="18205" y="74409"/>
                    <a:pt x="21045" y="71117"/>
                    <a:pt x="30469" y="62274"/>
                  </a:cubicBezTo>
                  <a:cubicBezTo>
                    <a:pt x="31825" y="60983"/>
                    <a:pt x="33826" y="58078"/>
                    <a:pt x="34859" y="55818"/>
                  </a:cubicBezTo>
                  <a:cubicBezTo>
                    <a:pt x="40152" y="44909"/>
                    <a:pt x="35182" y="31999"/>
                    <a:pt x="23562" y="26383"/>
                  </a:cubicBezTo>
                  <a:cubicBezTo>
                    <a:pt x="21045" y="25156"/>
                    <a:pt x="17946" y="23155"/>
                    <a:pt x="16720" y="21864"/>
                  </a:cubicBezTo>
                  <a:lnTo>
                    <a:pt x="14525" y="19605"/>
                  </a:lnTo>
                  <a:lnTo>
                    <a:pt x="16655" y="19605"/>
                  </a:lnTo>
                  <a:cubicBezTo>
                    <a:pt x="22271" y="19605"/>
                    <a:pt x="31309" y="24123"/>
                    <a:pt x="35246" y="28900"/>
                  </a:cubicBezTo>
                  <a:cubicBezTo>
                    <a:pt x="40281" y="35033"/>
                    <a:pt x="42670" y="43554"/>
                    <a:pt x="41443" y="50848"/>
                  </a:cubicBezTo>
                  <a:cubicBezTo>
                    <a:pt x="40023" y="59046"/>
                    <a:pt x="38280" y="61693"/>
                    <a:pt x="26790" y="72537"/>
                  </a:cubicBezTo>
                  <a:cubicBezTo>
                    <a:pt x="21303" y="77701"/>
                    <a:pt x="18075" y="83834"/>
                    <a:pt x="17043" y="90870"/>
                  </a:cubicBezTo>
                  <a:lnTo>
                    <a:pt x="16591" y="94033"/>
                  </a:lnTo>
                  <a:lnTo>
                    <a:pt x="20399" y="93646"/>
                  </a:lnTo>
                  <a:cubicBezTo>
                    <a:pt x="25564" y="93194"/>
                    <a:pt x="33697" y="90483"/>
                    <a:pt x="38603" y="87578"/>
                  </a:cubicBezTo>
                  <a:cubicBezTo>
                    <a:pt x="44025" y="84415"/>
                    <a:pt x="51901" y="76540"/>
                    <a:pt x="55064" y="71246"/>
                  </a:cubicBezTo>
                  <a:cubicBezTo>
                    <a:pt x="61325" y="60660"/>
                    <a:pt x="63326" y="48201"/>
                    <a:pt x="60615" y="36711"/>
                  </a:cubicBezTo>
                  <a:cubicBezTo>
                    <a:pt x="56677" y="19476"/>
                    <a:pt x="45316" y="7211"/>
                    <a:pt x="28016" y="1401"/>
                  </a:cubicBezTo>
                  <a:cubicBezTo>
                    <a:pt x="24079" y="110"/>
                    <a:pt x="22271" y="-83"/>
                    <a:pt x="14138" y="-83"/>
                  </a:cubicBezTo>
                  <a:cubicBezTo>
                    <a:pt x="6392" y="-19"/>
                    <a:pt x="4132" y="175"/>
                    <a:pt x="1098" y="1272"/>
                  </a:cubicBezTo>
                  <a:lnTo>
                    <a:pt x="-2581" y="2628"/>
                  </a:lnTo>
                  <a:lnTo>
                    <a:pt x="-4324" y="820"/>
                  </a:lnTo>
                  <a:lnTo>
                    <a:pt x="-6067" y="-1052"/>
                  </a:lnTo>
                  <a:lnTo>
                    <a:pt x="-3743" y="-2020"/>
                  </a:lnTo>
                  <a:cubicBezTo>
                    <a:pt x="4326" y="-5377"/>
                    <a:pt x="-645" y="-5183"/>
                    <a:pt x="91277" y="-5441"/>
                  </a:cubicBezTo>
                  <a:lnTo>
                    <a:pt x="176486" y="-5635"/>
                  </a:lnTo>
                  <a:lnTo>
                    <a:pt x="174033" y="-3117"/>
                  </a:lnTo>
                  <a:cubicBezTo>
                    <a:pt x="172677" y="-1697"/>
                    <a:pt x="171063" y="-600"/>
                    <a:pt x="170482" y="-600"/>
                  </a:cubicBezTo>
                  <a:cubicBezTo>
                    <a:pt x="169901" y="-600"/>
                    <a:pt x="139627" y="-535"/>
                    <a:pt x="103219" y="-471"/>
                  </a:cubicBezTo>
                  <a:cubicBezTo>
                    <a:pt x="43767" y="-406"/>
                    <a:pt x="37247" y="-277"/>
                    <a:pt x="38926" y="562"/>
                  </a:cubicBezTo>
                  <a:cubicBezTo>
                    <a:pt x="47317" y="4952"/>
                    <a:pt x="56355" y="14182"/>
                    <a:pt x="60809" y="22962"/>
                  </a:cubicBezTo>
                  <a:cubicBezTo>
                    <a:pt x="65392" y="31934"/>
                    <a:pt x="66618" y="37808"/>
                    <a:pt x="66296" y="48589"/>
                  </a:cubicBezTo>
                  <a:cubicBezTo>
                    <a:pt x="66038" y="56012"/>
                    <a:pt x="65715" y="58142"/>
                    <a:pt x="64230" y="62532"/>
                  </a:cubicBezTo>
                  <a:cubicBezTo>
                    <a:pt x="63262" y="65372"/>
                    <a:pt x="62100" y="67890"/>
                    <a:pt x="61713" y="68148"/>
                  </a:cubicBezTo>
                  <a:cubicBezTo>
                    <a:pt x="61261" y="68406"/>
                    <a:pt x="61132" y="68664"/>
                    <a:pt x="61454" y="68664"/>
                  </a:cubicBezTo>
                  <a:cubicBezTo>
                    <a:pt x="61971" y="68664"/>
                    <a:pt x="59518" y="73828"/>
                    <a:pt x="58937" y="73828"/>
                  </a:cubicBezTo>
                  <a:cubicBezTo>
                    <a:pt x="58743" y="73828"/>
                    <a:pt x="58808" y="73506"/>
                    <a:pt x="59066" y="73054"/>
                  </a:cubicBezTo>
                  <a:cubicBezTo>
                    <a:pt x="59324" y="72602"/>
                    <a:pt x="59260" y="72537"/>
                    <a:pt x="58808" y="72796"/>
                  </a:cubicBezTo>
                  <a:cubicBezTo>
                    <a:pt x="58420" y="73054"/>
                    <a:pt x="58227" y="73570"/>
                    <a:pt x="58420" y="74022"/>
                  </a:cubicBezTo>
                  <a:cubicBezTo>
                    <a:pt x="58872" y="75313"/>
                    <a:pt x="52740" y="82995"/>
                    <a:pt x="48673" y="86351"/>
                  </a:cubicBezTo>
                  <a:cubicBezTo>
                    <a:pt x="46672" y="87965"/>
                    <a:pt x="43251" y="90418"/>
                    <a:pt x="41121" y="91709"/>
                  </a:cubicBezTo>
                  <a:lnTo>
                    <a:pt x="37118" y="94162"/>
                  </a:lnTo>
                  <a:lnTo>
                    <a:pt x="64553" y="94356"/>
                  </a:lnTo>
                  <a:cubicBezTo>
                    <a:pt x="79593" y="94420"/>
                    <a:pt x="160219" y="94420"/>
                    <a:pt x="243620" y="94291"/>
                  </a:cubicBezTo>
                  <a:cubicBezTo>
                    <a:pt x="380728" y="94098"/>
                    <a:pt x="395639" y="94033"/>
                    <a:pt x="398867" y="93065"/>
                  </a:cubicBezTo>
                  <a:cubicBezTo>
                    <a:pt x="405064" y="91257"/>
                    <a:pt x="408098" y="89966"/>
                    <a:pt x="412423" y="87384"/>
                  </a:cubicBezTo>
                  <a:cubicBezTo>
                    <a:pt x="416748" y="84802"/>
                    <a:pt x="424042" y="78670"/>
                    <a:pt x="424042" y="77637"/>
                  </a:cubicBezTo>
                  <a:cubicBezTo>
                    <a:pt x="424042" y="77314"/>
                    <a:pt x="359038" y="76991"/>
                    <a:pt x="259951" y="76927"/>
                  </a:cubicBezTo>
                  <a:cubicBezTo>
                    <a:pt x="102574" y="76733"/>
                    <a:pt x="95796" y="76669"/>
                    <a:pt x="95602" y="75571"/>
                  </a:cubicBezTo>
                  <a:cubicBezTo>
                    <a:pt x="94957" y="72344"/>
                    <a:pt x="84628" y="72537"/>
                    <a:pt x="262404" y="72537"/>
                  </a:cubicBezTo>
                  <a:lnTo>
                    <a:pt x="427915" y="72537"/>
                  </a:lnTo>
                  <a:lnTo>
                    <a:pt x="429852" y="69181"/>
                  </a:lnTo>
                  <a:cubicBezTo>
                    <a:pt x="432111" y="65178"/>
                    <a:pt x="434693" y="57497"/>
                    <a:pt x="435274" y="52720"/>
                  </a:cubicBezTo>
                  <a:lnTo>
                    <a:pt x="435726" y="49299"/>
                  </a:lnTo>
                  <a:lnTo>
                    <a:pt x="270796" y="49299"/>
                  </a:lnTo>
                  <a:cubicBezTo>
                    <a:pt x="108577" y="49299"/>
                    <a:pt x="105866" y="49299"/>
                    <a:pt x="105156" y="48072"/>
                  </a:cubicBezTo>
                  <a:cubicBezTo>
                    <a:pt x="104833" y="47362"/>
                    <a:pt x="104704" y="46329"/>
                    <a:pt x="104898" y="45813"/>
                  </a:cubicBezTo>
                  <a:cubicBezTo>
                    <a:pt x="105285" y="44909"/>
                    <a:pt x="114193" y="44780"/>
                    <a:pt x="196755" y="44780"/>
                  </a:cubicBezTo>
                  <a:cubicBezTo>
                    <a:pt x="247041" y="44780"/>
                    <a:pt x="321276" y="44715"/>
                    <a:pt x="361750" y="44586"/>
                  </a:cubicBezTo>
                  <a:lnTo>
                    <a:pt x="435339" y="44457"/>
                  </a:lnTo>
                  <a:lnTo>
                    <a:pt x="435145" y="41230"/>
                  </a:lnTo>
                  <a:cubicBezTo>
                    <a:pt x="434951" y="36776"/>
                    <a:pt x="432434" y="28965"/>
                    <a:pt x="429594" y="23865"/>
                  </a:cubicBezTo>
                  <a:lnTo>
                    <a:pt x="427205" y="19605"/>
                  </a:lnTo>
                  <a:lnTo>
                    <a:pt x="409001" y="19605"/>
                  </a:lnTo>
                  <a:lnTo>
                    <a:pt x="390862" y="19605"/>
                  </a:lnTo>
                  <a:lnTo>
                    <a:pt x="393380" y="17023"/>
                  </a:lnTo>
                  <a:lnTo>
                    <a:pt x="395897" y="14441"/>
                  </a:lnTo>
                  <a:lnTo>
                    <a:pt x="409518" y="14441"/>
                  </a:lnTo>
                  <a:lnTo>
                    <a:pt x="423074" y="14376"/>
                  </a:lnTo>
                  <a:lnTo>
                    <a:pt x="420169" y="11859"/>
                  </a:lnTo>
                  <a:cubicBezTo>
                    <a:pt x="418555" y="10438"/>
                    <a:pt x="415005" y="7856"/>
                    <a:pt x="412294" y="6178"/>
                  </a:cubicBezTo>
                  <a:lnTo>
                    <a:pt x="407259" y="3015"/>
                  </a:lnTo>
                  <a:lnTo>
                    <a:pt x="409066" y="1337"/>
                  </a:lnTo>
                  <a:lnTo>
                    <a:pt x="410873" y="-342"/>
                  </a:lnTo>
                  <a:lnTo>
                    <a:pt x="415328" y="2305"/>
                  </a:lnTo>
                  <a:cubicBezTo>
                    <a:pt x="421073" y="5726"/>
                    <a:pt x="429400" y="14053"/>
                    <a:pt x="433015" y="20057"/>
                  </a:cubicBezTo>
                  <a:cubicBezTo>
                    <a:pt x="434499" y="22639"/>
                    <a:pt x="436694" y="27416"/>
                    <a:pt x="437792" y="30708"/>
                  </a:cubicBezTo>
                  <a:cubicBezTo>
                    <a:pt x="439664" y="36388"/>
                    <a:pt x="439793" y="37292"/>
                    <a:pt x="439857" y="46717"/>
                  </a:cubicBezTo>
                  <a:cubicBezTo>
                    <a:pt x="439857" y="54656"/>
                    <a:pt x="439599" y="57497"/>
                    <a:pt x="438695" y="60595"/>
                  </a:cubicBezTo>
                  <a:cubicBezTo>
                    <a:pt x="434499" y="74087"/>
                    <a:pt x="425979" y="85060"/>
                    <a:pt x="414295" y="91967"/>
                  </a:cubicBezTo>
                  <a:cubicBezTo>
                    <a:pt x="409066" y="95001"/>
                    <a:pt x="400029" y="98100"/>
                    <a:pt x="394542" y="98681"/>
                  </a:cubicBezTo>
                  <a:lnTo>
                    <a:pt x="390475" y="99133"/>
                  </a:lnTo>
                  <a:lnTo>
                    <a:pt x="390475" y="127923"/>
                  </a:lnTo>
                  <a:lnTo>
                    <a:pt x="390475" y="156713"/>
                  </a:lnTo>
                  <a:lnTo>
                    <a:pt x="388216" y="154518"/>
                  </a:lnTo>
                  <a:lnTo>
                    <a:pt x="385956" y="152323"/>
                  </a:lnTo>
                  <a:lnTo>
                    <a:pt x="385956" y="125664"/>
                  </a:lnTo>
                  <a:lnTo>
                    <a:pt x="385956" y="99004"/>
                  </a:lnTo>
                  <a:lnTo>
                    <a:pt x="376015" y="99004"/>
                  </a:lnTo>
                  <a:cubicBezTo>
                    <a:pt x="367624" y="99004"/>
                    <a:pt x="366010" y="99133"/>
                    <a:pt x="365687" y="100036"/>
                  </a:cubicBezTo>
                  <a:cubicBezTo>
                    <a:pt x="365494" y="100553"/>
                    <a:pt x="365300" y="167558"/>
                    <a:pt x="365300" y="248893"/>
                  </a:cubicBezTo>
                  <a:cubicBezTo>
                    <a:pt x="365300" y="330164"/>
                    <a:pt x="365106" y="396975"/>
                    <a:pt x="364913" y="397298"/>
                  </a:cubicBezTo>
                  <a:cubicBezTo>
                    <a:pt x="364719" y="397620"/>
                    <a:pt x="339285" y="397879"/>
                    <a:pt x="304427" y="397879"/>
                  </a:cubicBezTo>
                  <a:lnTo>
                    <a:pt x="244330" y="397879"/>
                  </a:lnTo>
                  <a:lnTo>
                    <a:pt x="246524" y="395619"/>
                  </a:lnTo>
                  <a:close/>
                  <a:moveTo>
                    <a:pt x="20593" y="257607"/>
                  </a:moveTo>
                  <a:cubicBezTo>
                    <a:pt x="20593" y="257478"/>
                    <a:pt x="19818" y="256704"/>
                    <a:pt x="18850" y="255800"/>
                  </a:cubicBezTo>
                  <a:lnTo>
                    <a:pt x="17043" y="254251"/>
                  </a:lnTo>
                  <a:lnTo>
                    <a:pt x="18592" y="256058"/>
                  </a:lnTo>
                  <a:cubicBezTo>
                    <a:pt x="20077" y="257672"/>
                    <a:pt x="20593" y="258124"/>
                    <a:pt x="20593" y="257607"/>
                  </a:cubicBezTo>
                  <a:close/>
                  <a:moveTo>
                    <a:pt x="59970" y="71505"/>
                  </a:moveTo>
                  <a:cubicBezTo>
                    <a:pt x="59970" y="70988"/>
                    <a:pt x="58743" y="70665"/>
                    <a:pt x="58420" y="71117"/>
                  </a:cubicBezTo>
                  <a:cubicBezTo>
                    <a:pt x="58227" y="71440"/>
                    <a:pt x="58485" y="71698"/>
                    <a:pt x="59001" y="71698"/>
                  </a:cubicBezTo>
                  <a:cubicBezTo>
                    <a:pt x="59518" y="71698"/>
                    <a:pt x="59970" y="71569"/>
                    <a:pt x="59970" y="71505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A01310F2-2FF8-4B3A-A43B-C25A6089CD49}"/>
                </a:ext>
              </a:extLst>
            </p:cNvPr>
            <p:cNvSpPr/>
            <p:nvPr/>
          </p:nvSpPr>
          <p:spPr>
            <a:xfrm flipV="1">
              <a:off x="5347213" y="3913170"/>
              <a:ext cx="4518" cy="142272"/>
            </a:xfrm>
            <a:custGeom>
              <a:avLst/>
              <a:gdLst>
                <a:gd name="connsiteX0" fmla="*/ -6390 w 4518"/>
                <a:gd name="connsiteY0" fmla="*/ 132325 h 142272"/>
                <a:gd name="connsiteX1" fmla="*/ -8456 w 4518"/>
                <a:gd name="connsiteY1" fmla="*/ 130195 h 142272"/>
                <a:gd name="connsiteX2" fmla="*/ -8456 w 4518"/>
                <a:gd name="connsiteY2" fmla="*/ 63384 h 142272"/>
                <a:gd name="connsiteX3" fmla="*/ -8456 w 4518"/>
                <a:gd name="connsiteY3" fmla="*/ -3427 h 142272"/>
                <a:gd name="connsiteX4" fmla="*/ -6196 w 4518"/>
                <a:gd name="connsiteY4" fmla="*/ -5622 h 142272"/>
                <a:gd name="connsiteX5" fmla="*/ -3937 w 4518"/>
                <a:gd name="connsiteY5" fmla="*/ -7817 h 142272"/>
                <a:gd name="connsiteX6" fmla="*/ -3937 w 4518"/>
                <a:gd name="connsiteY6" fmla="*/ 63319 h 142272"/>
                <a:gd name="connsiteX7" fmla="*/ -4131 w 4518"/>
                <a:gd name="connsiteY7" fmla="*/ 134455 h 142272"/>
                <a:gd name="connsiteX8" fmla="*/ -6390 w 4518"/>
                <a:gd name="connsiteY8" fmla="*/ 132325 h 14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8" h="142272">
                  <a:moveTo>
                    <a:pt x="-6390" y="132325"/>
                  </a:moveTo>
                  <a:lnTo>
                    <a:pt x="-8456" y="130195"/>
                  </a:lnTo>
                  <a:lnTo>
                    <a:pt x="-8456" y="63384"/>
                  </a:lnTo>
                  <a:lnTo>
                    <a:pt x="-8456" y="-3427"/>
                  </a:lnTo>
                  <a:lnTo>
                    <a:pt x="-6196" y="-5622"/>
                  </a:lnTo>
                  <a:lnTo>
                    <a:pt x="-3937" y="-7817"/>
                  </a:lnTo>
                  <a:lnTo>
                    <a:pt x="-3937" y="63319"/>
                  </a:lnTo>
                  <a:cubicBezTo>
                    <a:pt x="-3937" y="102438"/>
                    <a:pt x="-4001" y="134455"/>
                    <a:pt x="-4131" y="134455"/>
                  </a:cubicBezTo>
                  <a:cubicBezTo>
                    <a:pt x="-4260" y="134455"/>
                    <a:pt x="-5228" y="133487"/>
                    <a:pt x="-6390" y="132325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89CCAA77-C0BE-432E-9B6F-680E534881C0}"/>
                </a:ext>
              </a:extLst>
            </p:cNvPr>
            <p:cNvSpPr/>
            <p:nvPr/>
          </p:nvSpPr>
          <p:spPr>
            <a:xfrm flipV="1">
              <a:off x="5116117" y="4051094"/>
              <a:ext cx="94609" cy="4735"/>
            </a:xfrm>
            <a:custGeom>
              <a:avLst/>
              <a:gdLst>
                <a:gd name="connsiteX0" fmla="*/ -5862 w 94609"/>
                <a:gd name="connsiteY0" fmla="*/ -2184 h 4735"/>
                <a:gd name="connsiteX1" fmla="*/ -3731 w 94609"/>
                <a:gd name="connsiteY1" fmla="*/ -4573 h 4735"/>
                <a:gd name="connsiteX2" fmla="*/ -1601 w 94609"/>
                <a:gd name="connsiteY2" fmla="*/ -6638 h 4735"/>
                <a:gd name="connsiteX3" fmla="*/ 41649 w 94609"/>
                <a:gd name="connsiteY3" fmla="*/ -6638 h 4735"/>
                <a:gd name="connsiteX4" fmla="*/ 84898 w 94609"/>
                <a:gd name="connsiteY4" fmla="*/ -6638 h 4735"/>
                <a:gd name="connsiteX5" fmla="*/ 87093 w 94609"/>
                <a:gd name="connsiteY5" fmla="*/ -4379 h 4735"/>
                <a:gd name="connsiteX6" fmla="*/ 88642 w 94609"/>
                <a:gd name="connsiteY6" fmla="*/ -2120 h 4735"/>
                <a:gd name="connsiteX7" fmla="*/ 41068 w 94609"/>
                <a:gd name="connsiteY7" fmla="*/ -1926 h 4735"/>
                <a:gd name="connsiteX8" fmla="*/ -5862 w 94609"/>
                <a:gd name="connsiteY8" fmla="*/ -2184 h 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09" h="4735">
                  <a:moveTo>
                    <a:pt x="-5862" y="-2184"/>
                  </a:moveTo>
                  <a:cubicBezTo>
                    <a:pt x="-5862" y="-2378"/>
                    <a:pt x="-4893" y="-3411"/>
                    <a:pt x="-3731" y="-4573"/>
                  </a:cubicBezTo>
                  <a:lnTo>
                    <a:pt x="-1601" y="-6638"/>
                  </a:lnTo>
                  <a:lnTo>
                    <a:pt x="41649" y="-6638"/>
                  </a:lnTo>
                  <a:lnTo>
                    <a:pt x="84898" y="-6638"/>
                  </a:lnTo>
                  <a:lnTo>
                    <a:pt x="87093" y="-4379"/>
                  </a:lnTo>
                  <a:cubicBezTo>
                    <a:pt x="88320" y="-3153"/>
                    <a:pt x="89030" y="-2120"/>
                    <a:pt x="88642" y="-2120"/>
                  </a:cubicBezTo>
                  <a:cubicBezTo>
                    <a:pt x="88320" y="-2120"/>
                    <a:pt x="66953" y="-2055"/>
                    <a:pt x="41068" y="-1926"/>
                  </a:cubicBezTo>
                  <a:cubicBezTo>
                    <a:pt x="15247" y="-1862"/>
                    <a:pt x="-5862" y="-1926"/>
                    <a:pt x="-5862" y="-2184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A9B71296-E450-4F45-81DC-176AF0860438}"/>
                </a:ext>
              </a:extLst>
            </p:cNvPr>
            <p:cNvSpPr/>
            <p:nvPr/>
          </p:nvSpPr>
          <p:spPr>
            <a:xfrm flipV="1">
              <a:off x="5207587" y="4051311"/>
              <a:ext cx="99498" cy="101410"/>
            </a:xfrm>
            <a:custGeom>
              <a:avLst/>
              <a:gdLst>
                <a:gd name="connsiteX0" fmla="*/ -4976 w 99498"/>
                <a:gd name="connsiteY0" fmla="*/ 93405 h 101410"/>
                <a:gd name="connsiteX1" fmla="*/ -7171 w 99498"/>
                <a:gd name="connsiteY1" fmla="*/ 91146 h 101410"/>
                <a:gd name="connsiteX2" fmla="*/ 21490 w 99498"/>
                <a:gd name="connsiteY2" fmla="*/ 90888 h 101410"/>
                <a:gd name="connsiteX3" fmla="*/ 62029 w 99498"/>
                <a:gd name="connsiteY3" fmla="*/ 86240 h 101410"/>
                <a:gd name="connsiteX4" fmla="*/ 85655 w 99498"/>
                <a:gd name="connsiteY4" fmla="*/ 58612 h 101410"/>
                <a:gd name="connsiteX5" fmla="*/ 84622 w 99498"/>
                <a:gd name="connsiteY5" fmla="*/ 28466 h 101410"/>
                <a:gd name="connsiteX6" fmla="*/ 73713 w 99498"/>
                <a:gd name="connsiteY6" fmla="*/ 12264 h 101410"/>
                <a:gd name="connsiteX7" fmla="*/ 54670 w 99498"/>
                <a:gd name="connsiteY7" fmla="*/ 773 h 101410"/>
                <a:gd name="connsiteX8" fmla="*/ 23749 w 99498"/>
                <a:gd name="connsiteY8" fmla="*/ -1099 h 101410"/>
                <a:gd name="connsiteX9" fmla="*/ -2007 w 99498"/>
                <a:gd name="connsiteY9" fmla="*/ -1292 h 101410"/>
                <a:gd name="connsiteX10" fmla="*/ 188 w 99498"/>
                <a:gd name="connsiteY10" fmla="*/ -3552 h 101410"/>
                <a:gd name="connsiteX11" fmla="*/ 2383 w 99498"/>
                <a:gd name="connsiteY11" fmla="*/ -5811 h 101410"/>
                <a:gd name="connsiteX12" fmla="*/ 26912 w 99498"/>
                <a:gd name="connsiteY12" fmla="*/ -5553 h 101410"/>
                <a:gd name="connsiteX13" fmla="*/ 64353 w 99498"/>
                <a:gd name="connsiteY13" fmla="*/ -518 h 101410"/>
                <a:gd name="connsiteX14" fmla="*/ 86881 w 99498"/>
                <a:gd name="connsiteY14" fmla="*/ 22011 h 101410"/>
                <a:gd name="connsiteX15" fmla="*/ 92239 w 99498"/>
                <a:gd name="connsiteY15" fmla="*/ 42345 h 101410"/>
                <a:gd name="connsiteX16" fmla="*/ 54089 w 99498"/>
                <a:gd name="connsiteY16" fmla="*/ 94309 h 101410"/>
                <a:gd name="connsiteX17" fmla="*/ 23039 w 99498"/>
                <a:gd name="connsiteY17" fmla="*/ 95600 h 101410"/>
                <a:gd name="connsiteX18" fmla="*/ -2846 w 99498"/>
                <a:gd name="connsiteY18" fmla="*/ 95600 h 101410"/>
                <a:gd name="connsiteX19" fmla="*/ -4976 w 99498"/>
                <a:gd name="connsiteY19" fmla="*/ 93405 h 10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498" h="101410">
                  <a:moveTo>
                    <a:pt x="-4976" y="93405"/>
                  </a:moveTo>
                  <a:lnTo>
                    <a:pt x="-7171" y="91146"/>
                  </a:lnTo>
                  <a:lnTo>
                    <a:pt x="21490" y="90888"/>
                  </a:lnTo>
                  <a:cubicBezTo>
                    <a:pt x="53121" y="90630"/>
                    <a:pt x="53443" y="90565"/>
                    <a:pt x="62029" y="86240"/>
                  </a:cubicBezTo>
                  <a:cubicBezTo>
                    <a:pt x="73325" y="80559"/>
                    <a:pt x="82169" y="70231"/>
                    <a:pt x="85655" y="58612"/>
                  </a:cubicBezTo>
                  <a:cubicBezTo>
                    <a:pt x="88495" y="49187"/>
                    <a:pt x="88108" y="37503"/>
                    <a:pt x="84622" y="28466"/>
                  </a:cubicBezTo>
                  <a:cubicBezTo>
                    <a:pt x="82104" y="21882"/>
                    <a:pt x="79587" y="18202"/>
                    <a:pt x="73713" y="12264"/>
                  </a:cubicBezTo>
                  <a:cubicBezTo>
                    <a:pt x="68161" y="6648"/>
                    <a:pt x="62287" y="3097"/>
                    <a:pt x="54670" y="773"/>
                  </a:cubicBezTo>
                  <a:cubicBezTo>
                    <a:pt x="49635" y="-840"/>
                    <a:pt x="48989" y="-840"/>
                    <a:pt x="23749" y="-1099"/>
                  </a:cubicBezTo>
                  <a:lnTo>
                    <a:pt x="-2007" y="-1292"/>
                  </a:lnTo>
                  <a:lnTo>
                    <a:pt x="188" y="-3552"/>
                  </a:lnTo>
                  <a:lnTo>
                    <a:pt x="2383" y="-5811"/>
                  </a:lnTo>
                  <a:lnTo>
                    <a:pt x="26912" y="-5553"/>
                  </a:lnTo>
                  <a:cubicBezTo>
                    <a:pt x="54347" y="-5295"/>
                    <a:pt x="54928" y="-5230"/>
                    <a:pt x="64353" y="-518"/>
                  </a:cubicBezTo>
                  <a:cubicBezTo>
                    <a:pt x="74358" y="4453"/>
                    <a:pt x="81846" y="11941"/>
                    <a:pt x="86881" y="22011"/>
                  </a:cubicBezTo>
                  <a:cubicBezTo>
                    <a:pt x="90367" y="28853"/>
                    <a:pt x="91723" y="34082"/>
                    <a:pt x="92239" y="42345"/>
                  </a:cubicBezTo>
                  <a:cubicBezTo>
                    <a:pt x="93659" y="66810"/>
                    <a:pt x="77973" y="88177"/>
                    <a:pt x="54089" y="94309"/>
                  </a:cubicBezTo>
                  <a:cubicBezTo>
                    <a:pt x="49376" y="95471"/>
                    <a:pt x="46988" y="95600"/>
                    <a:pt x="23039" y="95600"/>
                  </a:cubicBezTo>
                  <a:lnTo>
                    <a:pt x="-2846" y="95600"/>
                  </a:lnTo>
                  <a:lnTo>
                    <a:pt x="-4976" y="9340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8596D3F3-7EB6-4463-8357-14695F9679BF}"/>
                </a:ext>
              </a:extLst>
            </p:cNvPr>
            <p:cNvSpPr/>
            <p:nvPr/>
          </p:nvSpPr>
          <p:spPr>
            <a:xfrm flipV="1">
              <a:off x="5347213" y="4051698"/>
              <a:ext cx="4518" cy="103799"/>
            </a:xfrm>
            <a:custGeom>
              <a:avLst/>
              <a:gdLst>
                <a:gd name="connsiteX0" fmla="*/ -8456 w 4518"/>
                <a:gd name="connsiteY0" fmla="*/ 46116 h 103799"/>
                <a:gd name="connsiteX1" fmla="*/ -8456 w 4518"/>
                <a:gd name="connsiteY1" fmla="*/ -5784 h 103799"/>
                <a:gd name="connsiteX2" fmla="*/ -6196 w 4518"/>
                <a:gd name="connsiteY2" fmla="*/ -3589 h 103799"/>
                <a:gd name="connsiteX3" fmla="*/ -3937 w 4518"/>
                <a:gd name="connsiteY3" fmla="*/ -1394 h 103799"/>
                <a:gd name="connsiteX4" fmla="*/ -3937 w 4518"/>
                <a:gd name="connsiteY4" fmla="*/ 46116 h 103799"/>
                <a:gd name="connsiteX5" fmla="*/ -3937 w 4518"/>
                <a:gd name="connsiteY5" fmla="*/ 93626 h 103799"/>
                <a:gd name="connsiteX6" fmla="*/ -6196 w 4518"/>
                <a:gd name="connsiteY6" fmla="*/ 95821 h 103799"/>
                <a:gd name="connsiteX7" fmla="*/ -8456 w 4518"/>
                <a:gd name="connsiteY7" fmla="*/ 98015 h 103799"/>
                <a:gd name="connsiteX8" fmla="*/ -8456 w 4518"/>
                <a:gd name="connsiteY8" fmla="*/ 46116 h 10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8" h="103799">
                  <a:moveTo>
                    <a:pt x="-8456" y="46116"/>
                  </a:moveTo>
                  <a:lnTo>
                    <a:pt x="-8456" y="-5784"/>
                  </a:lnTo>
                  <a:lnTo>
                    <a:pt x="-6196" y="-3589"/>
                  </a:lnTo>
                  <a:lnTo>
                    <a:pt x="-3937" y="-1394"/>
                  </a:lnTo>
                  <a:lnTo>
                    <a:pt x="-3937" y="46116"/>
                  </a:lnTo>
                  <a:lnTo>
                    <a:pt x="-3937" y="93626"/>
                  </a:lnTo>
                  <a:lnTo>
                    <a:pt x="-6196" y="95821"/>
                  </a:lnTo>
                  <a:lnTo>
                    <a:pt x="-8456" y="98015"/>
                  </a:lnTo>
                  <a:lnTo>
                    <a:pt x="-8456" y="46116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837A7EAD-6CF7-4ABD-90AB-2653DA547A74}"/>
                </a:ext>
              </a:extLst>
            </p:cNvPr>
            <p:cNvSpPr/>
            <p:nvPr/>
          </p:nvSpPr>
          <p:spPr>
            <a:xfrm flipV="1">
              <a:off x="5133288" y="4068740"/>
              <a:ext cx="60549" cy="5228"/>
            </a:xfrm>
            <a:custGeom>
              <a:avLst/>
              <a:gdLst>
                <a:gd name="connsiteX0" fmla="*/ -3411 w 60549"/>
                <a:gd name="connsiteY0" fmla="*/ -3622 h 5228"/>
                <a:gd name="connsiteX1" fmla="*/ -893 w 60549"/>
                <a:gd name="connsiteY1" fmla="*/ -6140 h 5228"/>
                <a:gd name="connsiteX2" fmla="*/ 24347 w 60549"/>
                <a:gd name="connsiteY2" fmla="*/ -6269 h 5228"/>
                <a:gd name="connsiteX3" fmla="*/ 49587 w 60549"/>
                <a:gd name="connsiteY3" fmla="*/ -6333 h 5228"/>
                <a:gd name="connsiteX4" fmla="*/ 52169 w 60549"/>
                <a:gd name="connsiteY4" fmla="*/ -3687 h 5228"/>
                <a:gd name="connsiteX5" fmla="*/ 54686 w 60549"/>
                <a:gd name="connsiteY5" fmla="*/ -1105 h 5228"/>
                <a:gd name="connsiteX6" fmla="*/ 24411 w 60549"/>
                <a:gd name="connsiteY6" fmla="*/ -1105 h 5228"/>
                <a:gd name="connsiteX7" fmla="*/ -5864 w 60549"/>
                <a:gd name="connsiteY7" fmla="*/ -1105 h 5228"/>
                <a:gd name="connsiteX8" fmla="*/ -3411 w 60549"/>
                <a:gd name="connsiteY8" fmla="*/ -3622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49" h="5228">
                  <a:moveTo>
                    <a:pt x="-3411" y="-3622"/>
                  </a:moveTo>
                  <a:lnTo>
                    <a:pt x="-893" y="-6140"/>
                  </a:lnTo>
                  <a:lnTo>
                    <a:pt x="24347" y="-6269"/>
                  </a:lnTo>
                  <a:lnTo>
                    <a:pt x="49587" y="-6333"/>
                  </a:lnTo>
                  <a:lnTo>
                    <a:pt x="52169" y="-3687"/>
                  </a:lnTo>
                  <a:lnTo>
                    <a:pt x="54686" y="-1105"/>
                  </a:lnTo>
                  <a:lnTo>
                    <a:pt x="24411" y="-1105"/>
                  </a:lnTo>
                  <a:lnTo>
                    <a:pt x="-5864" y="-1105"/>
                  </a:lnTo>
                  <a:lnTo>
                    <a:pt x="-3411" y="-3622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5C395125-FB67-42C3-B369-A91EDDAD34A9}"/>
                </a:ext>
              </a:extLst>
            </p:cNvPr>
            <p:cNvSpPr/>
            <p:nvPr/>
          </p:nvSpPr>
          <p:spPr>
            <a:xfrm flipV="1">
              <a:off x="5189448" y="4068740"/>
              <a:ext cx="99918" cy="66552"/>
            </a:xfrm>
            <a:custGeom>
              <a:avLst/>
              <a:gdLst>
                <a:gd name="connsiteX0" fmla="*/ -4403 w 99918"/>
                <a:gd name="connsiteY0" fmla="*/ 58160 h 66552"/>
                <a:gd name="connsiteX1" fmla="*/ -6921 w 99918"/>
                <a:gd name="connsiteY1" fmla="*/ 55578 h 66552"/>
                <a:gd name="connsiteX2" fmla="*/ 29099 w 99918"/>
                <a:gd name="connsiteY2" fmla="*/ 55578 h 66552"/>
                <a:gd name="connsiteX3" fmla="*/ 76157 w 99918"/>
                <a:gd name="connsiteY3" fmla="*/ 50866 h 66552"/>
                <a:gd name="connsiteX4" fmla="*/ 86421 w 99918"/>
                <a:gd name="connsiteY4" fmla="*/ 38149 h 66552"/>
                <a:gd name="connsiteX5" fmla="*/ 87906 w 99918"/>
                <a:gd name="connsiteY5" fmla="*/ 27498 h 66552"/>
                <a:gd name="connsiteX6" fmla="*/ 85776 w 99918"/>
                <a:gd name="connsiteY6" fmla="*/ 15943 h 66552"/>
                <a:gd name="connsiteX7" fmla="*/ 69057 w 99918"/>
                <a:gd name="connsiteY7" fmla="*/ 773 h 66552"/>
                <a:gd name="connsiteX8" fmla="*/ 31617 w 99918"/>
                <a:gd name="connsiteY8" fmla="*/ -582 h 66552"/>
                <a:gd name="connsiteX9" fmla="*/ -1821 w 99918"/>
                <a:gd name="connsiteY9" fmla="*/ -647 h 66552"/>
                <a:gd name="connsiteX10" fmla="*/ 954 w 99918"/>
                <a:gd name="connsiteY10" fmla="*/ -3229 h 66552"/>
                <a:gd name="connsiteX11" fmla="*/ 3730 w 99918"/>
                <a:gd name="connsiteY11" fmla="*/ -5811 h 66552"/>
                <a:gd name="connsiteX12" fmla="*/ 35167 w 99918"/>
                <a:gd name="connsiteY12" fmla="*/ -5617 h 66552"/>
                <a:gd name="connsiteX13" fmla="*/ 70541 w 99918"/>
                <a:gd name="connsiteY13" fmla="*/ -4068 h 66552"/>
                <a:gd name="connsiteX14" fmla="*/ 92683 w 99918"/>
                <a:gd name="connsiteY14" fmla="*/ 22850 h 66552"/>
                <a:gd name="connsiteX15" fmla="*/ 91392 w 99918"/>
                <a:gd name="connsiteY15" fmla="*/ 38794 h 66552"/>
                <a:gd name="connsiteX16" fmla="*/ 66281 w 99918"/>
                <a:gd name="connsiteY16" fmla="*/ 60032 h 66552"/>
                <a:gd name="connsiteX17" fmla="*/ 30132 w 99918"/>
                <a:gd name="connsiteY17" fmla="*/ 60742 h 66552"/>
                <a:gd name="connsiteX18" fmla="*/ -1886 w 99918"/>
                <a:gd name="connsiteY18" fmla="*/ 60742 h 66552"/>
                <a:gd name="connsiteX19" fmla="*/ -4403 w 99918"/>
                <a:gd name="connsiteY19" fmla="*/ 58160 h 6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918" h="66552">
                  <a:moveTo>
                    <a:pt x="-4403" y="58160"/>
                  </a:moveTo>
                  <a:lnTo>
                    <a:pt x="-6921" y="55578"/>
                  </a:lnTo>
                  <a:lnTo>
                    <a:pt x="29099" y="55578"/>
                  </a:lnTo>
                  <a:cubicBezTo>
                    <a:pt x="69638" y="55578"/>
                    <a:pt x="68992" y="55642"/>
                    <a:pt x="76157" y="50866"/>
                  </a:cubicBezTo>
                  <a:cubicBezTo>
                    <a:pt x="80740" y="47767"/>
                    <a:pt x="84355" y="43248"/>
                    <a:pt x="86421" y="38149"/>
                  </a:cubicBezTo>
                  <a:cubicBezTo>
                    <a:pt x="87583" y="35244"/>
                    <a:pt x="87841" y="33307"/>
                    <a:pt x="87906" y="27498"/>
                  </a:cubicBezTo>
                  <a:cubicBezTo>
                    <a:pt x="87906" y="20784"/>
                    <a:pt x="87777" y="20139"/>
                    <a:pt x="85776" y="15943"/>
                  </a:cubicBezTo>
                  <a:cubicBezTo>
                    <a:pt x="82161" y="8326"/>
                    <a:pt x="76674" y="3355"/>
                    <a:pt x="69057" y="773"/>
                  </a:cubicBezTo>
                  <a:cubicBezTo>
                    <a:pt x="65183" y="-518"/>
                    <a:pt x="63763" y="-582"/>
                    <a:pt x="31617" y="-582"/>
                  </a:cubicBezTo>
                  <a:lnTo>
                    <a:pt x="-1821" y="-647"/>
                  </a:lnTo>
                  <a:lnTo>
                    <a:pt x="954" y="-3229"/>
                  </a:lnTo>
                  <a:lnTo>
                    <a:pt x="3730" y="-5811"/>
                  </a:lnTo>
                  <a:lnTo>
                    <a:pt x="35167" y="-5617"/>
                  </a:lnTo>
                  <a:cubicBezTo>
                    <a:pt x="64861" y="-5359"/>
                    <a:pt x="66797" y="-5295"/>
                    <a:pt x="70541" y="-4068"/>
                  </a:cubicBezTo>
                  <a:cubicBezTo>
                    <a:pt x="82290" y="-66"/>
                    <a:pt x="91069" y="10585"/>
                    <a:pt x="92683" y="22850"/>
                  </a:cubicBezTo>
                  <a:cubicBezTo>
                    <a:pt x="93393" y="28079"/>
                    <a:pt x="92876" y="34469"/>
                    <a:pt x="91392" y="38794"/>
                  </a:cubicBezTo>
                  <a:cubicBezTo>
                    <a:pt x="87712" y="49187"/>
                    <a:pt x="76996" y="58289"/>
                    <a:pt x="66281" y="60032"/>
                  </a:cubicBezTo>
                  <a:cubicBezTo>
                    <a:pt x="63763" y="60484"/>
                    <a:pt x="49433" y="60742"/>
                    <a:pt x="30132" y="60742"/>
                  </a:cubicBezTo>
                  <a:lnTo>
                    <a:pt x="-1886" y="60742"/>
                  </a:lnTo>
                  <a:lnTo>
                    <a:pt x="-4403" y="58160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D4121776-E2AF-4279-822C-5CF6CE74F214}"/>
                </a:ext>
              </a:extLst>
            </p:cNvPr>
            <p:cNvSpPr/>
            <p:nvPr/>
          </p:nvSpPr>
          <p:spPr>
            <a:xfrm flipV="1">
              <a:off x="4923753" y="4101338"/>
              <a:ext cx="3550" cy="7100"/>
            </a:xfrm>
            <a:custGeom>
              <a:avLst/>
              <a:gdLst>
                <a:gd name="connsiteX0" fmla="*/ -2545 w 3550"/>
                <a:gd name="connsiteY0" fmla="*/ -2212 h 7100"/>
                <a:gd name="connsiteX1" fmla="*/ -2545 w 3550"/>
                <a:gd name="connsiteY1" fmla="*/ -5762 h 7100"/>
                <a:gd name="connsiteX2" fmla="*/ -802 w 3550"/>
                <a:gd name="connsiteY2" fmla="*/ -3955 h 7100"/>
                <a:gd name="connsiteX3" fmla="*/ 1006 w 3550"/>
                <a:gd name="connsiteY3" fmla="*/ -2212 h 7100"/>
                <a:gd name="connsiteX4" fmla="*/ -802 w 3550"/>
                <a:gd name="connsiteY4" fmla="*/ -469 h 7100"/>
                <a:gd name="connsiteX5" fmla="*/ -2545 w 3550"/>
                <a:gd name="connsiteY5" fmla="*/ 1339 h 7100"/>
                <a:gd name="connsiteX6" fmla="*/ -2545 w 3550"/>
                <a:gd name="connsiteY6" fmla="*/ -2212 h 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0" h="7100">
                  <a:moveTo>
                    <a:pt x="-2545" y="-2212"/>
                  </a:moveTo>
                  <a:lnTo>
                    <a:pt x="-2545" y="-5762"/>
                  </a:lnTo>
                  <a:lnTo>
                    <a:pt x="-802" y="-3955"/>
                  </a:lnTo>
                  <a:lnTo>
                    <a:pt x="1006" y="-2212"/>
                  </a:lnTo>
                  <a:lnTo>
                    <a:pt x="-802" y="-469"/>
                  </a:lnTo>
                  <a:lnTo>
                    <a:pt x="-2545" y="1339"/>
                  </a:lnTo>
                  <a:lnTo>
                    <a:pt x="-2545" y="-2212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444C16B9-8FF7-4665-93B7-A8B260C0EA35}"/>
                </a:ext>
              </a:extLst>
            </p:cNvPr>
            <p:cNvSpPr/>
            <p:nvPr/>
          </p:nvSpPr>
          <p:spPr>
            <a:xfrm flipV="1">
              <a:off x="4923753" y="4105534"/>
              <a:ext cx="34341" cy="203919"/>
            </a:xfrm>
            <a:custGeom>
              <a:avLst/>
              <a:gdLst>
                <a:gd name="connsiteX0" fmla="*/ -1017 w 34341"/>
                <a:gd name="connsiteY0" fmla="*/ 198098 h 203919"/>
                <a:gd name="connsiteX1" fmla="*/ -2759 w 34341"/>
                <a:gd name="connsiteY1" fmla="*/ 196291 h 203919"/>
                <a:gd name="connsiteX2" fmla="*/ -2759 w 34341"/>
                <a:gd name="connsiteY2" fmla="*/ 116763 h 203919"/>
                <a:gd name="connsiteX3" fmla="*/ -2049 w 34341"/>
                <a:gd name="connsiteY3" fmla="*/ 33878 h 203919"/>
                <a:gd name="connsiteX4" fmla="*/ 4406 w 34341"/>
                <a:gd name="connsiteY4" fmla="*/ 17030 h 203919"/>
                <a:gd name="connsiteX5" fmla="*/ 25385 w 34341"/>
                <a:gd name="connsiteY5" fmla="*/ -2658 h 203919"/>
                <a:gd name="connsiteX6" fmla="*/ 28032 w 34341"/>
                <a:gd name="connsiteY6" fmla="*/ -4014 h 203919"/>
                <a:gd name="connsiteX7" fmla="*/ 29839 w 34341"/>
                <a:gd name="connsiteY7" fmla="*/ -2142 h 203919"/>
                <a:gd name="connsiteX8" fmla="*/ 31582 w 34341"/>
                <a:gd name="connsiteY8" fmla="*/ -334 h 203919"/>
                <a:gd name="connsiteX9" fmla="*/ 28290 w 34341"/>
                <a:gd name="connsiteY9" fmla="*/ 1344 h 203919"/>
                <a:gd name="connsiteX10" fmla="*/ 3760 w 34341"/>
                <a:gd name="connsiteY10" fmla="*/ 30005 h 203919"/>
                <a:gd name="connsiteX11" fmla="*/ 2082 w 34341"/>
                <a:gd name="connsiteY11" fmla="*/ 34976 h 203919"/>
                <a:gd name="connsiteX12" fmla="*/ 1888 w 34341"/>
                <a:gd name="connsiteY12" fmla="*/ 117473 h 203919"/>
                <a:gd name="connsiteX13" fmla="*/ 1243 w 34341"/>
                <a:gd name="connsiteY13" fmla="*/ 199906 h 203919"/>
                <a:gd name="connsiteX14" fmla="*/ -1017 w 34341"/>
                <a:gd name="connsiteY14" fmla="*/ 198098 h 20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341" h="203919">
                  <a:moveTo>
                    <a:pt x="-1017" y="198098"/>
                  </a:moveTo>
                  <a:lnTo>
                    <a:pt x="-2759" y="196291"/>
                  </a:lnTo>
                  <a:lnTo>
                    <a:pt x="-2759" y="116763"/>
                  </a:lnTo>
                  <a:cubicBezTo>
                    <a:pt x="-2759" y="61829"/>
                    <a:pt x="-2566" y="36267"/>
                    <a:pt x="-2049" y="33878"/>
                  </a:cubicBezTo>
                  <a:cubicBezTo>
                    <a:pt x="-952" y="28391"/>
                    <a:pt x="1630" y="21743"/>
                    <a:pt x="4406" y="17030"/>
                  </a:cubicBezTo>
                  <a:cubicBezTo>
                    <a:pt x="8924" y="9349"/>
                    <a:pt x="17574" y="1280"/>
                    <a:pt x="25385" y="-2658"/>
                  </a:cubicBezTo>
                  <a:lnTo>
                    <a:pt x="28032" y="-4014"/>
                  </a:lnTo>
                  <a:lnTo>
                    <a:pt x="29839" y="-2142"/>
                  </a:lnTo>
                  <a:lnTo>
                    <a:pt x="31582" y="-334"/>
                  </a:lnTo>
                  <a:lnTo>
                    <a:pt x="28290" y="1344"/>
                  </a:lnTo>
                  <a:cubicBezTo>
                    <a:pt x="16606" y="7218"/>
                    <a:pt x="8214" y="17030"/>
                    <a:pt x="3760" y="30005"/>
                  </a:cubicBezTo>
                  <a:lnTo>
                    <a:pt x="2082" y="34976"/>
                  </a:lnTo>
                  <a:lnTo>
                    <a:pt x="1888" y="117473"/>
                  </a:lnTo>
                  <a:cubicBezTo>
                    <a:pt x="1824" y="162788"/>
                    <a:pt x="1501" y="199906"/>
                    <a:pt x="1243" y="199906"/>
                  </a:cubicBezTo>
                  <a:cubicBezTo>
                    <a:pt x="920" y="199906"/>
                    <a:pt x="-48" y="199067"/>
                    <a:pt x="-1017" y="198098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2C0262CF-C904-406A-88F2-3CCD4787C055}"/>
                </a:ext>
              </a:extLst>
            </p:cNvPr>
            <p:cNvSpPr/>
            <p:nvPr/>
          </p:nvSpPr>
          <p:spPr>
            <a:xfrm flipV="1">
              <a:off x="4948282" y="4125933"/>
              <a:ext cx="31565" cy="162878"/>
            </a:xfrm>
            <a:custGeom>
              <a:avLst/>
              <a:gdLst>
                <a:gd name="connsiteX0" fmla="*/ -3082 w 31565"/>
                <a:gd name="connsiteY0" fmla="*/ 90374 h 162878"/>
                <a:gd name="connsiteX1" fmla="*/ -2372 w 31565"/>
                <a:gd name="connsiteY1" fmla="*/ 18398 h 162878"/>
                <a:gd name="connsiteX2" fmla="*/ 17123 w 31565"/>
                <a:gd name="connsiteY2" fmla="*/ -3097 h 162878"/>
                <a:gd name="connsiteX3" fmla="*/ 26160 w 31565"/>
                <a:gd name="connsiteY3" fmla="*/ -1613 h 162878"/>
                <a:gd name="connsiteX4" fmla="*/ 28484 w 31565"/>
                <a:gd name="connsiteY4" fmla="*/ 776 h 162878"/>
                <a:gd name="connsiteX5" fmla="*/ 23772 w 31565"/>
                <a:gd name="connsiteY5" fmla="*/ 840 h 162878"/>
                <a:gd name="connsiteX6" fmla="*/ 15251 w 31565"/>
                <a:gd name="connsiteY6" fmla="*/ 2712 h 162878"/>
                <a:gd name="connsiteX7" fmla="*/ 4212 w 31565"/>
                <a:gd name="connsiteY7" fmla="*/ 13880 h 162878"/>
                <a:gd name="connsiteX8" fmla="*/ 2405 w 31565"/>
                <a:gd name="connsiteY8" fmla="*/ 17559 h 162878"/>
                <a:gd name="connsiteX9" fmla="*/ 2211 w 31565"/>
                <a:gd name="connsiteY9" fmla="*/ 85726 h 162878"/>
                <a:gd name="connsiteX10" fmla="*/ 2082 w 31565"/>
                <a:gd name="connsiteY10" fmla="*/ 153828 h 162878"/>
                <a:gd name="connsiteX11" fmla="*/ -500 w 31565"/>
                <a:gd name="connsiteY11" fmla="*/ 156346 h 162878"/>
                <a:gd name="connsiteX12" fmla="*/ -3082 w 31565"/>
                <a:gd name="connsiteY12" fmla="*/ 158863 h 162878"/>
                <a:gd name="connsiteX13" fmla="*/ -3082 w 31565"/>
                <a:gd name="connsiteY13" fmla="*/ 90374 h 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5" h="162878">
                  <a:moveTo>
                    <a:pt x="-3082" y="90374"/>
                  </a:moveTo>
                  <a:cubicBezTo>
                    <a:pt x="-3082" y="42412"/>
                    <a:pt x="-2888" y="20787"/>
                    <a:pt x="-2372" y="18398"/>
                  </a:cubicBezTo>
                  <a:cubicBezTo>
                    <a:pt x="-177" y="8135"/>
                    <a:pt x="7311" y="-193"/>
                    <a:pt x="17123" y="-3097"/>
                  </a:cubicBezTo>
                  <a:cubicBezTo>
                    <a:pt x="22158" y="-4582"/>
                    <a:pt x="23449" y="-4388"/>
                    <a:pt x="26160" y="-1613"/>
                  </a:cubicBezTo>
                  <a:lnTo>
                    <a:pt x="28484" y="776"/>
                  </a:lnTo>
                  <a:lnTo>
                    <a:pt x="23772" y="840"/>
                  </a:lnTo>
                  <a:cubicBezTo>
                    <a:pt x="19963" y="840"/>
                    <a:pt x="18349" y="1228"/>
                    <a:pt x="15251" y="2712"/>
                  </a:cubicBezTo>
                  <a:cubicBezTo>
                    <a:pt x="10603" y="4972"/>
                    <a:pt x="6601" y="9038"/>
                    <a:pt x="4212" y="13880"/>
                  </a:cubicBezTo>
                  <a:lnTo>
                    <a:pt x="2405" y="17559"/>
                  </a:lnTo>
                  <a:lnTo>
                    <a:pt x="2211" y="85726"/>
                  </a:lnTo>
                  <a:lnTo>
                    <a:pt x="2082" y="153828"/>
                  </a:lnTo>
                  <a:lnTo>
                    <a:pt x="-500" y="156346"/>
                  </a:lnTo>
                  <a:lnTo>
                    <a:pt x="-3082" y="158863"/>
                  </a:lnTo>
                  <a:lnTo>
                    <a:pt x="-3082" y="90374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794E004F-CF37-45D9-A1B9-456871892EAD}"/>
                </a:ext>
              </a:extLst>
            </p:cNvPr>
            <p:cNvSpPr/>
            <p:nvPr/>
          </p:nvSpPr>
          <p:spPr>
            <a:xfrm flipV="1">
              <a:off x="4976685" y="4130064"/>
              <a:ext cx="155828" cy="26466"/>
            </a:xfrm>
            <a:custGeom>
              <a:avLst/>
              <a:gdLst>
                <a:gd name="connsiteX0" fmla="*/ 31159 w 155828"/>
                <a:gd name="connsiteY0" fmla="*/ 20907 h 26466"/>
                <a:gd name="connsiteX1" fmla="*/ 6242 w 155828"/>
                <a:gd name="connsiteY1" fmla="*/ 10256 h 26466"/>
                <a:gd name="connsiteX2" fmla="*/ -4344 w 155828"/>
                <a:gd name="connsiteY2" fmla="*/ -1557 h 26466"/>
                <a:gd name="connsiteX3" fmla="*/ -2860 w 155828"/>
                <a:gd name="connsiteY3" fmla="*/ -3687 h 26466"/>
                <a:gd name="connsiteX4" fmla="*/ -1310 w 155828"/>
                <a:gd name="connsiteY4" fmla="*/ -5108 h 26466"/>
                <a:gd name="connsiteX5" fmla="*/ 1594 w 155828"/>
                <a:gd name="connsiteY5" fmla="*/ -1299 h 26466"/>
                <a:gd name="connsiteX6" fmla="*/ 24381 w 155828"/>
                <a:gd name="connsiteY6" fmla="*/ 14516 h 26466"/>
                <a:gd name="connsiteX7" fmla="*/ 87384 w 155828"/>
                <a:gd name="connsiteY7" fmla="*/ 16066 h 26466"/>
                <a:gd name="connsiteX8" fmla="*/ 146513 w 155828"/>
                <a:gd name="connsiteY8" fmla="*/ 16259 h 26466"/>
                <a:gd name="connsiteX9" fmla="*/ 148966 w 155828"/>
                <a:gd name="connsiteY9" fmla="*/ 18777 h 26466"/>
                <a:gd name="connsiteX10" fmla="*/ 151484 w 155828"/>
                <a:gd name="connsiteY10" fmla="*/ 21359 h 26466"/>
                <a:gd name="connsiteX11" fmla="*/ 92483 w 155828"/>
                <a:gd name="connsiteY11" fmla="*/ 21230 h 26466"/>
                <a:gd name="connsiteX12" fmla="*/ 31159 w 155828"/>
                <a:gd name="connsiteY12" fmla="*/ 20907 h 2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828" h="26466">
                  <a:moveTo>
                    <a:pt x="31159" y="20907"/>
                  </a:moveTo>
                  <a:cubicBezTo>
                    <a:pt x="23865" y="20068"/>
                    <a:pt x="13214" y="15549"/>
                    <a:pt x="6242" y="10256"/>
                  </a:cubicBezTo>
                  <a:cubicBezTo>
                    <a:pt x="2627" y="7545"/>
                    <a:pt x="-4344" y="-266"/>
                    <a:pt x="-4344" y="-1557"/>
                  </a:cubicBezTo>
                  <a:cubicBezTo>
                    <a:pt x="-4344" y="-2009"/>
                    <a:pt x="-3699" y="-2913"/>
                    <a:pt x="-2860" y="-3687"/>
                  </a:cubicBezTo>
                  <a:lnTo>
                    <a:pt x="-1310" y="-5108"/>
                  </a:lnTo>
                  <a:lnTo>
                    <a:pt x="1594" y="-1299"/>
                  </a:lnTo>
                  <a:cubicBezTo>
                    <a:pt x="7146" y="5802"/>
                    <a:pt x="15021" y="11289"/>
                    <a:pt x="24381" y="14516"/>
                  </a:cubicBezTo>
                  <a:cubicBezTo>
                    <a:pt x="28190" y="15807"/>
                    <a:pt x="29545" y="15807"/>
                    <a:pt x="87384" y="16066"/>
                  </a:cubicBezTo>
                  <a:lnTo>
                    <a:pt x="146513" y="16259"/>
                  </a:lnTo>
                  <a:lnTo>
                    <a:pt x="148966" y="18777"/>
                  </a:lnTo>
                  <a:lnTo>
                    <a:pt x="151484" y="21359"/>
                  </a:lnTo>
                  <a:lnTo>
                    <a:pt x="92483" y="21230"/>
                  </a:lnTo>
                  <a:cubicBezTo>
                    <a:pt x="60014" y="21230"/>
                    <a:pt x="32386" y="21036"/>
                    <a:pt x="31159" y="20907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61FBD51F-2CFD-4BF4-924B-B295CDA68A8E}"/>
                </a:ext>
              </a:extLst>
            </p:cNvPr>
            <p:cNvSpPr/>
            <p:nvPr/>
          </p:nvSpPr>
          <p:spPr>
            <a:xfrm flipV="1">
              <a:off x="5128124" y="4130064"/>
              <a:ext cx="69974" cy="5164"/>
            </a:xfrm>
            <a:custGeom>
              <a:avLst/>
              <a:gdLst>
                <a:gd name="connsiteX0" fmla="*/ -3340 w 69974"/>
                <a:gd name="connsiteY0" fmla="*/ -2707 h 5164"/>
                <a:gd name="connsiteX1" fmla="*/ -5857 w 69974"/>
                <a:gd name="connsiteY1" fmla="*/ -5289 h 5164"/>
                <a:gd name="connsiteX2" fmla="*/ 29130 w 69974"/>
                <a:gd name="connsiteY2" fmla="*/ -5289 h 5164"/>
                <a:gd name="connsiteX3" fmla="*/ 64117 w 69974"/>
                <a:gd name="connsiteY3" fmla="*/ -4773 h 5164"/>
                <a:gd name="connsiteX4" fmla="*/ 61987 w 69974"/>
                <a:gd name="connsiteY4" fmla="*/ -2191 h 5164"/>
                <a:gd name="connsiteX5" fmla="*/ 59857 w 69974"/>
                <a:gd name="connsiteY5" fmla="*/ -125 h 5164"/>
                <a:gd name="connsiteX6" fmla="*/ 29517 w 69974"/>
                <a:gd name="connsiteY6" fmla="*/ -125 h 5164"/>
                <a:gd name="connsiteX7" fmla="*/ -822 w 69974"/>
                <a:gd name="connsiteY7" fmla="*/ -125 h 5164"/>
                <a:gd name="connsiteX8" fmla="*/ -3340 w 69974"/>
                <a:gd name="connsiteY8" fmla="*/ -2707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74" h="5164">
                  <a:moveTo>
                    <a:pt x="-3340" y="-2707"/>
                  </a:moveTo>
                  <a:lnTo>
                    <a:pt x="-5857" y="-5289"/>
                  </a:lnTo>
                  <a:lnTo>
                    <a:pt x="29130" y="-5289"/>
                  </a:lnTo>
                  <a:cubicBezTo>
                    <a:pt x="48366" y="-5289"/>
                    <a:pt x="64117" y="-5031"/>
                    <a:pt x="64117" y="-4773"/>
                  </a:cubicBezTo>
                  <a:cubicBezTo>
                    <a:pt x="64117" y="-4514"/>
                    <a:pt x="63149" y="-3352"/>
                    <a:pt x="61987" y="-2191"/>
                  </a:cubicBezTo>
                  <a:lnTo>
                    <a:pt x="59857" y="-125"/>
                  </a:lnTo>
                  <a:lnTo>
                    <a:pt x="29517" y="-125"/>
                  </a:lnTo>
                  <a:lnTo>
                    <a:pt x="-822" y="-125"/>
                  </a:lnTo>
                  <a:lnTo>
                    <a:pt x="-3340" y="-2707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71E19B0A-D017-4A5D-8B12-DD01091DA63D}"/>
                </a:ext>
              </a:extLst>
            </p:cNvPr>
            <p:cNvSpPr/>
            <p:nvPr/>
          </p:nvSpPr>
          <p:spPr>
            <a:xfrm flipV="1">
              <a:off x="5110695" y="4148138"/>
              <a:ext cx="105735" cy="4518"/>
            </a:xfrm>
            <a:custGeom>
              <a:avLst/>
              <a:gdLst>
                <a:gd name="connsiteX0" fmla="*/ -3669 w 105735"/>
                <a:gd name="connsiteY0" fmla="*/ -2727 h 4518"/>
                <a:gd name="connsiteX1" fmla="*/ -5864 w 105735"/>
                <a:gd name="connsiteY1" fmla="*/ -4987 h 4518"/>
                <a:gd name="connsiteX2" fmla="*/ 47004 w 105735"/>
                <a:gd name="connsiteY2" fmla="*/ -4987 h 4518"/>
                <a:gd name="connsiteX3" fmla="*/ 99872 w 105735"/>
                <a:gd name="connsiteY3" fmla="*/ -4987 h 4518"/>
                <a:gd name="connsiteX4" fmla="*/ 97678 w 105735"/>
                <a:gd name="connsiteY4" fmla="*/ -2727 h 4518"/>
                <a:gd name="connsiteX5" fmla="*/ 95483 w 105735"/>
                <a:gd name="connsiteY5" fmla="*/ -468 h 4518"/>
                <a:gd name="connsiteX6" fmla="*/ 47004 w 105735"/>
                <a:gd name="connsiteY6" fmla="*/ -468 h 4518"/>
                <a:gd name="connsiteX7" fmla="*/ -1474 w 105735"/>
                <a:gd name="connsiteY7" fmla="*/ -468 h 4518"/>
                <a:gd name="connsiteX8" fmla="*/ -3669 w 105735"/>
                <a:gd name="connsiteY8" fmla="*/ -2727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35" h="4518">
                  <a:moveTo>
                    <a:pt x="-3669" y="-2727"/>
                  </a:moveTo>
                  <a:lnTo>
                    <a:pt x="-5864" y="-4987"/>
                  </a:lnTo>
                  <a:lnTo>
                    <a:pt x="47004" y="-4987"/>
                  </a:lnTo>
                  <a:lnTo>
                    <a:pt x="99872" y="-4987"/>
                  </a:lnTo>
                  <a:lnTo>
                    <a:pt x="97678" y="-2727"/>
                  </a:lnTo>
                  <a:lnTo>
                    <a:pt x="95483" y="-468"/>
                  </a:lnTo>
                  <a:lnTo>
                    <a:pt x="47004" y="-468"/>
                  </a:lnTo>
                  <a:lnTo>
                    <a:pt x="-1474" y="-468"/>
                  </a:lnTo>
                  <a:lnTo>
                    <a:pt x="-3669" y="-2727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7114F1EB-D3DA-41C9-94CA-B60801C58D6C}"/>
                </a:ext>
              </a:extLst>
            </p:cNvPr>
            <p:cNvSpPr/>
            <p:nvPr/>
          </p:nvSpPr>
          <p:spPr>
            <a:xfrm flipV="1">
              <a:off x="5056777" y="4288861"/>
              <a:ext cx="60824" cy="5164"/>
            </a:xfrm>
            <a:custGeom>
              <a:avLst/>
              <a:gdLst>
                <a:gd name="connsiteX0" fmla="*/ -4007 w 60824"/>
                <a:gd name="connsiteY0" fmla="*/ 2129 h 5164"/>
                <a:gd name="connsiteX1" fmla="*/ -3943 w 60824"/>
                <a:gd name="connsiteY1" fmla="*/ -1873 h 5164"/>
                <a:gd name="connsiteX2" fmla="*/ 26461 w 60824"/>
                <a:gd name="connsiteY2" fmla="*/ -2583 h 5164"/>
                <a:gd name="connsiteX3" fmla="*/ 56026 w 60824"/>
                <a:gd name="connsiteY3" fmla="*/ -2518 h 5164"/>
                <a:gd name="connsiteX4" fmla="*/ 53573 w 60824"/>
                <a:gd name="connsiteY4" fmla="*/ -1 h 5164"/>
                <a:gd name="connsiteX5" fmla="*/ 51056 w 60824"/>
                <a:gd name="connsiteY5" fmla="*/ 2581 h 5164"/>
                <a:gd name="connsiteX6" fmla="*/ 23879 w 60824"/>
                <a:gd name="connsiteY6" fmla="*/ 2517 h 5164"/>
                <a:gd name="connsiteX7" fmla="*/ -4007 w 60824"/>
                <a:gd name="connsiteY7" fmla="*/ 2129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24" h="5164">
                  <a:moveTo>
                    <a:pt x="-4007" y="2129"/>
                  </a:moveTo>
                  <a:cubicBezTo>
                    <a:pt x="-5105" y="1742"/>
                    <a:pt x="-5040" y="-969"/>
                    <a:pt x="-3943" y="-1873"/>
                  </a:cubicBezTo>
                  <a:cubicBezTo>
                    <a:pt x="-3362" y="-2389"/>
                    <a:pt x="5353" y="-2583"/>
                    <a:pt x="26461" y="-2583"/>
                  </a:cubicBezTo>
                  <a:lnTo>
                    <a:pt x="56026" y="-2518"/>
                  </a:lnTo>
                  <a:lnTo>
                    <a:pt x="53573" y="-1"/>
                  </a:lnTo>
                  <a:lnTo>
                    <a:pt x="51056" y="2581"/>
                  </a:lnTo>
                  <a:lnTo>
                    <a:pt x="23879" y="2517"/>
                  </a:lnTo>
                  <a:cubicBezTo>
                    <a:pt x="8968" y="2517"/>
                    <a:pt x="-3620" y="2323"/>
                    <a:pt x="-4007" y="2129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8E4EACA6-504D-4DC7-88F8-94ED1058DB9E}"/>
                </a:ext>
              </a:extLst>
            </p:cNvPr>
            <p:cNvSpPr/>
            <p:nvPr/>
          </p:nvSpPr>
          <p:spPr>
            <a:xfrm flipV="1">
              <a:off x="5113277" y="4288861"/>
              <a:ext cx="101862" cy="5164"/>
            </a:xfrm>
            <a:custGeom>
              <a:avLst/>
              <a:gdLst>
                <a:gd name="connsiteX0" fmla="*/ -3355 w 101862"/>
                <a:gd name="connsiteY0" fmla="*/ -1 h 5164"/>
                <a:gd name="connsiteX1" fmla="*/ -837 w 101862"/>
                <a:gd name="connsiteY1" fmla="*/ -2518 h 5164"/>
                <a:gd name="connsiteX2" fmla="*/ 45059 w 101862"/>
                <a:gd name="connsiteY2" fmla="*/ -2583 h 5164"/>
                <a:gd name="connsiteX3" fmla="*/ 90955 w 101862"/>
                <a:gd name="connsiteY3" fmla="*/ -2583 h 5164"/>
                <a:gd name="connsiteX4" fmla="*/ 93473 w 101862"/>
                <a:gd name="connsiteY4" fmla="*/ -1 h 5164"/>
                <a:gd name="connsiteX5" fmla="*/ 95990 w 101862"/>
                <a:gd name="connsiteY5" fmla="*/ 2581 h 5164"/>
                <a:gd name="connsiteX6" fmla="*/ 45059 w 101862"/>
                <a:gd name="connsiteY6" fmla="*/ 2581 h 5164"/>
                <a:gd name="connsiteX7" fmla="*/ -5873 w 101862"/>
                <a:gd name="connsiteY7" fmla="*/ 2581 h 5164"/>
                <a:gd name="connsiteX8" fmla="*/ -3355 w 101862"/>
                <a:gd name="connsiteY8" fmla="*/ -1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62" h="5164">
                  <a:moveTo>
                    <a:pt x="-3355" y="-1"/>
                  </a:moveTo>
                  <a:lnTo>
                    <a:pt x="-837" y="-2518"/>
                  </a:lnTo>
                  <a:lnTo>
                    <a:pt x="45059" y="-2583"/>
                  </a:lnTo>
                  <a:lnTo>
                    <a:pt x="90955" y="-2583"/>
                  </a:lnTo>
                  <a:lnTo>
                    <a:pt x="93473" y="-1"/>
                  </a:lnTo>
                  <a:lnTo>
                    <a:pt x="95990" y="2581"/>
                  </a:lnTo>
                  <a:lnTo>
                    <a:pt x="45059" y="2581"/>
                  </a:lnTo>
                  <a:lnTo>
                    <a:pt x="-5873" y="2581"/>
                  </a:lnTo>
                  <a:lnTo>
                    <a:pt x="-3355" y="-1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7FB408BA-F42E-4314-9F16-7B59208CB5F6}"/>
                </a:ext>
              </a:extLst>
            </p:cNvPr>
            <p:cNvSpPr/>
            <p:nvPr/>
          </p:nvSpPr>
          <p:spPr>
            <a:xfrm flipV="1">
              <a:off x="5210815" y="4288861"/>
              <a:ext cx="145693" cy="5164"/>
            </a:xfrm>
            <a:custGeom>
              <a:avLst/>
              <a:gdLst>
                <a:gd name="connsiteX0" fmla="*/ -5085 w 145693"/>
                <a:gd name="connsiteY0" fmla="*/ -1 h 5164"/>
                <a:gd name="connsiteX1" fmla="*/ -7538 w 145693"/>
                <a:gd name="connsiteY1" fmla="*/ -2518 h 5164"/>
                <a:gd name="connsiteX2" fmla="*/ 65341 w 145693"/>
                <a:gd name="connsiteY2" fmla="*/ -2583 h 5164"/>
                <a:gd name="connsiteX3" fmla="*/ 138156 w 145693"/>
                <a:gd name="connsiteY3" fmla="*/ -2583 h 5164"/>
                <a:gd name="connsiteX4" fmla="*/ 135638 w 145693"/>
                <a:gd name="connsiteY4" fmla="*/ -1 h 5164"/>
                <a:gd name="connsiteX5" fmla="*/ 133121 w 145693"/>
                <a:gd name="connsiteY5" fmla="*/ 2581 h 5164"/>
                <a:gd name="connsiteX6" fmla="*/ 65277 w 145693"/>
                <a:gd name="connsiteY6" fmla="*/ 2581 h 5164"/>
                <a:gd name="connsiteX7" fmla="*/ -2567 w 145693"/>
                <a:gd name="connsiteY7" fmla="*/ 2581 h 5164"/>
                <a:gd name="connsiteX8" fmla="*/ -5085 w 145693"/>
                <a:gd name="connsiteY8" fmla="*/ -1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693" h="5164">
                  <a:moveTo>
                    <a:pt x="-5085" y="-1"/>
                  </a:moveTo>
                  <a:lnTo>
                    <a:pt x="-7538" y="-2518"/>
                  </a:lnTo>
                  <a:lnTo>
                    <a:pt x="65341" y="-2583"/>
                  </a:lnTo>
                  <a:lnTo>
                    <a:pt x="138156" y="-2583"/>
                  </a:lnTo>
                  <a:lnTo>
                    <a:pt x="135638" y="-1"/>
                  </a:lnTo>
                  <a:lnTo>
                    <a:pt x="133121" y="2581"/>
                  </a:lnTo>
                  <a:lnTo>
                    <a:pt x="65277" y="2581"/>
                  </a:lnTo>
                  <a:lnTo>
                    <a:pt x="-2567" y="2581"/>
                  </a:lnTo>
                  <a:lnTo>
                    <a:pt x="-5085" y="-1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2809E717-F921-4D2A-8FC5-D9B9A372BAF1}"/>
                </a:ext>
              </a:extLst>
            </p:cNvPr>
            <p:cNvSpPr/>
            <p:nvPr/>
          </p:nvSpPr>
          <p:spPr>
            <a:xfrm flipV="1">
              <a:off x="5190739" y="4305708"/>
              <a:ext cx="180347" cy="8328"/>
            </a:xfrm>
            <a:custGeom>
              <a:avLst/>
              <a:gdLst>
                <a:gd name="connsiteX0" fmla="*/ 164466 w 180347"/>
                <a:gd name="connsiteY0" fmla="*/ 4638 h 8328"/>
                <a:gd name="connsiteX1" fmla="*/ 160916 w 180347"/>
                <a:gd name="connsiteY1" fmla="*/ 3218 h 8328"/>
                <a:gd name="connsiteX2" fmla="*/ 79194 w 180347"/>
                <a:gd name="connsiteY2" fmla="*/ 3024 h 8328"/>
                <a:gd name="connsiteX3" fmla="*/ -2465 w 180347"/>
                <a:gd name="connsiteY3" fmla="*/ 2895 h 8328"/>
                <a:gd name="connsiteX4" fmla="*/ -4982 w 180347"/>
                <a:gd name="connsiteY4" fmla="*/ 313 h 8328"/>
                <a:gd name="connsiteX5" fmla="*/ -7500 w 180347"/>
                <a:gd name="connsiteY5" fmla="*/ -2269 h 8328"/>
                <a:gd name="connsiteX6" fmla="*/ 72932 w 180347"/>
                <a:gd name="connsiteY6" fmla="*/ -2269 h 8328"/>
                <a:gd name="connsiteX7" fmla="*/ 158399 w 180347"/>
                <a:gd name="connsiteY7" fmla="*/ -1559 h 8328"/>
                <a:gd name="connsiteX8" fmla="*/ 172794 w 180347"/>
                <a:gd name="connsiteY8" fmla="*/ 2637 h 8328"/>
                <a:gd name="connsiteX9" fmla="*/ 169050 w 180347"/>
                <a:gd name="connsiteY9" fmla="*/ 6058 h 8328"/>
                <a:gd name="connsiteX10" fmla="*/ 164466 w 180347"/>
                <a:gd name="connsiteY10" fmla="*/ 4638 h 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347" h="8328">
                  <a:moveTo>
                    <a:pt x="164466" y="4638"/>
                  </a:moveTo>
                  <a:lnTo>
                    <a:pt x="160916" y="3218"/>
                  </a:lnTo>
                  <a:lnTo>
                    <a:pt x="79194" y="3024"/>
                  </a:lnTo>
                  <a:lnTo>
                    <a:pt x="-2465" y="2895"/>
                  </a:lnTo>
                  <a:lnTo>
                    <a:pt x="-4982" y="313"/>
                  </a:lnTo>
                  <a:lnTo>
                    <a:pt x="-7500" y="-2269"/>
                  </a:lnTo>
                  <a:lnTo>
                    <a:pt x="72932" y="-2269"/>
                  </a:lnTo>
                  <a:cubicBezTo>
                    <a:pt x="126704" y="-2269"/>
                    <a:pt x="155042" y="-2011"/>
                    <a:pt x="158399" y="-1559"/>
                  </a:cubicBezTo>
                  <a:cubicBezTo>
                    <a:pt x="162530" y="-978"/>
                    <a:pt x="171825" y="1733"/>
                    <a:pt x="172794" y="2637"/>
                  </a:cubicBezTo>
                  <a:cubicBezTo>
                    <a:pt x="173310" y="3153"/>
                    <a:pt x="170018" y="6123"/>
                    <a:pt x="169050" y="6058"/>
                  </a:cubicBezTo>
                  <a:cubicBezTo>
                    <a:pt x="168469" y="6058"/>
                    <a:pt x="166403" y="5413"/>
                    <a:pt x="164466" y="4638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51874CC3-463C-4184-9C3A-15C952F94C25}"/>
                </a:ext>
              </a:extLst>
            </p:cNvPr>
            <p:cNvSpPr/>
            <p:nvPr/>
          </p:nvSpPr>
          <p:spPr>
            <a:xfrm flipV="1">
              <a:off x="5133288" y="4308872"/>
              <a:ext cx="61840" cy="5164"/>
            </a:xfrm>
            <a:custGeom>
              <a:avLst/>
              <a:gdLst>
                <a:gd name="connsiteX0" fmla="*/ -3355 w 61840"/>
                <a:gd name="connsiteY0" fmla="*/ 340 h 5164"/>
                <a:gd name="connsiteX1" fmla="*/ -837 w 61840"/>
                <a:gd name="connsiteY1" fmla="*/ -2242 h 5164"/>
                <a:gd name="connsiteX2" fmla="*/ 25048 w 61840"/>
                <a:gd name="connsiteY2" fmla="*/ -2242 h 5164"/>
                <a:gd name="connsiteX3" fmla="*/ 50933 w 61840"/>
                <a:gd name="connsiteY3" fmla="*/ -2242 h 5164"/>
                <a:gd name="connsiteX4" fmla="*/ 53451 w 61840"/>
                <a:gd name="connsiteY4" fmla="*/ 340 h 5164"/>
                <a:gd name="connsiteX5" fmla="*/ 55968 w 61840"/>
                <a:gd name="connsiteY5" fmla="*/ 2922 h 5164"/>
                <a:gd name="connsiteX6" fmla="*/ 25048 w 61840"/>
                <a:gd name="connsiteY6" fmla="*/ 2922 h 5164"/>
                <a:gd name="connsiteX7" fmla="*/ -5873 w 61840"/>
                <a:gd name="connsiteY7" fmla="*/ 2922 h 5164"/>
                <a:gd name="connsiteX8" fmla="*/ -3355 w 61840"/>
                <a:gd name="connsiteY8" fmla="*/ 340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40" h="5164">
                  <a:moveTo>
                    <a:pt x="-3355" y="340"/>
                  </a:moveTo>
                  <a:lnTo>
                    <a:pt x="-837" y="-2242"/>
                  </a:lnTo>
                  <a:lnTo>
                    <a:pt x="25048" y="-2242"/>
                  </a:lnTo>
                  <a:lnTo>
                    <a:pt x="50933" y="-2242"/>
                  </a:lnTo>
                  <a:lnTo>
                    <a:pt x="53451" y="340"/>
                  </a:lnTo>
                  <a:lnTo>
                    <a:pt x="55968" y="2922"/>
                  </a:lnTo>
                  <a:lnTo>
                    <a:pt x="25048" y="2922"/>
                  </a:lnTo>
                  <a:lnTo>
                    <a:pt x="-5873" y="2922"/>
                  </a:lnTo>
                  <a:lnTo>
                    <a:pt x="-3355" y="340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DE44A29-3843-4AAE-9493-4E11AB0AFE26}"/>
              </a:ext>
            </a:extLst>
          </p:cNvPr>
          <p:cNvCxnSpPr/>
          <p:nvPr/>
        </p:nvCxnSpPr>
        <p:spPr bwMode="auto">
          <a:xfrm>
            <a:off x="4857291" y="3329583"/>
            <a:ext cx="89359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CFC4F4D7-C19B-4C5E-8896-88A420DA14C1}"/>
              </a:ext>
            </a:extLst>
          </p:cNvPr>
          <p:cNvCxnSpPr>
            <a:endCxn id="71" idx="0"/>
          </p:cNvCxnSpPr>
          <p:nvPr/>
        </p:nvCxnSpPr>
        <p:spPr bwMode="auto">
          <a:xfrm flipH="1">
            <a:off x="7126348" y="732789"/>
            <a:ext cx="2763" cy="1305325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27C07F9B-316A-4C62-A7E2-904800AE2144}"/>
              </a:ext>
            </a:extLst>
          </p:cNvPr>
          <p:cNvSpPr txBox="1"/>
          <p:nvPr/>
        </p:nvSpPr>
        <p:spPr>
          <a:xfrm>
            <a:off x="6212042" y="4351983"/>
            <a:ext cx="936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Hausnetz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088E5D81-85FD-452A-BAA7-B605E553BBDC}"/>
              </a:ext>
            </a:extLst>
          </p:cNvPr>
          <p:cNvCxnSpPr/>
          <p:nvPr/>
        </p:nvCxnSpPr>
        <p:spPr bwMode="auto">
          <a:xfrm>
            <a:off x="6246547" y="3723669"/>
            <a:ext cx="0" cy="989754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Grafik 50" descr="Ein Bild, das Buchse, Elektronik, drinnen, Stecker enthält.&#10;&#10;Automatisch generierte Beschreibung">
            <a:extLst>
              <a:ext uri="{FF2B5EF4-FFF2-40B4-BE49-F238E27FC236}">
                <a16:creationId xmlns:a16="http://schemas.microsoft.com/office/drawing/2014/main" id="{9FB441D2-D519-4379-A910-DBDC6A1CD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1" y="3498647"/>
            <a:ext cx="248835" cy="248835"/>
          </a:xfrm>
          <a:prstGeom prst="rect">
            <a:avLst/>
          </a:prstGeom>
        </p:spPr>
      </p:pic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B71D392F-2EF8-4B26-90C2-9F0FEB9FCBA7}"/>
              </a:ext>
            </a:extLst>
          </p:cNvPr>
          <p:cNvGrpSpPr/>
          <p:nvPr/>
        </p:nvGrpSpPr>
        <p:grpSpPr>
          <a:xfrm>
            <a:off x="324323" y="1146861"/>
            <a:ext cx="3647730" cy="2986111"/>
            <a:chOff x="1478424" y="1318947"/>
            <a:chExt cx="3647730" cy="2986111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530B6974-FD95-46EC-A875-E3D54EDAECD5}"/>
                </a:ext>
              </a:extLst>
            </p:cNvPr>
            <p:cNvSpPr/>
            <p:nvPr/>
          </p:nvSpPr>
          <p:spPr bwMode="auto">
            <a:xfrm>
              <a:off x="4199565" y="1601287"/>
              <a:ext cx="926589" cy="2703771"/>
            </a:xfrm>
            <a:custGeom>
              <a:avLst/>
              <a:gdLst>
                <a:gd name="connsiteX0" fmla="*/ 0 w 381000"/>
                <a:gd name="connsiteY0" fmla="*/ 369094 h 1066800"/>
                <a:gd name="connsiteX1" fmla="*/ 150019 w 381000"/>
                <a:gd name="connsiteY1" fmla="*/ 0 h 1066800"/>
                <a:gd name="connsiteX2" fmla="*/ 381000 w 381000"/>
                <a:gd name="connsiteY2" fmla="*/ 550069 h 1066800"/>
                <a:gd name="connsiteX3" fmla="*/ 381000 w 381000"/>
                <a:gd name="connsiteY3" fmla="*/ 1066800 h 1066800"/>
                <a:gd name="connsiteX4" fmla="*/ 16669 w 381000"/>
                <a:gd name="connsiteY4" fmla="*/ 833437 h 1066800"/>
                <a:gd name="connsiteX5" fmla="*/ 0 w 381000"/>
                <a:gd name="connsiteY5" fmla="*/ 369094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066800">
                  <a:moveTo>
                    <a:pt x="0" y="369094"/>
                  </a:moveTo>
                  <a:lnTo>
                    <a:pt x="150019" y="0"/>
                  </a:lnTo>
                  <a:lnTo>
                    <a:pt x="381000" y="550069"/>
                  </a:lnTo>
                  <a:lnTo>
                    <a:pt x="381000" y="1066800"/>
                  </a:lnTo>
                  <a:lnTo>
                    <a:pt x="16669" y="833437"/>
                  </a:lnTo>
                  <a:lnTo>
                    <a:pt x="0" y="369094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E80E13DF-B14D-48D3-BAFA-1282840F2456}"/>
                </a:ext>
              </a:extLst>
            </p:cNvPr>
            <p:cNvSpPr txBox="1"/>
            <p:nvPr/>
          </p:nvSpPr>
          <p:spPr>
            <a:xfrm>
              <a:off x="1478424" y="1318947"/>
              <a:ext cx="2364750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u="sng" dirty="0">
                  <a:solidFill>
                    <a:srgbClr val="3333FF"/>
                  </a:solidFill>
                </a:rPr>
                <a:t>Notwendige energetische</a:t>
              </a:r>
              <a:br>
                <a:rPr lang="de-DE" sz="1400" u="sng" dirty="0">
                  <a:solidFill>
                    <a:srgbClr val="3333FF"/>
                  </a:solidFill>
                </a:rPr>
              </a:br>
              <a:r>
                <a:rPr lang="de-DE" sz="1400" u="sng" dirty="0">
                  <a:solidFill>
                    <a:srgbClr val="3333FF"/>
                  </a:solidFill>
                </a:rPr>
                <a:t>Minimal-Sanierung!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- doppelverglaste Fenster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- Dämmung der 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  Obergeschossdecke und 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  bei Bedarf Kellerdecke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Wirtschaftlichkeit beachten!</a:t>
              </a:r>
            </a:p>
          </p:txBody>
        </p: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404A8B09-44EA-4406-B042-BDFD27675913}"/>
                </a:ext>
              </a:extLst>
            </p:cNvPr>
            <p:cNvCxnSpPr/>
            <p:nvPr/>
          </p:nvCxnSpPr>
          <p:spPr bwMode="auto">
            <a:xfrm flipH="1" flipV="1">
              <a:off x="3688074" y="2014297"/>
              <a:ext cx="953094" cy="299395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9" name="Grafik 58" descr="Ein Bild, das drinnen, Zähler, weiß, sitzend enthält.&#10;&#10;Automatisch generierte Beschreibung">
            <a:extLst>
              <a:ext uri="{FF2B5EF4-FFF2-40B4-BE49-F238E27FC236}">
                <a16:creationId xmlns:a16="http://schemas.microsoft.com/office/drawing/2014/main" id="{50FE87EA-8D41-471E-B553-72674FF44C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20588" r="12982" b="4299"/>
          <a:stretch/>
        </p:blipFill>
        <p:spPr>
          <a:xfrm rot="5400000">
            <a:off x="6743408" y="1264883"/>
            <a:ext cx="803523" cy="537681"/>
          </a:xfrm>
          <a:prstGeom prst="rect">
            <a:avLst/>
          </a:prstGeom>
        </p:spPr>
      </p:pic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F70F2D80-A629-4BEE-881B-4D85AB7B75D1}"/>
              </a:ext>
            </a:extLst>
          </p:cNvPr>
          <p:cNvCxnSpPr/>
          <p:nvPr/>
        </p:nvCxnSpPr>
        <p:spPr bwMode="auto">
          <a:xfrm>
            <a:off x="6275486" y="929501"/>
            <a:ext cx="1102767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10FBD842-446F-40C1-8C72-0BBFA467B01B}"/>
              </a:ext>
            </a:extLst>
          </p:cNvPr>
          <p:cNvSpPr/>
          <p:nvPr/>
        </p:nvSpPr>
        <p:spPr bwMode="auto">
          <a:xfrm>
            <a:off x="7093354" y="884310"/>
            <a:ext cx="69669" cy="6966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F25F223B-193E-42B6-9B54-F83E04774338}"/>
              </a:ext>
            </a:extLst>
          </p:cNvPr>
          <p:cNvSpPr txBox="1"/>
          <p:nvPr/>
        </p:nvSpPr>
        <p:spPr>
          <a:xfrm>
            <a:off x="7414010" y="765255"/>
            <a:ext cx="1790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EVU-Netz 400 V AC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785F2561-178D-4F04-99A7-F00206D4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899" y="4334694"/>
            <a:ext cx="112402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e.V. 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0F0B59B9-F2B9-3AE5-6EA7-CFCF863B1BAB}"/>
              </a:ext>
            </a:extLst>
          </p:cNvPr>
          <p:cNvSpPr txBox="1"/>
          <p:nvPr/>
        </p:nvSpPr>
        <p:spPr>
          <a:xfrm>
            <a:off x="224040" y="5755568"/>
            <a:ext cx="9667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EE-Maßnahmen sollten mit dem Energieberater bei notwendigen Instandhaltungen geplant werden</a:t>
            </a:r>
          </a:p>
        </p:txBody>
      </p: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C1742AD9-2607-5271-49AC-CF2699E39934}"/>
              </a:ext>
            </a:extLst>
          </p:cNvPr>
          <p:cNvGrpSpPr/>
          <p:nvPr/>
        </p:nvGrpSpPr>
        <p:grpSpPr>
          <a:xfrm>
            <a:off x="224042" y="1146861"/>
            <a:ext cx="9681958" cy="3914171"/>
            <a:chOff x="224042" y="1146861"/>
            <a:chExt cx="9681958" cy="3914171"/>
          </a:xfrm>
        </p:grpSpPr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4B65DD55-27CC-B198-B621-9EF9E90BD6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4364" y="4692139"/>
              <a:ext cx="446570" cy="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D587411E-2867-4BEF-97EF-56AA9D38709A}"/>
                </a:ext>
              </a:extLst>
            </p:cNvPr>
            <p:cNvGrpSpPr/>
            <p:nvPr/>
          </p:nvGrpSpPr>
          <p:grpSpPr>
            <a:xfrm>
              <a:off x="224042" y="1146861"/>
              <a:ext cx="9681958" cy="3914171"/>
              <a:chOff x="224042" y="1210361"/>
              <a:chExt cx="9681958" cy="3914171"/>
            </a:xfrm>
          </p:grpSpPr>
          <p:sp>
            <p:nvSpPr>
              <p:cNvPr id="101" name="Textfeld 100">
                <a:extLst>
                  <a:ext uri="{FF2B5EF4-FFF2-40B4-BE49-F238E27FC236}">
                    <a16:creationId xmlns:a16="http://schemas.microsoft.com/office/drawing/2014/main" id="{15DBD730-6C2E-4363-9083-F3AD10D0F8FC}"/>
                  </a:ext>
                </a:extLst>
              </p:cNvPr>
              <p:cNvSpPr txBox="1"/>
              <p:nvPr/>
            </p:nvSpPr>
            <p:spPr>
              <a:xfrm>
                <a:off x="224042" y="4785978"/>
                <a:ext cx="968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solidFill>
                      <a:srgbClr val="3333FF"/>
                    </a:solidFill>
                  </a:rPr>
                  <a:t>Hauskraftwerk (PV auf Dach/Balkon mit Batterie), Überschussstrom ins EVU-Netz</a:t>
                </a:r>
              </a:p>
            </p:txBody>
          </p:sp>
          <p:grpSp>
            <p:nvGrpSpPr>
              <p:cNvPr id="117" name="Gruppieren 116">
                <a:extLst>
                  <a:ext uri="{FF2B5EF4-FFF2-40B4-BE49-F238E27FC236}">
                    <a16:creationId xmlns:a16="http://schemas.microsoft.com/office/drawing/2014/main" id="{0CCC28C9-F7D6-C67D-22FD-B20244D2B609}"/>
                  </a:ext>
                </a:extLst>
              </p:cNvPr>
              <p:cNvGrpSpPr/>
              <p:nvPr/>
            </p:nvGrpSpPr>
            <p:grpSpPr>
              <a:xfrm>
                <a:off x="3811625" y="1210361"/>
                <a:ext cx="3351398" cy="3582519"/>
                <a:chOff x="3811625" y="1210361"/>
                <a:chExt cx="3351398" cy="3582519"/>
              </a:xfrm>
            </p:grpSpPr>
            <p:grpSp>
              <p:nvGrpSpPr>
                <p:cNvPr id="109" name="Gruppieren 108">
                  <a:extLst>
                    <a:ext uri="{FF2B5EF4-FFF2-40B4-BE49-F238E27FC236}">
                      <a16:creationId xmlns:a16="http://schemas.microsoft.com/office/drawing/2014/main" id="{C18E14C0-804C-DCC1-4C4D-668DD92D2679}"/>
                    </a:ext>
                  </a:extLst>
                </p:cNvPr>
                <p:cNvGrpSpPr/>
                <p:nvPr/>
              </p:nvGrpSpPr>
              <p:grpSpPr>
                <a:xfrm>
                  <a:off x="5598798" y="3495999"/>
                  <a:ext cx="691598" cy="1296881"/>
                  <a:chOff x="5598798" y="3495999"/>
                  <a:chExt cx="691598" cy="1296881"/>
                </a:xfrm>
              </p:grpSpPr>
              <p:pic>
                <p:nvPicPr>
                  <p:cNvPr id="8" name="Grafik 7">
                    <a:extLst>
                      <a:ext uri="{FF2B5EF4-FFF2-40B4-BE49-F238E27FC236}">
                        <a16:creationId xmlns:a16="http://schemas.microsoft.com/office/drawing/2014/main" id="{4F64958E-6CC0-4B37-9759-F3B8D732A9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087" t="56358" r="73126" b="14625"/>
                  <a:stretch/>
                </p:blipFill>
                <p:spPr>
                  <a:xfrm>
                    <a:off x="5598798" y="3495999"/>
                    <a:ext cx="418875" cy="718622"/>
                  </a:xfrm>
                  <a:prstGeom prst="rect">
                    <a:avLst/>
                  </a:prstGeom>
                </p:spPr>
              </p:pic>
              <p:cxnSp>
                <p:nvCxnSpPr>
                  <p:cNvPr id="65" name="Gerader Verbinder 64">
                    <a:extLst>
                      <a:ext uri="{FF2B5EF4-FFF2-40B4-BE49-F238E27FC236}">
                        <a16:creationId xmlns:a16="http://schemas.microsoft.com/office/drawing/2014/main" id="{9A587941-AE49-4A00-A415-1E1A1B38C9FB}"/>
                      </a:ext>
                    </a:extLst>
                  </p:cNvPr>
                  <p:cNvCxnSpPr>
                    <a:cxnSpLocks/>
                    <a:stCxn id="8" idx="2"/>
                  </p:cNvCxnSpPr>
                  <p:nvPr/>
                </p:nvCxnSpPr>
                <p:spPr bwMode="auto">
                  <a:xfrm>
                    <a:off x="5808236" y="4214621"/>
                    <a:ext cx="0" cy="554258"/>
                  </a:xfrm>
                  <a:prstGeom prst="line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6" name="Ellipse 105">
                    <a:extLst>
                      <a:ext uri="{FF2B5EF4-FFF2-40B4-BE49-F238E27FC236}">
                        <a16:creationId xmlns:a16="http://schemas.microsoft.com/office/drawing/2014/main" id="{8B34A4E2-020B-448C-8628-C4395F2F53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20727" y="4723211"/>
                    <a:ext cx="69669" cy="6966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7" name="Gruppieren 66">
                  <a:extLst>
                    <a:ext uri="{FF2B5EF4-FFF2-40B4-BE49-F238E27FC236}">
                      <a16:creationId xmlns:a16="http://schemas.microsoft.com/office/drawing/2014/main" id="{3D9D3587-3394-4C57-B455-3395A0794555}"/>
                    </a:ext>
                  </a:extLst>
                </p:cNvPr>
                <p:cNvGrpSpPr/>
                <p:nvPr/>
              </p:nvGrpSpPr>
              <p:grpSpPr>
                <a:xfrm>
                  <a:off x="3811625" y="1210361"/>
                  <a:ext cx="3351398" cy="1585429"/>
                  <a:chOff x="3811625" y="1318649"/>
                  <a:chExt cx="3351398" cy="1585429"/>
                </a:xfrm>
              </p:grpSpPr>
              <p:grpSp>
                <p:nvGrpSpPr>
                  <p:cNvPr id="73" name="Gruppieren 72">
                    <a:extLst>
                      <a:ext uri="{FF2B5EF4-FFF2-40B4-BE49-F238E27FC236}">
                        <a16:creationId xmlns:a16="http://schemas.microsoft.com/office/drawing/2014/main" id="{0D43477C-9A5B-40FB-9F52-C8B7BAE756B5}"/>
                      </a:ext>
                    </a:extLst>
                  </p:cNvPr>
                  <p:cNvGrpSpPr/>
                  <p:nvPr/>
                </p:nvGrpSpPr>
                <p:grpSpPr>
                  <a:xfrm>
                    <a:off x="3811625" y="1601287"/>
                    <a:ext cx="3351398" cy="1302791"/>
                    <a:chOff x="4965726" y="1601287"/>
                    <a:chExt cx="3351398" cy="1302791"/>
                  </a:xfrm>
                </p:grpSpPr>
                <p:grpSp>
                  <p:nvGrpSpPr>
                    <p:cNvPr id="17" name="Gruppieren 16">
                      <a:extLst>
                        <a:ext uri="{FF2B5EF4-FFF2-40B4-BE49-F238E27FC236}">
                          <a16:creationId xmlns:a16="http://schemas.microsoft.com/office/drawing/2014/main" id="{C5578023-2269-452E-BE95-39A0DB118D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65726" y="1601287"/>
                      <a:ext cx="2344763" cy="1302791"/>
                      <a:chOff x="8364915" y="3815016"/>
                      <a:chExt cx="897300" cy="528571"/>
                    </a:xfrm>
                  </p:grpSpPr>
                  <p:sp>
                    <p:nvSpPr>
                      <p:cNvPr id="19" name="Freihandform: Form 18">
                        <a:extLst>
                          <a:ext uri="{FF2B5EF4-FFF2-40B4-BE49-F238E27FC236}">
                            <a16:creationId xmlns:a16="http://schemas.microsoft.com/office/drawing/2014/main" id="{765E8201-2ED6-4455-A791-85E3C90DDD39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364915" y="3815016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" name="Freihandform: Form 19">
                        <a:extLst>
                          <a:ext uri="{FF2B5EF4-FFF2-40B4-BE49-F238E27FC236}">
                            <a16:creationId xmlns:a16="http://schemas.microsoft.com/office/drawing/2014/main" id="{50079D3C-241D-4B12-85B6-C6C0EA71576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764049" y="3815016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" name="Freihandform: Form 20">
                        <a:extLst>
                          <a:ext uri="{FF2B5EF4-FFF2-40B4-BE49-F238E27FC236}">
                            <a16:creationId xmlns:a16="http://schemas.microsoft.com/office/drawing/2014/main" id="{F05163AF-20A9-41AF-AE41-E61103D4695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512535" y="4117607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2" name="Freihandform: Form 21">
                        <a:extLst>
                          <a:ext uri="{FF2B5EF4-FFF2-40B4-BE49-F238E27FC236}">
                            <a16:creationId xmlns:a16="http://schemas.microsoft.com/office/drawing/2014/main" id="{DF5FF9D8-2AB6-4269-9454-2049E1F8C82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911668" y="4117607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cxnSp>
                  <p:nvCxnSpPr>
                    <p:cNvPr id="37" name="Gerader Verbinder 36">
                      <a:extLst>
                        <a:ext uri="{FF2B5EF4-FFF2-40B4-BE49-F238E27FC236}">
                          <a16:creationId xmlns:a16="http://schemas.microsoft.com/office/drawing/2014/main" id="{7D14DC26-2A0F-4E68-BC11-2766490D97A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7263302" y="2828787"/>
                      <a:ext cx="101991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62" name="Ellipse 61">
                      <a:extLst>
                        <a:ext uri="{FF2B5EF4-FFF2-40B4-BE49-F238E27FC236}">
                          <a16:creationId xmlns:a16="http://schemas.microsoft.com/office/drawing/2014/main" id="{22870BAA-3707-4FD2-BD2B-1F940EDDBD4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47455" y="2781252"/>
                      <a:ext cx="69669" cy="6966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cxnSp>
                <p:nvCxnSpPr>
                  <p:cNvPr id="38" name="Gerade Verbindung mit Pfeil 37">
                    <a:extLst>
                      <a:ext uri="{FF2B5EF4-FFF2-40B4-BE49-F238E27FC236}">
                        <a16:creationId xmlns:a16="http://schemas.microsoft.com/office/drawing/2014/main" id="{87FFDE7C-70A4-4E6E-847B-8FEBBFD837C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763351" y="1318649"/>
                    <a:ext cx="0" cy="793315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sp>
        <p:nvSpPr>
          <p:cNvPr id="104" name="Rectangle 4">
            <a:extLst>
              <a:ext uri="{FF2B5EF4-FFF2-40B4-BE49-F238E27FC236}">
                <a16:creationId xmlns:a16="http://schemas.microsoft.com/office/drawing/2014/main" id="{CC17F1C7-52AC-47E2-8713-151BB921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873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: Im Neubau </a:t>
            </a:r>
            <a:r>
              <a:rPr lang="de-DE" altLang="de-DE" sz="1800" b="1" u="sng" dirty="0">
                <a:solidFill>
                  <a:srgbClr val="00B050"/>
                </a:solidFill>
              </a:rPr>
              <a:t>UND</a:t>
            </a:r>
            <a:r>
              <a:rPr lang="de-DE" altLang="de-DE" sz="1800" dirty="0">
                <a:solidFill>
                  <a:srgbClr val="00B050"/>
                </a:solidFill>
              </a:rPr>
              <a:t> Bestand einsetzbar! 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E71F2F2D-85F2-4B08-B535-A1306EC24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14" y="62302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Energiekopplung (Produzent und Konsument): </a:t>
            </a:r>
            <a:r>
              <a:rPr lang="de-DE" altLang="de-DE" sz="1800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1800" dirty="0">
                <a:solidFill>
                  <a:srgbClr val="00B050"/>
                </a:solidFill>
              </a:rPr>
              <a:t>wirtschaftliche Autarkie bis zu 80% erreichbar</a:t>
            </a:r>
          </a:p>
        </p:txBody>
      </p: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D68080EC-C16F-D555-A3D8-17B76A3F23EB}"/>
              </a:ext>
            </a:extLst>
          </p:cNvPr>
          <p:cNvGrpSpPr/>
          <p:nvPr/>
        </p:nvGrpSpPr>
        <p:grpSpPr>
          <a:xfrm>
            <a:off x="224041" y="3142846"/>
            <a:ext cx="9667446" cy="2164413"/>
            <a:chOff x="224041" y="3142846"/>
            <a:chExt cx="9667446" cy="2164413"/>
          </a:xfrm>
        </p:grpSpPr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5CC8F906-1BA6-6675-9F01-435ED59D3A15}"/>
                </a:ext>
              </a:extLst>
            </p:cNvPr>
            <p:cNvGrpSpPr/>
            <p:nvPr/>
          </p:nvGrpSpPr>
          <p:grpSpPr>
            <a:xfrm>
              <a:off x="224041" y="3142846"/>
              <a:ext cx="9667446" cy="2164413"/>
              <a:chOff x="224041" y="3212994"/>
              <a:chExt cx="9667446" cy="2164413"/>
            </a:xfrm>
          </p:grpSpPr>
          <p:grpSp>
            <p:nvGrpSpPr>
              <p:cNvPr id="112" name="Gruppieren 111">
                <a:extLst>
                  <a:ext uri="{FF2B5EF4-FFF2-40B4-BE49-F238E27FC236}">
                    <a16:creationId xmlns:a16="http://schemas.microsoft.com/office/drawing/2014/main" id="{CDA5EB74-6F08-0FBD-5BEC-259F0DBDF25C}"/>
                  </a:ext>
                </a:extLst>
              </p:cNvPr>
              <p:cNvGrpSpPr/>
              <p:nvPr/>
            </p:nvGrpSpPr>
            <p:grpSpPr>
              <a:xfrm>
                <a:off x="4084068" y="3212994"/>
                <a:ext cx="1747241" cy="1571439"/>
                <a:chOff x="4084068" y="3212994"/>
                <a:chExt cx="1747241" cy="1571439"/>
              </a:xfrm>
            </p:grpSpPr>
            <p:cxnSp>
              <p:nvCxnSpPr>
                <p:cNvPr id="40" name="Gerader Verbinder 39">
                  <a:extLst>
                    <a:ext uri="{FF2B5EF4-FFF2-40B4-BE49-F238E27FC236}">
                      <a16:creationId xmlns:a16="http://schemas.microsoft.com/office/drawing/2014/main" id="{38F9CED0-963F-4777-994E-CD96380A003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424705" y="4765178"/>
                  <a:ext cx="1406604" cy="19255"/>
                </a:xfrm>
                <a:prstGeom prst="lin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" name="Gerader Verbinder 47">
                  <a:extLst>
                    <a:ext uri="{FF2B5EF4-FFF2-40B4-BE49-F238E27FC236}">
                      <a16:creationId xmlns:a16="http://schemas.microsoft.com/office/drawing/2014/main" id="{FA436010-E268-40C8-B188-8A5132BB6749}"/>
                    </a:ext>
                  </a:extLst>
                </p:cNvPr>
                <p:cNvCxnSpPr/>
                <p:nvPr/>
              </p:nvCxnSpPr>
              <p:spPr bwMode="auto">
                <a:xfrm>
                  <a:off x="4447389" y="3787467"/>
                  <a:ext cx="0" cy="989754"/>
                </a:xfrm>
                <a:prstGeom prst="lin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91" name="Grafik 90">
                  <a:extLst>
                    <a:ext uri="{FF2B5EF4-FFF2-40B4-BE49-F238E27FC236}">
                      <a16:creationId xmlns:a16="http://schemas.microsoft.com/office/drawing/2014/main" id="{E624AB83-94CC-43A7-829C-280F72EB5F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84068" y="3212994"/>
                  <a:ext cx="705102" cy="705102"/>
                </a:xfrm>
                <a:prstGeom prst="rect">
                  <a:avLst/>
                </a:prstGeom>
              </p:spPr>
            </p:pic>
          </p:grp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B331854A-963A-A1BC-B6F9-DC509AA1BE9A}"/>
                  </a:ext>
                </a:extLst>
              </p:cNvPr>
              <p:cNvSpPr txBox="1"/>
              <p:nvPr/>
            </p:nvSpPr>
            <p:spPr>
              <a:xfrm>
                <a:off x="224041" y="5038853"/>
                <a:ext cx="96674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solidFill>
                      <a:srgbClr val="3333FF"/>
                    </a:solidFill>
                  </a:rPr>
                  <a:t>Fossile Wärmeerzeuger durch Wärmepumpen (z.B. Luft-Wasser / Luft-Luft) bzw. Wärmenetz ersetzen</a:t>
                </a:r>
              </a:p>
            </p:txBody>
          </p:sp>
        </p:grp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C82BDF04-C99C-5B07-A0FE-7072BD80AB0E}"/>
                </a:ext>
              </a:extLst>
            </p:cNvPr>
            <p:cNvSpPr/>
            <p:nvPr/>
          </p:nvSpPr>
          <p:spPr bwMode="auto">
            <a:xfrm>
              <a:off x="5782571" y="4659695"/>
              <a:ext cx="69669" cy="6966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4E38402-D65B-84E0-DAB6-7389A979435F}"/>
              </a:ext>
            </a:extLst>
          </p:cNvPr>
          <p:cNvGrpSpPr/>
          <p:nvPr/>
        </p:nvGrpSpPr>
        <p:grpSpPr>
          <a:xfrm>
            <a:off x="224040" y="2750541"/>
            <a:ext cx="9457919" cy="2786342"/>
            <a:chOff x="224040" y="2750541"/>
            <a:chExt cx="9457919" cy="2786342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C51C1E70-9344-969F-0689-64156BE07A67}"/>
                </a:ext>
              </a:extLst>
            </p:cNvPr>
            <p:cNvGrpSpPr/>
            <p:nvPr/>
          </p:nvGrpSpPr>
          <p:grpSpPr>
            <a:xfrm>
              <a:off x="224040" y="2750541"/>
              <a:ext cx="9457919" cy="2786342"/>
              <a:chOff x="224040" y="2807691"/>
              <a:chExt cx="9457919" cy="2786342"/>
            </a:xfrm>
          </p:grpSpPr>
          <p:sp>
            <p:nvSpPr>
              <p:cNvPr id="100" name="Textfeld 99">
                <a:extLst>
                  <a:ext uri="{FF2B5EF4-FFF2-40B4-BE49-F238E27FC236}">
                    <a16:creationId xmlns:a16="http://schemas.microsoft.com/office/drawing/2014/main" id="{15295552-68A0-4E2B-8EAB-320E63A8F4EC}"/>
                  </a:ext>
                </a:extLst>
              </p:cNvPr>
              <p:cNvSpPr txBox="1"/>
              <p:nvPr/>
            </p:nvSpPr>
            <p:spPr>
              <a:xfrm>
                <a:off x="224040" y="5255479"/>
                <a:ext cx="94579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solidFill>
                      <a:srgbClr val="3333FF"/>
                    </a:solidFill>
                  </a:rPr>
                  <a:t>E-Auto, zukünftig mit bidirektionalem Laden, V2H/G fürs Hausnetz und das EVU-Netz</a:t>
                </a:r>
              </a:p>
            </p:txBody>
          </p:sp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7901D871-F900-4AD4-8BE4-16435CDC68C0}"/>
                  </a:ext>
                </a:extLst>
              </p:cNvPr>
              <p:cNvGrpSpPr/>
              <p:nvPr/>
            </p:nvGrpSpPr>
            <p:grpSpPr>
              <a:xfrm>
                <a:off x="372616" y="2807691"/>
                <a:ext cx="4050910" cy="1969530"/>
                <a:chOff x="372616" y="2807691"/>
                <a:chExt cx="4050910" cy="1969530"/>
              </a:xfrm>
            </p:grpSpPr>
            <p:grpSp>
              <p:nvGrpSpPr>
                <p:cNvPr id="14" name="Gruppieren 13">
                  <a:extLst>
                    <a:ext uri="{FF2B5EF4-FFF2-40B4-BE49-F238E27FC236}">
                      <a16:creationId xmlns:a16="http://schemas.microsoft.com/office/drawing/2014/main" id="{0A1A9296-459C-4C4D-85C8-779560A77BAB}"/>
                    </a:ext>
                  </a:extLst>
                </p:cNvPr>
                <p:cNvGrpSpPr/>
                <p:nvPr/>
              </p:nvGrpSpPr>
              <p:grpSpPr>
                <a:xfrm>
                  <a:off x="372616" y="2807691"/>
                  <a:ext cx="4050910" cy="1969530"/>
                  <a:chOff x="372616" y="2915979"/>
                  <a:chExt cx="4050910" cy="1969530"/>
                </a:xfrm>
              </p:grpSpPr>
              <p:grpSp>
                <p:nvGrpSpPr>
                  <p:cNvPr id="114" name="Gruppieren 113">
                    <a:extLst>
                      <a:ext uri="{FF2B5EF4-FFF2-40B4-BE49-F238E27FC236}">
                        <a16:creationId xmlns:a16="http://schemas.microsoft.com/office/drawing/2014/main" id="{E1DE7B69-C9B2-4A9A-AF26-87143F35943C}"/>
                      </a:ext>
                    </a:extLst>
                  </p:cNvPr>
                  <p:cNvGrpSpPr/>
                  <p:nvPr/>
                </p:nvGrpSpPr>
                <p:grpSpPr>
                  <a:xfrm>
                    <a:off x="372616" y="2915979"/>
                    <a:ext cx="4050910" cy="1969530"/>
                    <a:chOff x="372616" y="2915979"/>
                    <a:chExt cx="4050910" cy="1969530"/>
                  </a:xfrm>
                </p:grpSpPr>
                <p:pic>
                  <p:nvPicPr>
                    <p:cNvPr id="4" name="Grafik 3" descr="Ein Bild, das Text, schwarz, dunkel, Küchengerät enthält.&#10;&#10;Automatisch generierte Beschreibung">
                      <a:extLst>
                        <a:ext uri="{FF2B5EF4-FFF2-40B4-BE49-F238E27FC236}">
                          <a16:creationId xmlns:a16="http://schemas.microsoft.com/office/drawing/2014/main" id="{0F95E97A-8F83-4CCC-A152-55BFF3AF7CE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9688" r="29626"/>
                    <a:stretch/>
                  </p:blipFill>
                  <p:spPr>
                    <a:xfrm>
                      <a:off x="3173373" y="2915979"/>
                      <a:ext cx="620846" cy="8583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Grafik 33">
                      <a:extLst>
                        <a:ext uri="{FF2B5EF4-FFF2-40B4-BE49-F238E27FC236}">
                          <a16:creationId xmlns:a16="http://schemas.microsoft.com/office/drawing/2014/main" id="{28DAA4B1-75B7-40CD-ABB1-DDBC35BDC9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1837" t="27045" b="13630"/>
                    <a:stretch/>
                  </p:blipFill>
                  <p:spPr>
                    <a:xfrm flipH="1">
                      <a:off x="372616" y="3262953"/>
                      <a:ext cx="2269469" cy="132818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5" name="Freihandform: Form 34">
                      <a:extLst>
                        <a:ext uri="{FF2B5EF4-FFF2-40B4-BE49-F238E27FC236}">
                          <a16:creationId xmlns:a16="http://schemas.microsoft.com/office/drawing/2014/main" id="{09DF102F-6310-49DE-8EA5-C00FF141C4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635488" y="3727269"/>
                      <a:ext cx="775944" cy="357051"/>
                    </a:xfrm>
                    <a:custGeom>
                      <a:avLst/>
                      <a:gdLst>
                        <a:gd name="connsiteX0" fmla="*/ 0 w 775944"/>
                        <a:gd name="connsiteY0" fmla="*/ 87085 h 357051"/>
                        <a:gd name="connsiteX1" fmla="*/ 43543 w 775944"/>
                        <a:gd name="connsiteY1" fmla="*/ 121920 h 357051"/>
                        <a:gd name="connsiteX2" fmla="*/ 78377 w 775944"/>
                        <a:gd name="connsiteY2" fmla="*/ 139337 h 357051"/>
                        <a:gd name="connsiteX3" fmla="*/ 121920 w 775944"/>
                        <a:gd name="connsiteY3" fmla="*/ 174171 h 357051"/>
                        <a:gd name="connsiteX4" fmla="*/ 200297 w 775944"/>
                        <a:gd name="connsiteY4" fmla="*/ 226422 h 357051"/>
                        <a:gd name="connsiteX5" fmla="*/ 243840 w 775944"/>
                        <a:gd name="connsiteY5" fmla="*/ 261257 h 357051"/>
                        <a:gd name="connsiteX6" fmla="*/ 330926 w 775944"/>
                        <a:gd name="connsiteY6" fmla="*/ 296091 h 357051"/>
                        <a:gd name="connsiteX7" fmla="*/ 470263 w 775944"/>
                        <a:gd name="connsiteY7" fmla="*/ 339634 h 357051"/>
                        <a:gd name="connsiteX8" fmla="*/ 531223 w 775944"/>
                        <a:gd name="connsiteY8" fmla="*/ 357051 h 357051"/>
                        <a:gd name="connsiteX9" fmla="*/ 635726 w 775944"/>
                        <a:gd name="connsiteY9" fmla="*/ 339634 h 357051"/>
                        <a:gd name="connsiteX10" fmla="*/ 705395 w 775944"/>
                        <a:gd name="connsiteY10" fmla="*/ 278674 h 357051"/>
                        <a:gd name="connsiteX11" fmla="*/ 722812 w 775944"/>
                        <a:gd name="connsiteY11" fmla="*/ 252548 h 357051"/>
                        <a:gd name="connsiteX12" fmla="*/ 748937 w 775944"/>
                        <a:gd name="connsiteY12" fmla="*/ 217714 h 357051"/>
                        <a:gd name="connsiteX13" fmla="*/ 775063 w 775944"/>
                        <a:gd name="connsiteY13" fmla="*/ 113211 h 357051"/>
                        <a:gd name="connsiteX14" fmla="*/ 775063 w 775944"/>
                        <a:gd name="connsiteY14" fmla="*/ 0 h 3570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75944" h="357051">
                          <a:moveTo>
                            <a:pt x="0" y="87085"/>
                          </a:moveTo>
                          <a:cubicBezTo>
                            <a:pt x="14514" y="98697"/>
                            <a:pt x="28077" y="111609"/>
                            <a:pt x="43543" y="121920"/>
                          </a:cubicBezTo>
                          <a:cubicBezTo>
                            <a:pt x="54345" y="129121"/>
                            <a:pt x="68404" y="131026"/>
                            <a:pt x="78377" y="139337"/>
                          </a:cubicBezTo>
                          <a:cubicBezTo>
                            <a:pt x="130900" y="183105"/>
                            <a:pt x="59543" y="153377"/>
                            <a:pt x="121920" y="174171"/>
                          </a:cubicBezTo>
                          <a:cubicBezTo>
                            <a:pt x="267715" y="290806"/>
                            <a:pt x="84502" y="149225"/>
                            <a:pt x="200297" y="226422"/>
                          </a:cubicBezTo>
                          <a:cubicBezTo>
                            <a:pt x="215763" y="236733"/>
                            <a:pt x="227439" y="252510"/>
                            <a:pt x="243840" y="261257"/>
                          </a:cubicBezTo>
                          <a:cubicBezTo>
                            <a:pt x="271427" y="275970"/>
                            <a:pt x="302962" y="282109"/>
                            <a:pt x="330926" y="296091"/>
                          </a:cubicBezTo>
                          <a:cubicBezTo>
                            <a:pt x="419033" y="340145"/>
                            <a:pt x="294646" y="281099"/>
                            <a:pt x="470263" y="339634"/>
                          </a:cubicBezTo>
                          <a:cubicBezTo>
                            <a:pt x="507744" y="352127"/>
                            <a:pt x="487483" y="346115"/>
                            <a:pt x="531223" y="357051"/>
                          </a:cubicBezTo>
                          <a:cubicBezTo>
                            <a:pt x="556050" y="354292"/>
                            <a:pt x="606549" y="354222"/>
                            <a:pt x="635726" y="339634"/>
                          </a:cubicBezTo>
                          <a:cubicBezTo>
                            <a:pt x="658742" y="328126"/>
                            <a:pt x="694045" y="295699"/>
                            <a:pt x="705395" y="278674"/>
                          </a:cubicBezTo>
                          <a:cubicBezTo>
                            <a:pt x="711201" y="269965"/>
                            <a:pt x="716729" y="261065"/>
                            <a:pt x="722812" y="252548"/>
                          </a:cubicBezTo>
                          <a:cubicBezTo>
                            <a:pt x="731248" y="240737"/>
                            <a:pt x="740229" y="229325"/>
                            <a:pt x="748937" y="217714"/>
                          </a:cubicBezTo>
                          <a:cubicBezTo>
                            <a:pt x="762033" y="178429"/>
                            <a:pt x="772864" y="154991"/>
                            <a:pt x="775063" y="113211"/>
                          </a:cubicBezTo>
                          <a:cubicBezTo>
                            <a:pt x="777046" y="75526"/>
                            <a:pt x="775063" y="37737"/>
                            <a:pt x="775063" y="0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cxnSp>
                  <p:nvCxnSpPr>
                    <p:cNvPr id="44" name="Gerader Verbinder 43">
                      <a:extLst>
                        <a:ext uri="{FF2B5EF4-FFF2-40B4-BE49-F238E27FC236}">
                          <a16:creationId xmlns:a16="http://schemas.microsoft.com/office/drawing/2014/main" id="{501C4E79-D89B-4D87-9DE8-3CE34C2FEE6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637596" y="3727269"/>
                      <a:ext cx="0" cy="115824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2" name="Gerader Verbinder 71">
                      <a:extLst>
                        <a:ext uri="{FF2B5EF4-FFF2-40B4-BE49-F238E27FC236}">
                          <a16:creationId xmlns:a16="http://schemas.microsoft.com/office/drawing/2014/main" id="{23F6BEB4-1267-49D5-A115-97AE002BA09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637596" y="4883196"/>
                      <a:ext cx="78593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7" name="Gerade Verbindung mit Pfeil 6">
                    <a:extLst>
                      <a:ext uri="{FF2B5EF4-FFF2-40B4-BE49-F238E27FC236}">
                        <a16:creationId xmlns:a16="http://schemas.microsoft.com/office/drawing/2014/main" id="{1BEA3553-21A4-4386-9DFA-C59F6FC2D31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875547" y="4220982"/>
                    <a:ext cx="456133" cy="0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3" name="Textfeld 2">
                  <a:extLst>
                    <a:ext uri="{FF2B5EF4-FFF2-40B4-BE49-F238E27FC236}">
                      <a16:creationId xmlns:a16="http://schemas.microsoft.com/office/drawing/2014/main" id="{F0A20E36-7D6F-6711-670F-C5C16550D1B5}"/>
                    </a:ext>
                  </a:extLst>
                </p:cNvPr>
                <p:cNvSpPr txBox="1"/>
                <p:nvPr/>
              </p:nvSpPr>
              <p:spPr>
                <a:xfrm>
                  <a:off x="2757738" y="4097390"/>
                  <a:ext cx="7232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3333FF"/>
                      </a:solidFill>
                    </a:rPr>
                    <a:t>V2H/G</a:t>
                  </a:r>
                </a:p>
              </p:txBody>
            </p:sp>
          </p:grpSp>
        </p:grp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9F336B30-4B31-BB9E-EA52-4DFF240871DF}"/>
                </a:ext>
              </a:extLst>
            </p:cNvPr>
            <p:cNvSpPr/>
            <p:nvPr/>
          </p:nvSpPr>
          <p:spPr bwMode="auto">
            <a:xfrm>
              <a:off x="4412997" y="4678093"/>
              <a:ext cx="69669" cy="6966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500BCF8E-25F8-578F-E175-92B4265891C0}"/>
              </a:ext>
            </a:extLst>
          </p:cNvPr>
          <p:cNvGrpSpPr/>
          <p:nvPr/>
        </p:nvGrpSpPr>
        <p:grpSpPr>
          <a:xfrm>
            <a:off x="238555" y="1114597"/>
            <a:ext cx="9607485" cy="4686150"/>
            <a:chOff x="238555" y="1114597"/>
            <a:chExt cx="9607485" cy="4686150"/>
          </a:xfrm>
        </p:grpSpPr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EB481B56-AC83-4558-A5D7-9174941A9892}"/>
                </a:ext>
              </a:extLst>
            </p:cNvPr>
            <p:cNvSpPr txBox="1"/>
            <p:nvPr/>
          </p:nvSpPr>
          <p:spPr>
            <a:xfrm>
              <a:off x="238555" y="5462193"/>
              <a:ext cx="4889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1600" dirty="0">
                  <a:solidFill>
                    <a:srgbClr val="3333FF"/>
                  </a:solidFill>
                </a:rPr>
                <a:t>Energiemanagement-System mit Flexibilisierung</a:t>
              </a: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483945BA-3F14-4665-9BF1-FADDD7CDE29F}"/>
                </a:ext>
              </a:extLst>
            </p:cNvPr>
            <p:cNvGrpSpPr/>
            <p:nvPr/>
          </p:nvGrpSpPr>
          <p:grpSpPr>
            <a:xfrm>
              <a:off x="5813734" y="1114597"/>
              <a:ext cx="4032306" cy="2245431"/>
              <a:chOff x="5813734" y="1286683"/>
              <a:chExt cx="4032306" cy="2245431"/>
            </a:xfrm>
          </p:grpSpPr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22624939-A364-472D-885E-7AFF5FFA3F85}"/>
                  </a:ext>
                </a:extLst>
              </p:cNvPr>
              <p:cNvCxnSpPr/>
              <p:nvPr/>
            </p:nvCxnSpPr>
            <p:spPr bwMode="auto">
              <a:xfrm>
                <a:off x="7744041" y="1450929"/>
                <a:ext cx="0" cy="1978071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315B8E1D-63E0-4A84-82DB-4AA48137FAD3}"/>
                  </a:ext>
                </a:extLst>
              </p:cNvPr>
              <p:cNvCxnSpPr/>
              <p:nvPr/>
            </p:nvCxnSpPr>
            <p:spPr bwMode="auto">
              <a:xfrm>
                <a:off x="7480300" y="1450929"/>
                <a:ext cx="468745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A8B5E3B7-9803-44C3-9794-D8DA9F57EE11}"/>
                  </a:ext>
                </a:extLst>
              </p:cNvPr>
              <p:cNvSpPr txBox="1"/>
              <p:nvPr/>
            </p:nvSpPr>
            <p:spPr>
              <a:xfrm>
                <a:off x="7974456" y="1286683"/>
                <a:ext cx="18715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solidFill>
                      <a:srgbClr val="3333FF"/>
                    </a:solidFill>
                  </a:rPr>
                  <a:t>Datennetz (Internet)</a:t>
                </a:r>
              </a:p>
            </p:txBody>
          </p:sp>
          <p:cxnSp>
            <p:nvCxnSpPr>
              <p:cNvPr id="99" name="Gerader Verbinder 98">
                <a:extLst>
                  <a:ext uri="{FF2B5EF4-FFF2-40B4-BE49-F238E27FC236}">
                    <a16:creationId xmlns:a16="http://schemas.microsoft.com/office/drawing/2014/main" id="{15623FAA-0125-46C7-BDFC-2B1C73F54180}"/>
                  </a:ext>
                </a:extLst>
              </p:cNvPr>
              <p:cNvCxnSpPr/>
              <p:nvPr/>
            </p:nvCxnSpPr>
            <p:spPr bwMode="auto">
              <a:xfrm>
                <a:off x="6275486" y="3429000"/>
                <a:ext cx="1468555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24" name="Grafik 23">
                <a:extLst>
                  <a:ext uri="{FF2B5EF4-FFF2-40B4-BE49-F238E27FC236}">
                    <a16:creationId xmlns:a16="http://schemas.microsoft.com/office/drawing/2014/main" id="{7A7604D9-CC65-454F-AC50-4C076115B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9" t="17276" r="16816" b="18891"/>
              <a:stretch/>
            </p:blipFill>
            <p:spPr>
              <a:xfrm>
                <a:off x="5813734" y="3221834"/>
                <a:ext cx="476662" cy="310280"/>
              </a:xfrm>
              <a:prstGeom prst="rect">
                <a:avLst/>
              </a:prstGeom>
            </p:spPr>
          </p:pic>
        </p:grp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09610578-76BD-1C30-1BC0-91F01A3C6E50}"/>
              </a:ext>
            </a:extLst>
          </p:cNvPr>
          <p:cNvSpPr/>
          <p:nvPr/>
        </p:nvSpPr>
        <p:spPr bwMode="auto">
          <a:xfrm>
            <a:off x="7092631" y="2038114"/>
            <a:ext cx="67433" cy="6743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CCAD3B8E-1ED9-E930-1DD3-86E2FC1757C2}"/>
              </a:ext>
            </a:extLst>
          </p:cNvPr>
          <p:cNvCxnSpPr/>
          <p:nvPr/>
        </p:nvCxnSpPr>
        <p:spPr bwMode="auto">
          <a:xfrm>
            <a:off x="7129093" y="2098401"/>
            <a:ext cx="0" cy="243895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Ellipse 79">
            <a:extLst>
              <a:ext uri="{FF2B5EF4-FFF2-40B4-BE49-F238E27FC236}">
                <a16:creationId xmlns:a16="http://schemas.microsoft.com/office/drawing/2014/main" id="{28EBDE2C-2996-A23D-C662-9743AD15ABEF}"/>
              </a:ext>
            </a:extLst>
          </p:cNvPr>
          <p:cNvSpPr/>
          <p:nvPr/>
        </p:nvSpPr>
        <p:spPr bwMode="auto">
          <a:xfrm>
            <a:off x="7092631" y="2330368"/>
            <a:ext cx="67433" cy="6743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25E4207-7EB3-4092-02F8-4F3CA061BBEE}"/>
              </a:ext>
            </a:extLst>
          </p:cNvPr>
          <p:cNvCxnSpPr/>
          <p:nvPr/>
        </p:nvCxnSpPr>
        <p:spPr bwMode="auto">
          <a:xfrm flipH="1">
            <a:off x="7127602" y="2111683"/>
            <a:ext cx="139777" cy="22347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feld 94">
            <a:extLst>
              <a:ext uri="{FF2B5EF4-FFF2-40B4-BE49-F238E27FC236}">
                <a16:creationId xmlns:a16="http://schemas.microsoft.com/office/drawing/2014/main" id="{C914AED1-FC6F-E7CC-8FB5-F2D9F4EC45C9}"/>
              </a:ext>
            </a:extLst>
          </p:cNvPr>
          <p:cNvSpPr txBox="1"/>
          <p:nvPr/>
        </p:nvSpPr>
        <p:spPr>
          <a:xfrm>
            <a:off x="4963749" y="5456598"/>
            <a:ext cx="4392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und Ersatzstrom-Umschaltung für Inselbetrieb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427A1-058E-2F1D-056A-C40FD1464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66" y="23175"/>
            <a:ext cx="880847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 im Ein- und Mehrfamilienhaus (1)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Funktionsprinzip und Komponenten: </a:t>
            </a:r>
            <a:r>
              <a:rPr lang="de-DE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Bausteinkasten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13E40B5-2013-AB1D-3470-3E4F316BDE9A}"/>
              </a:ext>
            </a:extLst>
          </p:cNvPr>
          <p:cNvSpPr txBox="1"/>
          <p:nvPr/>
        </p:nvSpPr>
        <p:spPr>
          <a:xfrm>
            <a:off x="7573412" y="3414951"/>
            <a:ext cx="2193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BDEW2024:</a:t>
            </a:r>
            <a:br>
              <a:rPr lang="de-DE" sz="12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2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 dezentrale Energiewende</a:t>
            </a:r>
            <a:br>
              <a:rPr lang="de-DE" sz="12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2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gestalten - </a:t>
            </a:r>
            <a:br>
              <a:rPr lang="de-DE" sz="12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200" dirty="0" err="1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Prosuming</a:t>
            </a:r>
            <a:r>
              <a:rPr lang="de-DE" sz="12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ermöglichen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6973245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4" grpId="0"/>
      <p:bldP spid="32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4" name="Rechteck 72723">
            <a:extLst>
              <a:ext uri="{FF2B5EF4-FFF2-40B4-BE49-F238E27FC236}">
                <a16:creationId xmlns:a16="http://schemas.microsoft.com/office/drawing/2014/main" id="{E150CF9D-B2C7-F91B-7006-3D183549AF8C}"/>
              </a:ext>
            </a:extLst>
          </p:cNvPr>
          <p:cNvSpPr/>
          <p:nvPr/>
        </p:nvSpPr>
        <p:spPr bwMode="auto">
          <a:xfrm>
            <a:off x="0" y="1489697"/>
            <a:ext cx="9906000" cy="4669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EA0FBD13-4D0C-46B5-BB93-EEDE4E184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4"/>
            <a:ext cx="851039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 im Ein- und Mehrfamilienhaus (2) 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Energie-Management-System (EMS)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C785A221-F41B-41D0-A18D-1EB391EE98CF}"/>
              </a:ext>
            </a:extLst>
          </p:cNvPr>
          <p:cNvCxnSpPr/>
          <p:nvPr/>
        </p:nvCxnSpPr>
        <p:spPr bwMode="auto">
          <a:xfrm>
            <a:off x="513350" y="1102501"/>
            <a:ext cx="7799310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663398CD-C698-45B7-97AC-989FF60A3B34}"/>
              </a:ext>
            </a:extLst>
          </p:cNvPr>
          <p:cNvCxnSpPr/>
          <p:nvPr/>
        </p:nvCxnSpPr>
        <p:spPr bwMode="auto">
          <a:xfrm>
            <a:off x="513350" y="1356501"/>
            <a:ext cx="7799310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274D6C98-C3BC-4F1D-BD67-87A86BF4F91D}"/>
              </a:ext>
            </a:extLst>
          </p:cNvPr>
          <p:cNvSpPr txBox="1"/>
          <p:nvPr/>
        </p:nvSpPr>
        <p:spPr>
          <a:xfrm>
            <a:off x="8336656" y="913638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EVU-Stromnetz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1F232847-AFFC-401C-A6E2-A85DE839F7CD}"/>
              </a:ext>
            </a:extLst>
          </p:cNvPr>
          <p:cNvSpPr txBox="1"/>
          <p:nvPr/>
        </p:nvSpPr>
        <p:spPr>
          <a:xfrm>
            <a:off x="8336656" y="1189669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Datennetz</a:t>
            </a:r>
          </a:p>
        </p:txBody>
      </p:sp>
      <p:cxnSp>
        <p:nvCxnSpPr>
          <p:cNvPr id="145" name="Gerader Verbinder 144">
            <a:extLst>
              <a:ext uri="{FF2B5EF4-FFF2-40B4-BE49-F238E27FC236}">
                <a16:creationId xmlns:a16="http://schemas.microsoft.com/office/drawing/2014/main" id="{D4220D75-3BEF-4F3F-A602-D49363ED4B9D}"/>
              </a:ext>
            </a:extLst>
          </p:cNvPr>
          <p:cNvCxnSpPr/>
          <p:nvPr/>
        </p:nvCxnSpPr>
        <p:spPr bwMode="auto">
          <a:xfrm>
            <a:off x="2779610" y="1349866"/>
            <a:ext cx="0" cy="808126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r Verbinder 97">
            <a:extLst>
              <a:ext uri="{FF2B5EF4-FFF2-40B4-BE49-F238E27FC236}">
                <a16:creationId xmlns:a16="http://schemas.microsoft.com/office/drawing/2014/main" id="{F31A4547-82B6-489F-9097-F1FC06059D00}"/>
              </a:ext>
            </a:extLst>
          </p:cNvPr>
          <p:cNvCxnSpPr/>
          <p:nvPr/>
        </p:nvCxnSpPr>
        <p:spPr bwMode="auto">
          <a:xfrm>
            <a:off x="1888093" y="1087846"/>
            <a:ext cx="0" cy="1057893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Ellipse 123">
            <a:extLst>
              <a:ext uri="{FF2B5EF4-FFF2-40B4-BE49-F238E27FC236}">
                <a16:creationId xmlns:a16="http://schemas.microsoft.com/office/drawing/2014/main" id="{00B83BDC-76EE-48C7-B93D-FD63AB16E84B}"/>
              </a:ext>
            </a:extLst>
          </p:cNvPr>
          <p:cNvSpPr/>
          <p:nvPr/>
        </p:nvSpPr>
        <p:spPr bwMode="auto">
          <a:xfrm>
            <a:off x="1847582" y="1050965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5805ACD8-3270-5959-25ED-7843A985F7CD}"/>
              </a:ext>
            </a:extLst>
          </p:cNvPr>
          <p:cNvSpPr/>
          <p:nvPr/>
        </p:nvSpPr>
        <p:spPr bwMode="auto">
          <a:xfrm>
            <a:off x="1357005" y="2157992"/>
            <a:ext cx="2146663" cy="930358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F3DD43A-59F6-F743-217D-765BBF9AF175}"/>
              </a:ext>
            </a:extLst>
          </p:cNvPr>
          <p:cNvSpPr txBox="1"/>
          <p:nvPr/>
        </p:nvSpPr>
        <p:spPr>
          <a:xfrm>
            <a:off x="2616011" y="2139857"/>
            <a:ext cx="63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Gate-</a:t>
            </a:r>
          </a:p>
          <a:p>
            <a:pPr algn="ctr"/>
            <a:r>
              <a:rPr lang="de-DE" sz="1400" dirty="0"/>
              <a:t>Way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1084EFA-6125-0C60-EB08-03BF50547718}"/>
              </a:ext>
            </a:extLst>
          </p:cNvPr>
          <p:cNvCxnSpPr>
            <a:cxnSpLocks/>
          </p:cNvCxnSpPr>
          <p:nvPr/>
        </p:nvCxnSpPr>
        <p:spPr bwMode="auto">
          <a:xfrm>
            <a:off x="2365685" y="2157992"/>
            <a:ext cx="0" cy="930358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EEF770B2-593E-6EB1-D81F-70287B8A515E}"/>
              </a:ext>
            </a:extLst>
          </p:cNvPr>
          <p:cNvSpPr txBox="1"/>
          <p:nvPr/>
        </p:nvSpPr>
        <p:spPr>
          <a:xfrm>
            <a:off x="1559771" y="2232217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Smart</a:t>
            </a:r>
          </a:p>
          <a:p>
            <a:pPr algn="ctr"/>
            <a:r>
              <a:rPr lang="de-DE" sz="1400" dirty="0"/>
              <a:t>Meter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291C1C56-E255-CEC2-3D41-ECBE4D01633F}"/>
              </a:ext>
            </a:extLst>
          </p:cNvPr>
          <p:cNvCxnSpPr/>
          <p:nvPr/>
        </p:nvCxnSpPr>
        <p:spPr bwMode="auto">
          <a:xfrm>
            <a:off x="265896" y="4431855"/>
            <a:ext cx="7626154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910F2429-8EC4-1A93-ACA4-E251425C2B6A}"/>
              </a:ext>
            </a:extLst>
          </p:cNvPr>
          <p:cNvSpPr txBox="1"/>
          <p:nvPr/>
        </p:nvSpPr>
        <p:spPr>
          <a:xfrm>
            <a:off x="7940256" y="4326528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Haus-Stromnetz</a:t>
            </a:r>
          </a:p>
        </p:txBody>
      </p: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6951BB67-7915-D9CE-3EC9-756F9BF53DFC}"/>
              </a:ext>
            </a:extLst>
          </p:cNvPr>
          <p:cNvCxnSpPr>
            <a:cxnSpLocks/>
            <a:endCxn id="122" idx="0"/>
          </p:cNvCxnSpPr>
          <p:nvPr/>
        </p:nvCxnSpPr>
        <p:spPr bwMode="auto">
          <a:xfrm>
            <a:off x="1871042" y="4030980"/>
            <a:ext cx="0" cy="355162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Ellipse 121">
            <a:extLst>
              <a:ext uri="{FF2B5EF4-FFF2-40B4-BE49-F238E27FC236}">
                <a16:creationId xmlns:a16="http://schemas.microsoft.com/office/drawing/2014/main" id="{3C34E12F-AB8D-D580-1D60-98688A4E04B0}"/>
              </a:ext>
            </a:extLst>
          </p:cNvPr>
          <p:cNvSpPr/>
          <p:nvPr/>
        </p:nvSpPr>
        <p:spPr bwMode="auto">
          <a:xfrm>
            <a:off x="1829132" y="4386142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Textfeld 161">
            <a:extLst>
              <a:ext uri="{FF2B5EF4-FFF2-40B4-BE49-F238E27FC236}">
                <a16:creationId xmlns:a16="http://schemas.microsoft.com/office/drawing/2014/main" id="{2BE31B8C-0735-39E2-C149-5E32FAB17B54}"/>
              </a:ext>
            </a:extLst>
          </p:cNvPr>
          <p:cNvSpPr txBox="1"/>
          <p:nvPr/>
        </p:nvSpPr>
        <p:spPr>
          <a:xfrm>
            <a:off x="183811" y="1510390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/>
              <a:t>ProSumer</a:t>
            </a:r>
            <a:endParaRPr lang="de-DE" sz="1400" b="1" dirty="0"/>
          </a:p>
        </p:txBody>
      </p:sp>
      <p:sp>
        <p:nvSpPr>
          <p:cNvPr id="153" name="Textfeld 152">
            <a:extLst>
              <a:ext uri="{FF2B5EF4-FFF2-40B4-BE49-F238E27FC236}">
                <a16:creationId xmlns:a16="http://schemas.microsoft.com/office/drawing/2014/main" id="{16F25056-ED52-89D6-B544-C3D9BBE7970F}"/>
              </a:ext>
            </a:extLst>
          </p:cNvPr>
          <p:cNvSpPr txBox="1"/>
          <p:nvPr/>
        </p:nvSpPr>
        <p:spPr>
          <a:xfrm>
            <a:off x="73951" y="2384821"/>
            <a:ext cx="13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solidFill>
                  <a:srgbClr val="0000FF"/>
                </a:solidFill>
              </a:rPr>
              <a:t>- ermittelt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Verbrauchswerte</a:t>
            </a:r>
          </a:p>
        </p:txBody>
      </p:sp>
      <p:sp>
        <p:nvSpPr>
          <p:cNvPr id="166" name="Text Box 14">
            <a:extLst>
              <a:ext uri="{FF2B5EF4-FFF2-40B4-BE49-F238E27FC236}">
                <a16:creationId xmlns:a16="http://schemas.microsoft.com/office/drawing/2014/main" id="{6CDFB86A-93CC-8DD4-E426-68C3E55D8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544" y="5220503"/>
            <a:ext cx="91192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b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- ISE e.V.</a:t>
            </a:r>
            <a:b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- </a:t>
            </a:r>
            <a:r>
              <a:rPr lang="de-DE" altLang="de-DE" sz="1200" dirty="0" err="1">
                <a:solidFill>
                  <a:srgbClr val="000000"/>
                </a:solidFill>
                <a:ea typeface="Microsoft YaHei" panose="020B0503020204020204" pitchFamily="34" charset="-122"/>
              </a:rPr>
              <a:t>FairGrid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171" name="Gerade Verbindung mit Pfeil 170">
            <a:extLst>
              <a:ext uri="{FF2B5EF4-FFF2-40B4-BE49-F238E27FC236}">
                <a16:creationId xmlns:a16="http://schemas.microsoft.com/office/drawing/2014/main" id="{1258D2B0-03A8-2555-8463-716D567D8E1D}"/>
              </a:ext>
            </a:extLst>
          </p:cNvPr>
          <p:cNvCxnSpPr/>
          <p:nvPr/>
        </p:nvCxnSpPr>
        <p:spPr bwMode="auto">
          <a:xfrm>
            <a:off x="1749410" y="1544206"/>
            <a:ext cx="0" cy="490177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CD8ED79-D7B0-8E3A-902A-5EAC6E078D15}"/>
              </a:ext>
            </a:extLst>
          </p:cNvPr>
          <p:cNvSpPr txBox="1"/>
          <p:nvPr/>
        </p:nvSpPr>
        <p:spPr>
          <a:xfrm>
            <a:off x="7278563" y="1672401"/>
            <a:ext cx="2387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flexible Strompreise:</a:t>
            </a:r>
            <a:r>
              <a:rPr lang="de-DE" sz="1200" dirty="0"/>
              <a:t> </a:t>
            </a:r>
            <a:r>
              <a:rPr lang="de-DE" sz="1200" dirty="0">
                <a:solidFill>
                  <a:srgbClr val="FF0000"/>
                </a:solidFill>
              </a:rPr>
              <a:t>z.B.</a:t>
            </a:r>
            <a:r>
              <a:rPr lang="de-DE" sz="1200" dirty="0"/>
              <a:t> </a:t>
            </a:r>
            <a:r>
              <a:rPr lang="de-DE" sz="1200" dirty="0" err="1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tibber</a:t>
            </a:r>
            <a:endParaRPr lang="de-DE" sz="1200" dirty="0">
              <a:solidFill>
                <a:srgbClr val="FF0000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6F64689-0C53-B517-FF18-42075F8709FC}"/>
              </a:ext>
            </a:extLst>
          </p:cNvPr>
          <p:cNvGrpSpPr/>
          <p:nvPr/>
        </p:nvGrpSpPr>
        <p:grpSpPr>
          <a:xfrm>
            <a:off x="3513293" y="1053365"/>
            <a:ext cx="3866247" cy="2046813"/>
            <a:chOff x="3609543" y="1053365"/>
            <a:chExt cx="3866247" cy="2046813"/>
          </a:xfrm>
        </p:grpSpPr>
        <p:grpSp>
          <p:nvGrpSpPr>
            <p:cNvPr id="72720" name="Gruppieren 72719">
              <a:extLst>
                <a:ext uri="{FF2B5EF4-FFF2-40B4-BE49-F238E27FC236}">
                  <a16:creationId xmlns:a16="http://schemas.microsoft.com/office/drawing/2014/main" id="{0B0BF4CA-55EA-01A4-5895-8A48EA45103A}"/>
                </a:ext>
              </a:extLst>
            </p:cNvPr>
            <p:cNvGrpSpPr/>
            <p:nvPr/>
          </p:nvGrpSpPr>
          <p:grpSpPr>
            <a:xfrm>
              <a:off x="3609543" y="1368329"/>
              <a:ext cx="3866247" cy="1731849"/>
              <a:chOff x="3578599" y="1356501"/>
              <a:chExt cx="3866247" cy="1731849"/>
            </a:xfrm>
          </p:grpSpPr>
          <p:sp>
            <p:nvSpPr>
              <p:cNvPr id="27" name="Rechteck: abgerundete Ecken 26">
                <a:extLst>
                  <a:ext uri="{FF2B5EF4-FFF2-40B4-BE49-F238E27FC236}">
                    <a16:creationId xmlns:a16="http://schemas.microsoft.com/office/drawing/2014/main" id="{26A512E6-FBCC-88C4-9BEA-5BEEA5742605}"/>
                  </a:ext>
                </a:extLst>
              </p:cNvPr>
              <p:cNvSpPr/>
              <p:nvPr/>
            </p:nvSpPr>
            <p:spPr bwMode="auto">
              <a:xfrm>
                <a:off x="4961825" y="2157992"/>
                <a:ext cx="2483021" cy="930358"/>
              </a:xfrm>
              <a:prstGeom prst="roundRect">
                <a:avLst/>
              </a:prstGeom>
              <a:solidFill>
                <a:srgbClr val="66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505600DE-D75B-A625-8FB4-FC7E98C13A6E}"/>
                  </a:ext>
                </a:extLst>
              </p:cNvPr>
              <p:cNvSpPr txBox="1"/>
              <p:nvPr/>
            </p:nvSpPr>
            <p:spPr>
              <a:xfrm>
                <a:off x="5111698" y="2450310"/>
                <a:ext cx="14172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Home-Manager</a:t>
                </a:r>
              </a:p>
            </p:txBody>
          </p: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219E9C1C-7B47-071B-8E16-80055A9BAA82}"/>
                  </a:ext>
                </a:extLst>
              </p:cNvPr>
              <p:cNvCxnSpPr>
                <a:cxnSpLocks/>
                <a:stCxn id="2" idx="3"/>
                <a:endCxn id="27" idx="1"/>
              </p:cNvCxnSpPr>
              <p:nvPr/>
            </p:nvCxnSpPr>
            <p:spPr bwMode="auto">
              <a:xfrm>
                <a:off x="3578599" y="2611343"/>
                <a:ext cx="1383226" cy="11828"/>
              </a:xfrm>
              <a:prstGeom prst="straightConnector1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99FF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4A907435-B61E-B738-7D58-A87B60B8DE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20" b="9928"/>
              <a:stretch/>
            </p:blipFill>
            <p:spPr>
              <a:xfrm>
                <a:off x="6263986" y="1645073"/>
                <a:ext cx="496238" cy="277954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1C23678A-5769-45C9-2467-836A0962D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2661" y="2429516"/>
                <a:ext cx="600262" cy="360157"/>
              </a:xfrm>
              <a:prstGeom prst="rect">
                <a:avLst/>
              </a:prstGeom>
            </p:spPr>
          </p:pic>
          <p:pic>
            <p:nvPicPr>
              <p:cNvPr id="106" name="Grafik 105" descr="Ein Bild, das Text, ClipArt enthält.&#10;&#10;Automatisch generierte Beschreibung">
                <a:extLst>
                  <a:ext uri="{FF2B5EF4-FFF2-40B4-BE49-F238E27FC236}">
                    <a16:creationId xmlns:a16="http://schemas.microsoft.com/office/drawing/2014/main" id="{AC49CF96-1108-4D61-734C-42566C7827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20" t="25822" r="22201" b="37321"/>
              <a:stretch/>
            </p:blipFill>
            <p:spPr>
              <a:xfrm>
                <a:off x="6882658" y="1731670"/>
                <a:ext cx="473616" cy="149381"/>
              </a:xfrm>
              <a:prstGeom prst="rect">
                <a:avLst/>
              </a:prstGeom>
            </p:spPr>
          </p:pic>
          <p:cxnSp>
            <p:nvCxnSpPr>
              <p:cNvPr id="118" name="Gerader Verbinder 117">
                <a:extLst>
                  <a:ext uri="{FF2B5EF4-FFF2-40B4-BE49-F238E27FC236}">
                    <a16:creationId xmlns:a16="http://schemas.microsoft.com/office/drawing/2014/main" id="{88B02795-73D4-1F45-5F6A-1427F19578CD}"/>
                  </a:ext>
                </a:extLst>
              </p:cNvPr>
              <p:cNvCxnSpPr/>
              <p:nvPr/>
            </p:nvCxnSpPr>
            <p:spPr bwMode="auto">
              <a:xfrm>
                <a:off x="5286857" y="1356501"/>
                <a:ext cx="0" cy="789238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Gerade Verbindung mit Pfeil 113">
                <a:extLst>
                  <a:ext uri="{FF2B5EF4-FFF2-40B4-BE49-F238E27FC236}">
                    <a16:creationId xmlns:a16="http://schemas.microsoft.com/office/drawing/2014/main" id="{F2C2FD74-7709-9082-AA16-923FDA79AADB}"/>
                  </a:ext>
                </a:extLst>
              </p:cNvPr>
              <p:cNvCxnSpPr>
                <a:stCxn id="104" idx="2"/>
              </p:cNvCxnSpPr>
              <p:nvPr/>
            </p:nvCxnSpPr>
            <p:spPr bwMode="auto">
              <a:xfrm>
                <a:off x="6512105" y="1923027"/>
                <a:ext cx="0" cy="222712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Gerade Verbindung mit Pfeil 126">
                <a:extLst>
                  <a:ext uri="{FF2B5EF4-FFF2-40B4-BE49-F238E27FC236}">
                    <a16:creationId xmlns:a16="http://schemas.microsoft.com/office/drawing/2014/main" id="{88F450D4-E00E-687E-1CFD-65842F10A30C}"/>
                  </a:ext>
                </a:extLst>
              </p:cNvPr>
              <p:cNvCxnSpPr/>
              <p:nvPr/>
            </p:nvCxnSpPr>
            <p:spPr bwMode="auto">
              <a:xfrm>
                <a:off x="7124818" y="1923027"/>
                <a:ext cx="0" cy="222712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2719" name="Gruppieren 72718">
                <a:extLst>
                  <a:ext uri="{FF2B5EF4-FFF2-40B4-BE49-F238E27FC236}">
                    <a16:creationId xmlns:a16="http://schemas.microsoft.com/office/drawing/2014/main" id="{EDD520BD-DCE5-BD15-BE76-516BAB5BA931}"/>
                  </a:ext>
                </a:extLst>
              </p:cNvPr>
              <p:cNvGrpSpPr/>
              <p:nvPr/>
            </p:nvGrpSpPr>
            <p:grpSpPr>
              <a:xfrm>
                <a:off x="3586097" y="2178760"/>
                <a:ext cx="1415549" cy="816721"/>
                <a:chOff x="3586097" y="2178760"/>
                <a:chExt cx="1415549" cy="816721"/>
              </a:xfrm>
            </p:grpSpPr>
            <p:sp>
              <p:nvSpPr>
                <p:cNvPr id="137" name="Textfeld 136">
                  <a:extLst>
                    <a:ext uri="{FF2B5EF4-FFF2-40B4-BE49-F238E27FC236}">
                      <a16:creationId xmlns:a16="http://schemas.microsoft.com/office/drawing/2014/main" id="{C7515460-0626-D305-26A5-DD64E65583A0}"/>
                    </a:ext>
                  </a:extLst>
                </p:cNvPr>
                <p:cNvSpPr txBox="1"/>
                <p:nvPr/>
              </p:nvSpPr>
              <p:spPr>
                <a:xfrm>
                  <a:off x="3765998" y="2178760"/>
                  <a:ext cx="12356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>
                      <a:solidFill>
                        <a:srgbClr val="0000FF"/>
                      </a:solidFill>
                    </a:rPr>
                    <a:t>- </a:t>
                  </a:r>
                  <a:r>
                    <a:rPr lang="de-DE" sz="1200" dirty="0" err="1">
                      <a:solidFill>
                        <a:srgbClr val="0000FF"/>
                      </a:solidFill>
                    </a:rPr>
                    <a:t>Verbr.werte</a:t>
                  </a:r>
                  <a:br>
                    <a:rPr lang="de-DE" sz="1200" dirty="0">
                      <a:solidFill>
                        <a:srgbClr val="0000FF"/>
                      </a:solidFill>
                    </a:rPr>
                  </a:br>
                  <a:r>
                    <a:rPr lang="de-DE" sz="1200" dirty="0">
                      <a:solidFill>
                        <a:srgbClr val="0000FF"/>
                      </a:solidFill>
                    </a:rPr>
                    <a:t>- Soll-Zustände</a:t>
                  </a:r>
                </a:p>
              </p:txBody>
            </p:sp>
            <p:sp>
              <p:nvSpPr>
                <p:cNvPr id="138" name="Textfeld 137">
                  <a:extLst>
                    <a:ext uri="{FF2B5EF4-FFF2-40B4-BE49-F238E27FC236}">
                      <a16:creationId xmlns:a16="http://schemas.microsoft.com/office/drawing/2014/main" id="{9C4258BF-CA2C-47E5-F865-18A48C013B45}"/>
                    </a:ext>
                  </a:extLst>
                </p:cNvPr>
                <p:cNvSpPr txBox="1"/>
                <p:nvPr/>
              </p:nvSpPr>
              <p:spPr>
                <a:xfrm>
                  <a:off x="3624664" y="2718482"/>
                  <a:ext cx="11769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>
                      <a:solidFill>
                        <a:srgbClr val="0000FF"/>
                      </a:solidFill>
                    </a:rPr>
                    <a:t> - Ist-Zustände</a:t>
                  </a:r>
                </a:p>
              </p:txBody>
            </p:sp>
            <p:cxnSp>
              <p:nvCxnSpPr>
                <p:cNvPr id="72710" name="Gerade Verbindung mit Pfeil 72709">
                  <a:extLst>
                    <a:ext uri="{FF2B5EF4-FFF2-40B4-BE49-F238E27FC236}">
                      <a16:creationId xmlns:a16="http://schemas.microsoft.com/office/drawing/2014/main" id="{BB730E40-0800-2E75-05FD-0BD19E9C173B}"/>
                    </a:ext>
                  </a:extLst>
                </p:cNvPr>
                <p:cNvCxnSpPr/>
                <p:nvPr/>
              </p:nvCxnSpPr>
              <p:spPr bwMode="auto">
                <a:xfrm flipH="1">
                  <a:off x="4718856" y="2866269"/>
                  <a:ext cx="194536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718" name="Gerade Verbindung mit Pfeil 72717">
                  <a:extLst>
                    <a:ext uri="{FF2B5EF4-FFF2-40B4-BE49-F238E27FC236}">
                      <a16:creationId xmlns:a16="http://schemas.microsoft.com/office/drawing/2014/main" id="{935FA1ED-D42C-AAFA-CD53-C1421EB5890C}"/>
                    </a:ext>
                  </a:extLst>
                </p:cNvPr>
                <p:cNvCxnSpPr/>
                <p:nvPr/>
              </p:nvCxnSpPr>
              <p:spPr bwMode="auto">
                <a:xfrm>
                  <a:off x="3586097" y="2392463"/>
                  <a:ext cx="237746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B9F7A267-B5DB-326D-9570-4BC54C06641C}"/>
                  </a:ext>
                </a:extLst>
              </p:cNvPr>
              <p:cNvCxnSpPr/>
              <p:nvPr/>
            </p:nvCxnSpPr>
            <p:spPr bwMode="auto">
              <a:xfrm>
                <a:off x="5722489" y="1923027"/>
                <a:ext cx="0" cy="222712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8AA29FC-721D-B987-41AB-68F5AAB03A8F}"/>
                </a:ext>
              </a:extLst>
            </p:cNvPr>
            <p:cNvGrpSpPr/>
            <p:nvPr/>
          </p:nvGrpSpPr>
          <p:grpSpPr>
            <a:xfrm>
              <a:off x="5546583" y="1615956"/>
              <a:ext cx="401106" cy="377433"/>
              <a:chOff x="10161344" y="2392768"/>
              <a:chExt cx="712396" cy="717839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692D1759-A6CD-E367-7C5D-ED8E303F3802}"/>
                  </a:ext>
                </a:extLst>
              </p:cNvPr>
              <p:cNvSpPr/>
              <p:nvPr/>
            </p:nvSpPr>
            <p:spPr bwMode="auto">
              <a:xfrm>
                <a:off x="10161344" y="2392768"/>
                <a:ext cx="712396" cy="717839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3" name="Grafik 12" descr="Ein Bild, das Schwarz, Dunkelheit enthält.&#10;&#10;Automatisch generierte Beschreibung">
                <a:extLst>
                  <a:ext uri="{FF2B5EF4-FFF2-40B4-BE49-F238E27FC236}">
                    <a16:creationId xmlns:a16="http://schemas.microsoft.com/office/drawing/2014/main" id="{8D4D6488-F9F0-5C7B-D630-9A58B8902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5363" y="2509508"/>
                <a:ext cx="484358" cy="484358"/>
              </a:xfrm>
              <a:prstGeom prst="rect">
                <a:avLst/>
              </a:prstGeom>
            </p:spPr>
          </p:pic>
        </p:grp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C124EF77-FC87-4FCB-2C8D-A5D6C0445207}"/>
                </a:ext>
              </a:extLst>
            </p:cNvPr>
            <p:cNvCxnSpPr>
              <a:endCxn id="22" idx="4"/>
            </p:cNvCxnSpPr>
            <p:nvPr/>
          </p:nvCxnSpPr>
          <p:spPr bwMode="auto">
            <a:xfrm flipV="1">
              <a:off x="5753433" y="1137185"/>
              <a:ext cx="186" cy="47966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5E448A7-3708-5BCD-C173-01350E3B22A3}"/>
                </a:ext>
              </a:extLst>
            </p:cNvPr>
            <p:cNvSpPr/>
            <p:nvPr/>
          </p:nvSpPr>
          <p:spPr bwMode="auto">
            <a:xfrm>
              <a:off x="5711709" y="1053365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2AE6C825-E406-3B26-AA6B-E4B9F5D38AFF}"/>
              </a:ext>
            </a:extLst>
          </p:cNvPr>
          <p:cNvSpPr txBox="1"/>
          <p:nvPr/>
        </p:nvSpPr>
        <p:spPr>
          <a:xfrm>
            <a:off x="5772683" y="3476308"/>
            <a:ext cx="408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für Normalanwender: z.B. </a:t>
            </a:r>
            <a:r>
              <a:rPr lang="de-DE" sz="1200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AMPERIX</a:t>
            </a:r>
            <a:r>
              <a:rPr lang="de-DE" sz="1200" dirty="0">
                <a:solidFill>
                  <a:srgbClr val="FF0000"/>
                </a:solidFill>
              </a:rPr>
              <a:t>, </a:t>
            </a:r>
            <a:r>
              <a:rPr lang="de-DE" sz="1200" dirty="0">
                <a:solidFill>
                  <a:srgbClr val="FF0000"/>
                </a:solidFill>
                <a:hlinkClick r:id="rId9"/>
              </a:rPr>
              <a:t>SOLAR-MANAGER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für IT-Fans: Mini-PC  und z.B. </a:t>
            </a:r>
            <a:r>
              <a:rPr lang="de-DE" sz="1200" dirty="0" err="1">
                <a:solidFill>
                  <a:srgbClr val="FF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Homeassitant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5C79C2-D605-A395-398C-4CE404C514C8}"/>
              </a:ext>
            </a:extLst>
          </p:cNvPr>
          <p:cNvSpPr txBox="1"/>
          <p:nvPr/>
        </p:nvSpPr>
        <p:spPr>
          <a:xfrm>
            <a:off x="1783794" y="3084204"/>
            <a:ext cx="152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Komponten</a:t>
            </a:r>
            <a:r>
              <a:rPr lang="de-DE" sz="1200" dirty="0"/>
              <a:t> des Netzbetreibers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416C816-5260-9BCD-C8CE-6051E0A4A156}"/>
              </a:ext>
            </a:extLst>
          </p:cNvPr>
          <p:cNvGrpSpPr/>
          <p:nvPr/>
        </p:nvGrpSpPr>
        <p:grpSpPr>
          <a:xfrm>
            <a:off x="265896" y="1991110"/>
            <a:ext cx="9431448" cy="3229393"/>
            <a:chOff x="362146" y="1991110"/>
            <a:chExt cx="9431448" cy="322939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2CE6C90-F5E6-0FC8-5B3E-21A62B24A87D}"/>
                </a:ext>
              </a:extLst>
            </p:cNvPr>
            <p:cNvGrpSpPr/>
            <p:nvPr/>
          </p:nvGrpSpPr>
          <p:grpSpPr>
            <a:xfrm>
              <a:off x="362146" y="3130306"/>
              <a:ext cx="9219376" cy="2090197"/>
              <a:chOff x="362146" y="3130306"/>
              <a:chExt cx="9219376" cy="2090197"/>
            </a:xfrm>
          </p:grpSpPr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DB91B626-B107-8F0F-EE75-40A94B2AA475}"/>
                  </a:ext>
                </a:extLst>
              </p:cNvPr>
              <p:cNvCxnSpPr/>
              <p:nvPr/>
            </p:nvCxnSpPr>
            <p:spPr bwMode="auto">
              <a:xfrm>
                <a:off x="5316074" y="3130306"/>
                <a:ext cx="0" cy="1474731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26F6B5E3-0746-C94E-55BC-617C74AC9B6D}"/>
                  </a:ext>
                </a:extLst>
              </p:cNvPr>
              <p:cNvCxnSpPr/>
              <p:nvPr/>
            </p:nvCxnSpPr>
            <p:spPr bwMode="auto">
              <a:xfrm>
                <a:off x="362146" y="4605038"/>
                <a:ext cx="7626154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11464AE-5376-DEDF-466D-AF40AC9FF9B6}"/>
                  </a:ext>
                </a:extLst>
              </p:cNvPr>
              <p:cNvSpPr txBox="1"/>
              <p:nvPr/>
            </p:nvSpPr>
            <p:spPr>
              <a:xfrm>
                <a:off x="8040716" y="4549907"/>
                <a:ext cx="15408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0000FF"/>
                    </a:solidFill>
                  </a:rPr>
                  <a:t>WLAN/Powerline</a:t>
                </a:r>
              </a:p>
            </p:txBody>
          </p: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4F9598C1-68F6-C132-46F3-653AF91FE4E0}"/>
                  </a:ext>
                </a:extLst>
              </p:cNvPr>
              <p:cNvCxnSpPr/>
              <p:nvPr/>
            </p:nvCxnSpPr>
            <p:spPr bwMode="auto">
              <a:xfrm>
                <a:off x="7369738" y="4605038"/>
                <a:ext cx="0" cy="41988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r Verbinder 90">
                <a:extLst>
                  <a:ext uri="{FF2B5EF4-FFF2-40B4-BE49-F238E27FC236}">
                    <a16:creationId xmlns:a16="http://schemas.microsoft.com/office/drawing/2014/main" id="{73381D53-208E-A51E-BCAC-28E159217488}"/>
                  </a:ext>
                </a:extLst>
              </p:cNvPr>
              <p:cNvCxnSpPr/>
              <p:nvPr/>
            </p:nvCxnSpPr>
            <p:spPr bwMode="auto">
              <a:xfrm>
                <a:off x="5795529" y="4605038"/>
                <a:ext cx="0" cy="41988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948A2E27-AB2D-161D-6D8E-A5E21481B305}"/>
                  </a:ext>
                </a:extLst>
              </p:cNvPr>
              <p:cNvCxnSpPr/>
              <p:nvPr/>
            </p:nvCxnSpPr>
            <p:spPr bwMode="auto">
              <a:xfrm>
                <a:off x="1040987" y="3850778"/>
                <a:ext cx="0" cy="1255291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34F67D80-E958-8A46-AEB9-9EA4834E01DC}"/>
                  </a:ext>
                </a:extLst>
              </p:cNvPr>
              <p:cNvCxnSpPr/>
              <p:nvPr/>
            </p:nvCxnSpPr>
            <p:spPr bwMode="auto">
              <a:xfrm>
                <a:off x="2184770" y="4605038"/>
                <a:ext cx="0" cy="615465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11B161C3-D268-A8BD-46AF-526156CB42BF}"/>
                </a:ext>
              </a:extLst>
            </p:cNvPr>
            <p:cNvSpPr txBox="1"/>
            <p:nvPr/>
          </p:nvSpPr>
          <p:spPr>
            <a:xfrm>
              <a:off x="7406855" y="1991110"/>
              <a:ext cx="2386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0000FF"/>
                  </a:solidFill>
                </a:rPr>
                <a:t> - ermittelt Verbraucherzustände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D1EF791-F282-0F13-0E65-4B96856376D9}"/>
              </a:ext>
            </a:extLst>
          </p:cNvPr>
          <p:cNvSpPr txBox="1"/>
          <p:nvPr/>
        </p:nvSpPr>
        <p:spPr>
          <a:xfrm>
            <a:off x="3548152" y="1604071"/>
            <a:ext cx="131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FF0000"/>
                </a:solidFill>
                <a:sym typeface="Symbol" panose="05050102010706020507" pitchFamily="18" charset="2"/>
              </a:rPr>
              <a:t>Dimmen</a:t>
            </a:r>
            <a:br>
              <a:rPr lang="de-DE" sz="1200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de-DE" sz="1200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de-DE" sz="1200" dirty="0">
                <a:solidFill>
                  <a:srgbClr val="FF0000"/>
                </a:solidFill>
              </a:rPr>
              <a:t> 4,2 kW (EnWG §14a)</a:t>
            </a:r>
          </a:p>
        </p:txBody>
      </p: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60F76062-3787-97DA-28DD-7CA29BCFE7EC}"/>
              </a:ext>
            </a:extLst>
          </p:cNvPr>
          <p:cNvGrpSpPr/>
          <p:nvPr/>
        </p:nvGrpSpPr>
        <p:grpSpPr>
          <a:xfrm>
            <a:off x="325227" y="3135136"/>
            <a:ext cx="1361487" cy="2904845"/>
            <a:chOff x="421477" y="3135136"/>
            <a:chExt cx="1361487" cy="2904845"/>
          </a:xfrm>
        </p:grpSpPr>
        <p:cxnSp>
          <p:nvCxnSpPr>
            <p:cNvPr id="72728" name="Gerade Verbindung mit Pfeil 72727">
              <a:extLst>
                <a:ext uri="{FF2B5EF4-FFF2-40B4-BE49-F238E27FC236}">
                  <a16:creationId xmlns:a16="http://schemas.microsoft.com/office/drawing/2014/main" id="{EEE13A75-2348-4C13-FBD9-EB8A7AE4BDB5}"/>
                </a:ext>
              </a:extLst>
            </p:cNvPr>
            <p:cNvCxnSpPr/>
            <p:nvPr/>
          </p:nvCxnSpPr>
          <p:spPr bwMode="auto">
            <a:xfrm>
              <a:off x="1782964" y="3135136"/>
              <a:ext cx="0" cy="490177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316AC124-F839-DB52-09C6-BD6435A6657E}"/>
                </a:ext>
              </a:extLst>
            </p:cNvPr>
            <p:cNvGrpSpPr/>
            <p:nvPr/>
          </p:nvGrpSpPr>
          <p:grpSpPr>
            <a:xfrm>
              <a:off x="421477" y="3365073"/>
              <a:ext cx="890585" cy="2674908"/>
              <a:chOff x="421477" y="3365073"/>
              <a:chExt cx="890585" cy="2674908"/>
            </a:xfrm>
          </p:grpSpPr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0F8BBF1F-4F47-8FCA-5C1D-9CF961F95245}"/>
                  </a:ext>
                </a:extLst>
              </p:cNvPr>
              <p:cNvGrpSpPr/>
              <p:nvPr/>
            </p:nvGrpSpPr>
            <p:grpSpPr>
              <a:xfrm>
                <a:off x="421477" y="3365073"/>
                <a:ext cx="860309" cy="462686"/>
                <a:chOff x="10837564" y="1643045"/>
                <a:chExt cx="3320770" cy="178595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E6208189-1284-75D3-1C4F-A53AB6397C17}"/>
                    </a:ext>
                  </a:extLst>
                </p:cNvPr>
                <p:cNvSpPr/>
                <p:nvPr/>
              </p:nvSpPr>
              <p:spPr bwMode="auto">
                <a:xfrm>
                  <a:off x="10837564" y="1643045"/>
                  <a:ext cx="3320770" cy="1785955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rgbClr val="FFCC99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E5227234-ADBA-7836-27D7-48FB3186C7E0}"/>
                    </a:ext>
                  </a:extLst>
                </p:cNvPr>
                <p:cNvGrpSpPr/>
                <p:nvPr/>
              </p:nvGrpSpPr>
              <p:grpSpPr>
                <a:xfrm>
                  <a:off x="11264516" y="1884626"/>
                  <a:ext cx="2344309" cy="1302791"/>
                  <a:chOff x="8364915" y="3815016"/>
                  <a:chExt cx="897128" cy="528571"/>
                </a:xfrm>
              </p:grpSpPr>
              <p:sp>
                <p:nvSpPr>
                  <p:cNvPr id="44" name="Freihandform: Form 43">
                    <a:extLst>
                      <a:ext uri="{FF2B5EF4-FFF2-40B4-BE49-F238E27FC236}">
                        <a16:creationId xmlns:a16="http://schemas.microsoft.com/office/drawing/2014/main" id="{728822CB-6B94-D463-11A9-CBE72CFB410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64915" y="3815016"/>
                    <a:ext cx="350547" cy="225980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" name="Freihandform: Form 44">
                    <a:extLst>
                      <a:ext uri="{FF2B5EF4-FFF2-40B4-BE49-F238E27FC236}">
                        <a16:creationId xmlns:a16="http://schemas.microsoft.com/office/drawing/2014/main" id="{78915CF2-EEF7-E786-9476-ECE915C7B2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764049" y="3815016"/>
                    <a:ext cx="350547" cy="225980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Freihandform: Form 46">
                    <a:extLst>
                      <a:ext uri="{FF2B5EF4-FFF2-40B4-BE49-F238E27FC236}">
                        <a16:creationId xmlns:a16="http://schemas.microsoft.com/office/drawing/2014/main" id="{98FE3F3B-890E-3884-8C6A-38B3D20452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12535" y="4117607"/>
                    <a:ext cx="350547" cy="225980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Freihandform: Form 47">
                    <a:extLst>
                      <a:ext uri="{FF2B5EF4-FFF2-40B4-BE49-F238E27FC236}">
                        <a16:creationId xmlns:a16="http://schemas.microsoft.com/office/drawing/2014/main" id="{99519CA0-CF76-3F4D-6264-DE22E647CE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11495" y="4117607"/>
                    <a:ext cx="350548" cy="225980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8586D6D2-9B52-9EAC-B249-DB676C946B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87" t="56358" r="73126" b="14625"/>
              <a:stretch/>
            </p:blipFill>
            <p:spPr>
              <a:xfrm>
                <a:off x="767160" y="5109057"/>
                <a:ext cx="340430" cy="584042"/>
              </a:xfrm>
              <a:prstGeom prst="rect">
                <a:avLst/>
              </a:prstGeom>
            </p:spPr>
          </p:pic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6E82F03A-23D0-81CD-E384-AFB193A4D7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84035" y="3827759"/>
                <a:ext cx="0" cy="127831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D1F4146A-1543-5B42-F589-F92A7B4F5A90}"/>
                  </a:ext>
                </a:extLst>
              </p:cNvPr>
              <p:cNvSpPr/>
              <p:nvPr/>
            </p:nvSpPr>
            <p:spPr bwMode="auto">
              <a:xfrm>
                <a:off x="843524" y="4386142"/>
                <a:ext cx="83820" cy="8382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Textfeld 154">
                <a:extLst>
                  <a:ext uri="{FF2B5EF4-FFF2-40B4-BE49-F238E27FC236}">
                    <a16:creationId xmlns:a16="http://schemas.microsoft.com/office/drawing/2014/main" id="{09DB44E0-C2A8-72C3-BA19-F98F9C41C4E0}"/>
                  </a:ext>
                </a:extLst>
              </p:cNvPr>
              <p:cNvSpPr txBox="1"/>
              <p:nvPr/>
            </p:nvSpPr>
            <p:spPr>
              <a:xfrm>
                <a:off x="587184" y="5639871"/>
                <a:ext cx="724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000" dirty="0"/>
                  <a:t>Haus-</a:t>
                </a:r>
                <a:br>
                  <a:rPr lang="de-DE" sz="1000" dirty="0"/>
                </a:br>
                <a:r>
                  <a:rPr lang="de-DE" sz="1000" dirty="0"/>
                  <a:t>Kraftwerk</a:t>
                </a:r>
              </a:p>
            </p:txBody>
          </p:sp>
          <p:cxnSp>
            <p:nvCxnSpPr>
              <p:cNvPr id="170" name="Gerade Verbindung mit Pfeil 169">
                <a:extLst>
                  <a:ext uri="{FF2B5EF4-FFF2-40B4-BE49-F238E27FC236}">
                    <a16:creationId xmlns:a16="http://schemas.microsoft.com/office/drawing/2014/main" id="{E8A821BB-B6CE-FBB9-0CCE-72EFE48677D6}"/>
                  </a:ext>
                </a:extLst>
              </p:cNvPr>
              <p:cNvCxnSpPr/>
              <p:nvPr/>
            </p:nvCxnSpPr>
            <p:spPr bwMode="auto">
              <a:xfrm>
                <a:off x="763379" y="4663779"/>
                <a:ext cx="0" cy="336058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 Verbindung mit Pfeil 32">
                <a:extLst>
                  <a:ext uri="{FF2B5EF4-FFF2-40B4-BE49-F238E27FC236}">
                    <a16:creationId xmlns:a16="http://schemas.microsoft.com/office/drawing/2014/main" id="{5901CBF5-2598-027C-A5AD-52E10496017C}"/>
                  </a:ext>
                </a:extLst>
              </p:cNvPr>
              <p:cNvCxnSpPr/>
              <p:nvPr/>
            </p:nvCxnSpPr>
            <p:spPr bwMode="auto">
              <a:xfrm>
                <a:off x="758130" y="3920665"/>
                <a:ext cx="0" cy="407274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0894758F-6C46-8D53-B0CB-20C0834CFA00}"/>
              </a:ext>
            </a:extLst>
          </p:cNvPr>
          <p:cNvGrpSpPr/>
          <p:nvPr/>
        </p:nvGrpSpPr>
        <p:grpSpPr>
          <a:xfrm>
            <a:off x="3871497" y="4386142"/>
            <a:ext cx="886781" cy="1653839"/>
            <a:chOff x="2424939" y="4386142"/>
            <a:chExt cx="886781" cy="1653839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3D3F1ED4-57CA-555A-8115-E415C131D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6" t="29360" r="81092" b="53879"/>
            <a:stretch/>
          </p:blipFill>
          <p:spPr>
            <a:xfrm>
              <a:off x="2650811" y="5041021"/>
              <a:ext cx="397075" cy="523141"/>
            </a:xfrm>
            <a:prstGeom prst="rect">
              <a:avLst/>
            </a:prstGeom>
          </p:spPr>
        </p:pic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1B099C1E-013B-C1B1-C3C5-9F5468881B71}"/>
                </a:ext>
              </a:extLst>
            </p:cNvPr>
            <p:cNvSpPr txBox="1"/>
            <p:nvPr/>
          </p:nvSpPr>
          <p:spPr>
            <a:xfrm>
              <a:off x="2424939" y="5639871"/>
              <a:ext cx="886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/>
                <a:t>einfache</a:t>
              </a:r>
              <a:br>
                <a:rPr lang="de-DE" sz="1000" dirty="0"/>
              </a:br>
              <a:r>
                <a:rPr lang="de-DE" sz="1000" dirty="0"/>
                <a:t>Verbraucher</a:t>
              </a:r>
            </a:p>
          </p:txBody>
        </p: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EA8D879C-160D-9F47-B218-9C7CCDD42419}"/>
                </a:ext>
              </a:extLst>
            </p:cNvPr>
            <p:cNvCxnSpPr>
              <a:cxnSpLocks/>
              <a:stCxn id="78" idx="0"/>
            </p:cNvCxnSpPr>
            <p:nvPr/>
          </p:nvCxnSpPr>
          <p:spPr bwMode="auto">
            <a:xfrm flipH="1">
              <a:off x="2846954" y="4386142"/>
              <a:ext cx="1399" cy="639095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E01B81E-AE59-0C87-EBD4-A4EE33B681DC}"/>
                </a:ext>
              </a:extLst>
            </p:cNvPr>
            <p:cNvSpPr/>
            <p:nvPr/>
          </p:nvSpPr>
          <p:spPr bwMode="auto">
            <a:xfrm>
              <a:off x="2806443" y="4386142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787E4C2A-2BB6-F316-0D9B-476EB1EB893C}"/>
                </a:ext>
              </a:extLst>
            </p:cNvPr>
            <p:cNvCxnSpPr/>
            <p:nvPr/>
          </p:nvCxnSpPr>
          <p:spPr bwMode="auto">
            <a:xfrm>
              <a:off x="2754866" y="4663779"/>
              <a:ext cx="0" cy="33605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ECB8618A-9FDA-C857-D25F-91B0E67278C1}"/>
              </a:ext>
            </a:extLst>
          </p:cNvPr>
          <p:cNvGrpSpPr/>
          <p:nvPr/>
        </p:nvGrpSpPr>
        <p:grpSpPr>
          <a:xfrm>
            <a:off x="5153759" y="4386142"/>
            <a:ext cx="886781" cy="1653839"/>
            <a:chOff x="3707201" y="4386142"/>
            <a:chExt cx="886781" cy="1653839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EB51EDD2-FD3C-AC99-38FB-D7798B902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9" t="24627" r="31391" b="25716"/>
            <a:stretch/>
          </p:blipFill>
          <p:spPr>
            <a:xfrm>
              <a:off x="3969817" y="5031739"/>
              <a:ext cx="423723" cy="569127"/>
            </a:xfrm>
            <a:prstGeom prst="rect">
              <a:avLst/>
            </a:prstGeom>
          </p:spPr>
        </p:pic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DDB41671-E97C-2416-A784-BDD050FF082E}"/>
                </a:ext>
              </a:extLst>
            </p:cNvPr>
            <p:cNvSpPr txBox="1"/>
            <p:nvPr/>
          </p:nvSpPr>
          <p:spPr>
            <a:xfrm>
              <a:off x="3707201" y="5639871"/>
              <a:ext cx="886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/>
                <a:t>schaltbare</a:t>
              </a:r>
              <a:br>
                <a:rPr lang="de-DE" sz="1000" dirty="0"/>
              </a:br>
              <a:r>
                <a:rPr lang="de-DE" sz="1000" dirty="0"/>
                <a:t>Verbraucher</a:t>
              </a:r>
            </a:p>
          </p:txBody>
        </p: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FB30CA94-607C-BDEF-5AF4-E2966D8AD59D}"/>
                </a:ext>
              </a:extLst>
            </p:cNvPr>
            <p:cNvCxnSpPr>
              <a:cxnSpLocks/>
              <a:stCxn id="70" idx="0"/>
            </p:cNvCxnSpPr>
            <p:nvPr/>
          </p:nvCxnSpPr>
          <p:spPr bwMode="auto">
            <a:xfrm>
              <a:off x="4128589" y="4386142"/>
              <a:ext cx="0" cy="639095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73A4B088-28A3-065E-EED2-51C566AB80C4}"/>
                </a:ext>
              </a:extLst>
            </p:cNvPr>
            <p:cNvSpPr/>
            <p:nvPr/>
          </p:nvSpPr>
          <p:spPr bwMode="auto">
            <a:xfrm>
              <a:off x="4086679" y="4386142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A9142F77-463D-6957-39B6-01DF80A1DC95}"/>
                </a:ext>
              </a:extLst>
            </p:cNvPr>
            <p:cNvCxnSpPr/>
            <p:nvPr/>
          </p:nvCxnSpPr>
          <p:spPr bwMode="auto">
            <a:xfrm>
              <a:off x="4024866" y="4663779"/>
              <a:ext cx="0" cy="33605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B472ABFC-0993-60DB-31EE-FCF0C0C51143}"/>
              </a:ext>
            </a:extLst>
          </p:cNvPr>
          <p:cNvGrpSpPr/>
          <p:nvPr/>
        </p:nvGrpSpPr>
        <p:grpSpPr>
          <a:xfrm>
            <a:off x="6400034" y="4386142"/>
            <a:ext cx="1481495" cy="1653839"/>
            <a:chOff x="4953476" y="4386142"/>
            <a:chExt cx="1481495" cy="1653839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8C14F1C0-410F-EA27-B685-F3A9783D4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883" y="4891921"/>
              <a:ext cx="860309" cy="860309"/>
            </a:xfrm>
            <a:prstGeom prst="rect">
              <a:avLst/>
            </a:prstGeom>
          </p:spPr>
        </p:pic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86DDCD06-6BD7-66FB-AAE6-F7F3305FBBC1}"/>
                </a:ext>
              </a:extLst>
            </p:cNvPr>
            <p:cNvSpPr txBox="1"/>
            <p:nvPr/>
          </p:nvSpPr>
          <p:spPr>
            <a:xfrm>
              <a:off x="4953476" y="5639871"/>
              <a:ext cx="14814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/>
                <a:t>WPPE mit W-Wasser-/</a:t>
              </a:r>
              <a:br>
                <a:rPr lang="de-DE" sz="1000" dirty="0"/>
              </a:br>
              <a:r>
                <a:rPr lang="de-DE" sz="1000" dirty="0"/>
                <a:t>Puffer-/Hausspeicher</a:t>
              </a:r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E940292A-FC5C-2CD5-1282-B265D32C0B14}"/>
                </a:ext>
              </a:extLst>
            </p:cNvPr>
            <p:cNvCxnSpPr>
              <a:cxnSpLocks/>
              <a:stCxn id="63" idx="0"/>
            </p:cNvCxnSpPr>
            <p:nvPr/>
          </p:nvCxnSpPr>
          <p:spPr bwMode="auto">
            <a:xfrm flipH="1">
              <a:off x="5542641" y="4386142"/>
              <a:ext cx="1399" cy="63877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703779C4-AA76-2AFE-F340-DF93661483FD}"/>
                </a:ext>
              </a:extLst>
            </p:cNvPr>
            <p:cNvSpPr/>
            <p:nvPr/>
          </p:nvSpPr>
          <p:spPr bwMode="auto">
            <a:xfrm>
              <a:off x="5502130" y="4386142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40D3CC63-36A5-105A-414F-D6FAC1E6C68A}"/>
                </a:ext>
              </a:extLst>
            </p:cNvPr>
            <p:cNvCxnSpPr/>
            <p:nvPr/>
          </p:nvCxnSpPr>
          <p:spPr bwMode="auto">
            <a:xfrm>
              <a:off x="5415516" y="4663779"/>
              <a:ext cx="0" cy="33605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750BF65B-7D58-4783-2B96-9A5B8DD032C6}"/>
              </a:ext>
            </a:extLst>
          </p:cNvPr>
          <p:cNvGrpSpPr/>
          <p:nvPr/>
        </p:nvGrpSpPr>
        <p:grpSpPr>
          <a:xfrm>
            <a:off x="1419774" y="4386142"/>
            <a:ext cx="1172116" cy="1807727"/>
            <a:chOff x="6908439" y="4386142"/>
            <a:chExt cx="1172116" cy="1807727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F532744-EC00-26BF-6874-141D92E44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61" b="26935"/>
            <a:stretch/>
          </p:blipFill>
          <p:spPr>
            <a:xfrm>
              <a:off x="7037893" y="5202258"/>
              <a:ext cx="860309" cy="375518"/>
            </a:xfrm>
            <a:prstGeom prst="rect">
              <a:avLst/>
            </a:prstGeom>
          </p:spPr>
        </p:pic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08C84AEF-4218-8B39-C082-69F1647AE067}"/>
                </a:ext>
              </a:extLst>
            </p:cNvPr>
            <p:cNvSpPr txBox="1"/>
            <p:nvPr/>
          </p:nvSpPr>
          <p:spPr>
            <a:xfrm>
              <a:off x="6908439" y="5639871"/>
              <a:ext cx="11721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 err="1"/>
                <a:t>PkW</a:t>
              </a:r>
              <a:r>
                <a:rPr lang="de-DE" sz="1000" dirty="0"/>
                <a:t>-Schwarm-</a:t>
              </a:r>
              <a:br>
                <a:rPr lang="de-DE" sz="1000" dirty="0"/>
              </a:br>
              <a:r>
                <a:rPr lang="de-DE" sz="1000" dirty="0" err="1"/>
                <a:t>speicher</a:t>
              </a:r>
              <a:r>
                <a:rPr lang="de-DE" sz="1000" dirty="0"/>
                <a:t> (V2H/G)</a:t>
              </a:r>
            </a:p>
            <a:p>
              <a:pPr algn="ctr"/>
              <a:endParaRPr lang="de-DE" sz="1000" dirty="0"/>
            </a:p>
          </p:txBody>
        </p: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E08898CC-984B-14BE-6959-C7BD8C608BDF}"/>
                </a:ext>
              </a:extLst>
            </p:cNvPr>
            <p:cNvCxnSpPr>
              <a:cxnSpLocks/>
              <a:stCxn id="72" idx="0"/>
            </p:cNvCxnSpPr>
            <p:nvPr/>
          </p:nvCxnSpPr>
          <p:spPr bwMode="auto">
            <a:xfrm flipH="1">
              <a:off x="7362316" y="4386142"/>
              <a:ext cx="1399" cy="81611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A62B6B2D-F3CC-1454-F2E9-07729F129278}"/>
                </a:ext>
              </a:extLst>
            </p:cNvPr>
            <p:cNvSpPr/>
            <p:nvPr/>
          </p:nvSpPr>
          <p:spPr bwMode="auto">
            <a:xfrm>
              <a:off x="7321805" y="4386142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4" name="Gerade Verbindung mit Pfeil 93">
              <a:extLst>
                <a:ext uri="{FF2B5EF4-FFF2-40B4-BE49-F238E27FC236}">
                  <a16:creationId xmlns:a16="http://schemas.microsoft.com/office/drawing/2014/main" id="{6491FB78-B99B-DB74-5724-590FEB940CA8}"/>
                </a:ext>
              </a:extLst>
            </p:cNvPr>
            <p:cNvCxnSpPr/>
            <p:nvPr/>
          </p:nvCxnSpPr>
          <p:spPr bwMode="auto">
            <a:xfrm>
              <a:off x="7247690" y="4663779"/>
              <a:ext cx="0" cy="33605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Textfeld 102">
            <a:extLst>
              <a:ext uri="{FF2B5EF4-FFF2-40B4-BE49-F238E27FC236}">
                <a16:creationId xmlns:a16="http://schemas.microsoft.com/office/drawing/2014/main" id="{AB2582B7-E3EC-4022-A1B7-CAB5880247BE}"/>
              </a:ext>
            </a:extLst>
          </p:cNvPr>
          <p:cNvSpPr txBox="1"/>
          <p:nvPr/>
        </p:nvSpPr>
        <p:spPr>
          <a:xfrm>
            <a:off x="1486033" y="2766339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(Zähler)</a:t>
            </a: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165CC4D1-6536-D5E1-D1CC-CD12F58438BD}"/>
              </a:ext>
            </a:extLst>
          </p:cNvPr>
          <p:cNvSpPr txBox="1"/>
          <p:nvPr/>
        </p:nvSpPr>
        <p:spPr>
          <a:xfrm>
            <a:off x="2317852" y="2560411"/>
            <a:ext cx="122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(Rundsteuer-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gerät)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B863EBC-B6F0-6EB0-68F7-4C5A5BC0CDBA}"/>
              </a:ext>
            </a:extLst>
          </p:cNvPr>
          <p:cNvSpPr txBox="1"/>
          <p:nvPr/>
        </p:nvSpPr>
        <p:spPr>
          <a:xfrm>
            <a:off x="7310605" y="2748772"/>
            <a:ext cx="1769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- gibt Sollzustände vor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9DD62DC-3C8F-C4C4-CC72-DF86AF30FAAF}"/>
              </a:ext>
            </a:extLst>
          </p:cNvPr>
          <p:cNvSpPr txBox="1"/>
          <p:nvPr/>
        </p:nvSpPr>
        <p:spPr>
          <a:xfrm>
            <a:off x="7310605" y="2373484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- optimiert Energiekosten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C0612A1-B7FD-6105-E72E-8501A6C39271}"/>
              </a:ext>
            </a:extLst>
          </p:cNvPr>
          <p:cNvSpPr txBox="1"/>
          <p:nvPr/>
        </p:nvSpPr>
        <p:spPr>
          <a:xfrm>
            <a:off x="7310605" y="2949850"/>
            <a:ext cx="202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- agiert autark netzdienlich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E06F94-8306-85F2-0687-D2BC425C31D1}"/>
              </a:ext>
            </a:extLst>
          </p:cNvPr>
          <p:cNvSpPr txBox="1"/>
          <p:nvPr/>
        </p:nvSpPr>
        <p:spPr>
          <a:xfrm>
            <a:off x="7366021" y="2182297"/>
            <a:ext cx="2331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- berechnet Verbrauchskosten</a:t>
            </a:r>
          </a:p>
        </p:txBody>
      </p:sp>
      <p:sp>
        <p:nvSpPr>
          <p:cNvPr id="3" name="Textfeld 2">
            <a:hlinkClick r:id="rId15"/>
            <a:extLst>
              <a:ext uri="{FF2B5EF4-FFF2-40B4-BE49-F238E27FC236}">
                <a16:creationId xmlns:a16="http://schemas.microsoft.com/office/drawing/2014/main" id="{FF9AC308-2065-D216-07A4-5CD23237F234}"/>
              </a:ext>
            </a:extLst>
          </p:cNvPr>
          <p:cNvSpPr txBox="1"/>
          <p:nvPr/>
        </p:nvSpPr>
        <p:spPr>
          <a:xfrm>
            <a:off x="5772683" y="3918488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dirty="0" err="1">
                <a:solidFill>
                  <a:srgbClr val="FF0000"/>
                </a:solidFill>
              </a:rPr>
              <a:t>ProSuming</a:t>
            </a:r>
            <a:r>
              <a:rPr lang="de-DE" sz="1200" u="sng" dirty="0">
                <a:solidFill>
                  <a:srgbClr val="FF0000"/>
                </a:solidFill>
              </a:rPr>
              <a:t> - Herausforderungen und Chancen für EVU |</a:t>
            </a:r>
            <a:br>
              <a:rPr lang="de-DE" sz="1200" u="sng" dirty="0">
                <a:solidFill>
                  <a:srgbClr val="FF0000"/>
                </a:solidFill>
              </a:rPr>
            </a:br>
            <a:r>
              <a:rPr lang="de-DE" sz="1200" u="sng" dirty="0">
                <a:solidFill>
                  <a:srgbClr val="FF0000"/>
                </a:solidFill>
              </a:rPr>
              <a:t>Themensession | BDEW Kongress | 6. Juni 2024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F41A9F0-A8B5-773B-56BA-7A1F88B40517}"/>
              </a:ext>
            </a:extLst>
          </p:cNvPr>
          <p:cNvSpPr txBox="1"/>
          <p:nvPr/>
        </p:nvSpPr>
        <p:spPr>
          <a:xfrm>
            <a:off x="7310605" y="2565385"/>
            <a:ext cx="2654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- Bilanzkreismanagement </a:t>
            </a:r>
            <a:r>
              <a:rPr lang="de-DE" sz="900" dirty="0">
                <a:solidFill>
                  <a:srgbClr val="0000FF"/>
                </a:solidFill>
              </a:rPr>
              <a:t>(</a:t>
            </a:r>
            <a:r>
              <a:rPr lang="de-DE" sz="900" dirty="0">
                <a:solidFill>
                  <a:srgbClr val="0000FF"/>
                </a:solidFill>
                <a:hlinkClick r:id="rId16"/>
              </a:rPr>
              <a:t>NZR-</a:t>
            </a:r>
            <a:r>
              <a:rPr lang="de-DE" sz="900" dirty="0" err="1">
                <a:solidFill>
                  <a:srgbClr val="0000FF"/>
                </a:solidFill>
                <a:hlinkClick r:id="rId16"/>
              </a:rPr>
              <a:t>EMob</a:t>
            </a:r>
            <a:r>
              <a:rPr lang="de-DE" sz="9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75E153C2-9307-02C0-8DAF-A59012E22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1087"/>
            <a:ext cx="990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Smart Meter-Gateway und Home-Manager organisieren zukünftig den </a:t>
            </a:r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!</a:t>
            </a:r>
            <a:endParaRPr lang="de-DE" altLang="de-DE" sz="1800" i="1" dirty="0">
              <a:solidFill>
                <a:srgbClr val="00B05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DFA3093-72E5-9FD3-5857-B5D100153A12}"/>
              </a:ext>
            </a:extLst>
          </p:cNvPr>
          <p:cNvSpPr/>
          <p:nvPr/>
        </p:nvSpPr>
        <p:spPr bwMode="auto">
          <a:xfrm>
            <a:off x="1833894" y="3671293"/>
            <a:ext cx="67433" cy="6743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CD015B3-8F41-2566-F39C-FEA9DCE33744}"/>
              </a:ext>
            </a:extLst>
          </p:cNvPr>
          <p:cNvCxnSpPr/>
          <p:nvPr/>
        </p:nvCxnSpPr>
        <p:spPr bwMode="auto">
          <a:xfrm>
            <a:off x="1870356" y="3731580"/>
            <a:ext cx="0" cy="243895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EF3137F4-6AB6-046A-6B21-5BEEDD77677E}"/>
              </a:ext>
            </a:extLst>
          </p:cNvPr>
          <p:cNvSpPr/>
          <p:nvPr/>
        </p:nvSpPr>
        <p:spPr bwMode="auto">
          <a:xfrm>
            <a:off x="1833894" y="3963547"/>
            <a:ext cx="67433" cy="6743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DB7EB812-90BF-9771-AB10-A4CC08C8DE98}"/>
              </a:ext>
            </a:extLst>
          </p:cNvPr>
          <p:cNvCxnSpPr/>
          <p:nvPr/>
        </p:nvCxnSpPr>
        <p:spPr bwMode="auto">
          <a:xfrm flipH="1">
            <a:off x="1868865" y="3744862"/>
            <a:ext cx="139777" cy="22347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35539DAD-93ED-9A99-2758-3263E9555366}"/>
              </a:ext>
            </a:extLst>
          </p:cNvPr>
          <p:cNvCxnSpPr>
            <a:cxnSpLocks/>
            <a:endCxn id="32" idx="0"/>
          </p:cNvCxnSpPr>
          <p:nvPr/>
        </p:nvCxnSpPr>
        <p:spPr bwMode="auto">
          <a:xfrm>
            <a:off x="1863899" y="3103226"/>
            <a:ext cx="3712" cy="568067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feld 63">
            <a:extLst>
              <a:ext uri="{FF2B5EF4-FFF2-40B4-BE49-F238E27FC236}">
                <a16:creationId xmlns:a16="http://schemas.microsoft.com/office/drawing/2014/main" id="{62821636-B34C-7804-3E57-3C789EAC53D9}"/>
              </a:ext>
            </a:extLst>
          </p:cNvPr>
          <p:cNvSpPr txBox="1"/>
          <p:nvPr/>
        </p:nvSpPr>
        <p:spPr>
          <a:xfrm>
            <a:off x="7310605" y="3148086"/>
            <a:ext cx="2199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- schaltet auf Inselbetrieb um</a:t>
            </a:r>
          </a:p>
        </p:txBody>
      </p:sp>
    </p:spTree>
    <p:extLst>
      <p:ext uri="{BB962C8B-B14F-4D97-AF65-F5344CB8AC3E}">
        <p14:creationId xmlns:p14="http://schemas.microsoft.com/office/powerpoint/2010/main" val="380411787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7" grpId="0"/>
      <p:bldP spid="6" grpId="0"/>
      <p:bldP spid="11" grpId="0"/>
      <p:bldP spid="103" grpId="0"/>
      <p:bldP spid="107" grpId="0"/>
      <p:bldP spid="24" grpId="0"/>
      <p:bldP spid="25" grpId="0"/>
      <p:bldP spid="28" grpId="0"/>
      <p:bldP spid="30" grpId="0"/>
      <p:bldP spid="3" grpId="0"/>
      <p:bldP spid="15" grpId="0"/>
      <p:bldP spid="21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4">
            <a:extLst>
              <a:ext uri="{FF2B5EF4-FFF2-40B4-BE49-F238E27FC236}">
                <a16:creationId xmlns:a16="http://schemas.microsoft.com/office/drawing/2014/main" id="{EA0FBD13-4D0C-46B5-BB93-EEDE4E184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4"/>
            <a:ext cx="851039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 im Ein- und Mehrfamilienhaus (3) 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Installierte Leistung potenziell flexibler Technologien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790383-7782-EB91-70D9-6A04926086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520" t="28875" r="41668" b="22099"/>
          <a:stretch>
            <a:fillRect/>
          </a:stretch>
        </p:blipFill>
        <p:spPr>
          <a:xfrm>
            <a:off x="718721" y="873633"/>
            <a:ext cx="8959626" cy="4899036"/>
          </a:xfrm>
          <a:prstGeom prst="rect">
            <a:avLst/>
          </a:prstGeom>
        </p:spPr>
      </p:pic>
      <p:sp>
        <p:nvSpPr>
          <p:cNvPr id="31" name="Text Box 14">
            <a:extLst>
              <a:ext uri="{FF2B5EF4-FFF2-40B4-BE49-F238E27FC236}">
                <a16:creationId xmlns:a16="http://schemas.microsoft.com/office/drawing/2014/main" id="{926BE476-E7E5-0758-D826-CF1239268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908" y="5864545"/>
            <a:ext cx="74283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m3 </a:t>
            </a:r>
            <a:r>
              <a:rPr lang="de-DE" altLang="de-DE" sz="1200" dirty="0" err="1">
                <a:solidFill>
                  <a:srgbClr val="000000"/>
                </a:solidFill>
                <a:ea typeface="Microsoft YaHei" panose="020B0503020204020204" pitchFamily="34" charset="-122"/>
              </a:rPr>
              <a:t>management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ea typeface="Microsoft YaHei" panose="020B0503020204020204" pitchFamily="34" charset="-122"/>
              </a:rPr>
              <a:t>consulting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GmbH | BDEW - </a:t>
            </a:r>
            <a:r>
              <a:rPr lang="de-DE" altLang="de-DE" sz="1200" dirty="0" err="1">
                <a:solidFill>
                  <a:srgbClr val="000000"/>
                </a:solidFill>
                <a:ea typeface="Microsoft YaHei" panose="020B0503020204020204" pitchFamily="34" charset="-122"/>
              </a:rPr>
              <a:t>Prosuming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– Herausforderungen und Chancen für EVU 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75E153C2-9307-02C0-8DAF-A59012E22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1087"/>
            <a:ext cx="990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 treiben die Energiewende durch Flexibilitäts-Technologien maßgeblich voran!</a:t>
            </a:r>
            <a:endParaRPr lang="de-DE" altLang="de-DE" sz="1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4861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462</Words>
  <Application>Microsoft Office PowerPoint</Application>
  <PresentationFormat>A4-Papier (210 x 297 mm)</PresentationFormat>
  <Paragraphs>64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Microsoft YaHei</vt:lpstr>
      <vt:lpstr>Arial</vt:lpstr>
      <vt:lpstr>Courier New</vt:lpstr>
      <vt:lpstr>Symbol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3396</cp:revision>
  <cp:lastPrinted>2024-04-10T06:27:21Z</cp:lastPrinted>
  <dcterms:created xsi:type="dcterms:W3CDTF">2003-01-24T08:17:53Z</dcterms:created>
  <dcterms:modified xsi:type="dcterms:W3CDTF">2025-10-22T08:15:39Z</dcterms:modified>
</cp:coreProperties>
</file>