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1075" r:id="rId2"/>
    <p:sldId id="948" r:id="rId3"/>
    <p:sldId id="898" r:id="rId4"/>
  </p:sldIdLst>
  <p:sldSz cx="9906000" cy="6858000" type="A4"/>
  <p:notesSz cx="6865938" cy="9998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F99"/>
    <a:srgbClr val="FF9933"/>
    <a:srgbClr val="3333FF"/>
    <a:srgbClr val="0099CC"/>
    <a:srgbClr val="006699"/>
    <a:srgbClr val="FF00FF"/>
    <a:srgbClr val="CC6600"/>
    <a:srgbClr val="0000CC"/>
    <a:srgbClr val="FF99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3" autoAdjust="0"/>
    <p:restoredTop sz="94660" autoAdjust="0"/>
  </p:normalViewPr>
  <p:slideViewPr>
    <p:cSldViewPr snapToGrid="0">
      <p:cViewPr>
        <p:scale>
          <a:sx n="150" d="100"/>
          <a:sy n="150" d="100"/>
        </p:scale>
        <p:origin x="450" y="-16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6" y="72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1Daten%20allgemein\03Energie\01ISE%20e.V\05Meta-Studie%20Klimasch.-Energiew.%202.0\05Monitoring\2025\Kosten_Fossil-Erneuerba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75D-427F-BE13-60CB462F4210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75D-427F-BE13-60CB462F4210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75D-427F-BE13-60CB462F4210}"/>
              </c:ext>
            </c:extLst>
          </c:dPt>
          <c:dPt>
            <c:idx val="3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75D-427F-BE13-60CB462F421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5D-427F-BE13-60CB462F421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5D-427F-BE13-60CB462F42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'F-Imp-Subv-Schäden-Invest_neu'!$C$2:$I$2</c:f>
              <c:numCache>
                <c:formatCode>0</c:formatCode>
                <c:ptCount val="7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D-427F-BE13-60CB462F421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75D-427F-BE13-60CB462F4210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5D-427F-BE13-60CB462F42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'F-Imp-Subv-Schäden-Invest_neu'!$C$3:$I$3</c:f>
              <c:numCache>
                <c:formatCode>0</c:formatCode>
                <c:ptCount val="7"/>
                <c:pt idx="1">
                  <c:v>65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5D-427F-BE13-60CB462F421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5D-427F-BE13-60CB462F421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75D-427F-BE13-60CB462F4210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5D-427F-BE13-60CB462F421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5D-427F-BE13-60CB462F42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'F-Imp-Subv-Schäden-Invest_neu'!$C$4:$I$4</c:f>
              <c:numCache>
                <c:formatCode>General</c:formatCode>
                <c:ptCount val="7"/>
                <c:pt idx="2" formatCode="0">
                  <c:v>301</c:v>
                </c:pt>
                <c:pt idx="4" formatCode="0">
                  <c:v>342</c:v>
                </c:pt>
                <c:pt idx="5" formatCode="0">
                  <c:v>342</c:v>
                </c:pt>
                <c:pt idx="6" formatCode="0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D-427F-BE13-60CB462F4210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75D-427F-BE13-60CB462F4210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75D-427F-BE13-60CB462F4210}"/>
              </c:ext>
            </c:extLst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5D-427F-BE13-60CB462F42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'F-Imp-Subv-Schäden-Invest_neu'!$C$5:$I$5</c:f>
              <c:numCache>
                <c:formatCode>General</c:formatCode>
                <c:ptCount val="7"/>
                <c:pt idx="4" formatCode="0">
                  <c:v>34</c:v>
                </c:pt>
                <c:pt idx="5" formatCode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5D-427F-BE13-60CB462F4210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'F-Imp-Subv-Schäden-Invest_neu'!$C$6:$I$6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D75D-427F-BE13-60CB462F4210}"/>
            </c:ext>
          </c:extLst>
        </c:ser>
        <c:ser>
          <c:idx val="5"/>
          <c:order val="5"/>
          <c:spPr>
            <a:solidFill>
              <a:srgbClr val="00FF99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75D-427F-BE13-60CB462F4210}"/>
              </c:ext>
            </c:extLst>
          </c:dPt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5D-427F-BE13-60CB462F42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'F-Imp-Subv-Schäden-Invest_neu'!$C$7:$I$7</c:f>
              <c:numCache>
                <c:formatCode>General</c:formatCode>
                <c:ptCount val="7"/>
                <c:pt idx="4" formatCode="0">
                  <c:v>70</c:v>
                </c:pt>
                <c:pt idx="5" formatCode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5D-427F-BE13-60CB462F4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8569096"/>
        <c:axId val="448569816"/>
      </c:barChart>
      <c:catAx>
        <c:axId val="448569096"/>
        <c:scaling>
          <c:orientation val="minMax"/>
        </c:scaling>
        <c:delete val="1"/>
        <c:axPos val="b"/>
        <c:majorTickMark val="none"/>
        <c:minorTickMark val="none"/>
        <c:tickLblPos val="nextTo"/>
        <c:crossAx val="448569816"/>
        <c:crosses val="autoZero"/>
        <c:auto val="1"/>
        <c:lblAlgn val="ctr"/>
        <c:lblOffset val="100"/>
        <c:noMultiLvlLbl val="0"/>
      </c:catAx>
      <c:valAx>
        <c:axId val="44856981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4856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6275" y="9721850"/>
            <a:ext cx="2973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9300"/>
            <a:ext cx="54133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0875" y="9529763"/>
            <a:ext cx="302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>
            <a:extLst>
              <a:ext uri="{FF2B5EF4-FFF2-40B4-BE49-F238E27FC236}">
                <a16:creationId xmlns:a16="http://schemas.microsoft.com/office/drawing/2014/main" id="{705FA8AD-F2BF-49A3-9822-D8110BA4F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>
            <a:extLst>
              <a:ext uri="{FF2B5EF4-FFF2-40B4-BE49-F238E27FC236}">
                <a16:creationId xmlns:a16="http://schemas.microsoft.com/office/drawing/2014/main" id="{8C7964AC-0E96-4375-A9CB-A68D5B523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9156" name="Foliennummernplatzhalter 3">
            <a:extLst>
              <a:ext uri="{FF2B5EF4-FFF2-40B4-BE49-F238E27FC236}">
                <a16:creationId xmlns:a16="http://schemas.microsoft.com/office/drawing/2014/main" id="{4BA1D7CF-CAA1-4D4C-BE9A-0AD11CC7E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2AD785-5606-4A92-9A6D-AA214B2C2A2E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46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>
            <a:extLst>
              <a:ext uri="{FF2B5EF4-FFF2-40B4-BE49-F238E27FC236}">
                <a16:creationId xmlns:a16="http://schemas.microsoft.com/office/drawing/2014/main" id="{705FA8AD-F2BF-49A3-9822-D8110BA4F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>
            <a:extLst>
              <a:ext uri="{FF2B5EF4-FFF2-40B4-BE49-F238E27FC236}">
                <a16:creationId xmlns:a16="http://schemas.microsoft.com/office/drawing/2014/main" id="{8C7964AC-0E96-4375-A9CB-A68D5B523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9156" name="Foliennummernplatzhalter 3">
            <a:extLst>
              <a:ext uri="{FF2B5EF4-FFF2-40B4-BE49-F238E27FC236}">
                <a16:creationId xmlns:a16="http://schemas.microsoft.com/office/drawing/2014/main" id="{4BA1D7CF-CAA1-4D4C-BE9A-0AD11CC7E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2AD785-5606-4A92-9A6D-AA214B2C2A2E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219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CD694638-ED55-4FC5-B057-4363DC0F46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 – Energiewende 2.0 | Monitoring 2025 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		           		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3EEF3BC-85FA-1199-8BF4-A0BD73659C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798067" cy="798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bin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1540DC2-D2DE-4047-994B-576C8AE0406B}"/>
              </a:ext>
            </a:extLst>
          </p:cNvPr>
          <p:cNvGraphicFramePr>
            <a:graphicFrameLocks noGrp="1"/>
          </p:cNvGraphicFramePr>
          <p:nvPr/>
        </p:nvGraphicFramePr>
        <p:xfrm>
          <a:off x="266523" y="862149"/>
          <a:ext cx="9312906" cy="5275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2403">
                  <a:extLst>
                    <a:ext uri="{9D8B030D-6E8A-4147-A177-3AD203B41FA5}">
                      <a16:colId xmlns:a16="http://schemas.microsoft.com/office/drawing/2014/main" val="1283577739"/>
                    </a:ext>
                  </a:extLst>
                </a:gridCol>
                <a:gridCol w="776345">
                  <a:extLst>
                    <a:ext uri="{9D8B030D-6E8A-4147-A177-3AD203B41FA5}">
                      <a16:colId xmlns:a16="http://schemas.microsoft.com/office/drawing/2014/main" val="1188307335"/>
                    </a:ext>
                  </a:extLst>
                </a:gridCol>
                <a:gridCol w="730238">
                  <a:extLst>
                    <a:ext uri="{9D8B030D-6E8A-4147-A177-3AD203B41FA5}">
                      <a16:colId xmlns:a16="http://schemas.microsoft.com/office/drawing/2014/main" val="2504196423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1471823054"/>
                    </a:ext>
                  </a:extLst>
                </a:gridCol>
                <a:gridCol w="748937">
                  <a:extLst>
                    <a:ext uri="{9D8B030D-6E8A-4147-A177-3AD203B41FA5}">
                      <a16:colId xmlns:a16="http://schemas.microsoft.com/office/drawing/2014/main" val="3418294848"/>
                    </a:ext>
                  </a:extLst>
                </a:gridCol>
                <a:gridCol w="1018569">
                  <a:extLst>
                    <a:ext uri="{9D8B030D-6E8A-4147-A177-3AD203B41FA5}">
                      <a16:colId xmlns:a16="http://schemas.microsoft.com/office/drawing/2014/main" val="3632648281"/>
                    </a:ext>
                  </a:extLst>
                </a:gridCol>
                <a:gridCol w="784105">
                  <a:extLst>
                    <a:ext uri="{9D8B030D-6E8A-4147-A177-3AD203B41FA5}">
                      <a16:colId xmlns:a16="http://schemas.microsoft.com/office/drawing/2014/main" val="5870447"/>
                    </a:ext>
                  </a:extLst>
                </a:gridCol>
                <a:gridCol w="1210492">
                  <a:extLst>
                    <a:ext uri="{9D8B030D-6E8A-4147-A177-3AD203B41FA5}">
                      <a16:colId xmlns:a16="http://schemas.microsoft.com/office/drawing/2014/main" val="1098873171"/>
                    </a:ext>
                  </a:extLst>
                </a:gridCol>
              </a:tblGrid>
              <a:tr h="322217"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Leistung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Leistung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I-Kosten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I-Kosten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</a:t>
                      </a: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Flächen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Anteil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68758"/>
                  </a:ext>
                </a:extLst>
              </a:tr>
              <a:tr h="319785"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GW/19a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GW/a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Mrd €/19a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Mrd</a:t>
                      </a:r>
                      <a:r>
                        <a:rPr lang="de-DE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€/a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84076"/>
                  </a:ext>
                </a:extLst>
              </a:tr>
              <a:tr h="36397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PV-gesamt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64,68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3,40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66,32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3,49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extLst>
                  <a:ext uri="{0D108BD9-81ED-4DB2-BD59-A6C34878D82A}">
                    <a16:rowId xmlns:a16="http://schemas.microsoft.com/office/drawing/2014/main" val="3750471635"/>
                  </a:ext>
                </a:extLst>
              </a:tr>
              <a:tr h="62911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PV-Dächer</a:t>
                      </a: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23,68</a:t>
                      </a:r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1,25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24,63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1,30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extLst>
                  <a:ext uri="{0D108BD9-81ED-4DB2-BD59-A6C34878D82A}">
                    <a16:rowId xmlns:a16="http://schemas.microsoft.com/office/drawing/2014/main" val="3309606755"/>
                  </a:ext>
                </a:extLst>
              </a:tr>
              <a:tr h="62911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PV-Fassaden</a:t>
                      </a: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11,98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0,63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12,46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0,66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extLst>
                  <a:ext uri="{0D108BD9-81ED-4DB2-BD59-A6C34878D82A}">
                    <a16:rowId xmlns:a16="http://schemas.microsoft.com/office/drawing/2014/main" val="4018959707"/>
                  </a:ext>
                </a:extLst>
              </a:tr>
              <a:tr h="62911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PV-Parkplätze</a:t>
                      </a: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3,74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0,20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4,79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0,25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extLst>
                  <a:ext uri="{0D108BD9-81ED-4DB2-BD59-A6C34878D82A}">
                    <a16:rowId xmlns:a16="http://schemas.microsoft.com/office/drawing/2014/main" val="3418376457"/>
                  </a:ext>
                </a:extLst>
              </a:tr>
              <a:tr h="62911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PV-Freiflächen</a:t>
                      </a: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16,56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0,87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12,75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0,67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16.556</a:t>
                      </a: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0,83</a:t>
                      </a: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Fläche RLP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extLst>
                  <a:ext uri="{0D108BD9-81ED-4DB2-BD59-A6C34878D82A}">
                    <a16:rowId xmlns:a16="http://schemas.microsoft.com/office/drawing/2014/main" val="3205888270"/>
                  </a:ext>
                </a:extLst>
              </a:tr>
              <a:tr h="62911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AGRI-PV</a:t>
                      </a: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5,82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0,31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7,44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0,39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8.389</a:t>
                      </a: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1,18</a:t>
                      </a:r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LW-Fläche RLP</a:t>
                      </a:r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extLst>
                  <a:ext uri="{0D108BD9-81ED-4DB2-BD59-A6C34878D82A}">
                    <a16:rowId xmlns:a16="http://schemas.microsoft.com/office/drawing/2014/main" val="3902731558"/>
                  </a:ext>
                </a:extLst>
              </a:tr>
              <a:tr h="62911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PV-Autobahnüberdachung</a:t>
                      </a: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2,91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0,15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4,25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0,22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1.398</a:t>
                      </a:r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51,43</a:t>
                      </a: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Fläche Autobahn</a:t>
                      </a:r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extLst>
                  <a:ext uri="{0D108BD9-81ED-4DB2-BD59-A6C34878D82A}">
                    <a16:rowId xmlns:a16="http://schemas.microsoft.com/office/drawing/2014/main" val="304293016"/>
                  </a:ext>
                </a:extLst>
              </a:tr>
              <a:tr h="36397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Solarthermie</a:t>
                      </a:r>
                    </a:p>
                    <a:p>
                      <a:pPr algn="l" fontAlgn="ctr"/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5,17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0,27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6,86</a:t>
                      </a: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0,36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10" marR="7210" marT="7210" marB="0" anchor="ctr"/>
                </a:tc>
                <a:extLst>
                  <a:ext uri="{0D108BD9-81ED-4DB2-BD59-A6C34878D82A}">
                    <a16:rowId xmlns:a16="http://schemas.microsoft.com/office/drawing/2014/main" val="2853156782"/>
                  </a:ext>
                </a:extLst>
              </a:tr>
            </a:tbl>
          </a:graphicData>
        </a:graphic>
      </p:graphicFrame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75" y="0"/>
            <a:ext cx="89488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EE-Ausbaupfad RLP: zu installierende Leistung bis 2040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EE-Komponenten (1): PV und Solarthermie</a:t>
            </a:r>
          </a:p>
        </p:txBody>
      </p:sp>
      <p:pic>
        <p:nvPicPr>
          <p:cNvPr id="7" name="Grafik 7" descr="Ein Bild, das draußen, Gras, Haus, Gebäude enthält.&#10;&#10;Automatisch generierte Beschreibung">
            <a:extLst>
              <a:ext uri="{FF2B5EF4-FFF2-40B4-BE49-F238E27FC236}">
                <a16:creationId xmlns:a16="http://schemas.microsoft.com/office/drawing/2014/main" id="{FC7D653C-79B2-4AB2-9F5C-BCD238E1F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t="9629" r="19006" b="32442"/>
          <a:stretch/>
        </p:blipFill>
        <p:spPr bwMode="auto">
          <a:xfrm>
            <a:off x="2300325" y="1907818"/>
            <a:ext cx="996458" cy="5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Ein Bild, das Himmel, draußen, Gebäude, Haus enthält.&#10;&#10;Automatisch generierte Beschreibung">
            <a:extLst>
              <a:ext uri="{FF2B5EF4-FFF2-40B4-BE49-F238E27FC236}">
                <a16:creationId xmlns:a16="http://schemas.microsoft.com/office/drawing/2014/main" id="{81D0C9B9-D290-4F2F-A55D-E02B8BC110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5232" r="11814" b="20869"/>
          <a:stretch/>
        </p:blipFill>
        <p:spPr>
          <a:xfrm>
            <a:off x="2300325" y="2493348"/>
            <a:ext cx="996458" cy="6110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01BFC5F-89B3-4CFA-A54A-96EBAA8AF9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6" t="16934" b="30501"/>
          <a:stretch/>
        </p:blipFill>
        <p:spPr>
          <a:xfrm>
            <a:off x="2300325" y="3165965"/>
            <a:ext cx="996458" cy="523157"/>
          </a:xfrm>
          <a:prstGeom prst="rect">
            <a:avLst/>
          </a:prstGeom>
        </p:spPr>
      </p:pic>
      <p:pic>
        <p:nvPicPr>
          <p:cNvPr id="12" name="Grafik 11" descr="Ein Bild, das Solarzelle, Outdoorobjekt enthält.&#10;&#10;Automatisch generierte Beschreibung">
            <a:extLst>
              <a:ext uri="{FF2B5EF4-FFF2-40B4-BE49-F238E27FC236}">
                <a16:creationId xmlns:a16="http://schemas.microsoft.com/office/drawing/2014/main" id="{46751913-9548-4F16-B777-FA72E139F0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1"/>
          <a:stretch/>
        </p:blipFill>
        <p:spPr>
          <a:xfrm>
            <a:off x="2300325" y="3750688"/>
            <a:ext cx="996458" cy="538416"/>
          </a:xfrm>
          <a:prstGeom prst="rect">
            <a:avLst/>
          </a:prstGeom>
        </p:spPr>
      </p:pic>
      <p:pic>
        <p:nvPicPr>
          <p:cNvPr id="15" name="Grafik 14" descr="Ein Bild, das Gras, Himmel, draußen, Feld enthält.&#10;&#10;Automatisch generierte Beschreibung">
            <a:extLst>
              <a:ext uri="{FF2B5EF4-FFF2-40B4-BE49-F238E27FC236}">
                <a16:creationId xmlns:a16="http://schemas.microsoft.com/office/drawing/2014/main" id="{196DD2E4-7B80-4F1A-B096-AFA05E0653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24766" r="32882" b="19375"/>
          <a:stretch/>
        </p:blipFill>
        <p:spPr>
          <a:xfrm>
            <a:off x="2281797" y="4350670"/>
            <a:ext cx="1014985" cy="538415"/>
          </a:xfrm>
          <a:prstGeom prst="rect">
            <a:avLst/>
          </a:prstGeom>
        </p:spPr>
      </p:pic>
      <p:pic>
        <p:nvPicPr>
          <p:cNvPr id="17" name="Grafik 16" descr="Ein Bild, das Gras, Zaun, Spur, draußen enthält.&#10;&#10;Automatisch generierte Beschreibung">
            <a:extLst>
              <a:ext uri="{FF2B5EF4-FFF2-40B4-BE49-F238E27FC236}">
                <a16:creationId xmlns:a16="http://schemas.microsoft.com/office/drawing/2014/main" id="{0B10B55E-F2E5-4EA6-B0A7-6BF23A66E9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97" y="4950651"/>
            <a:ext cx="1014985" cy="573466"/>
          </a:xfrm>
          <a:prstGeom prst="rect">
            <a:avLst/>
          </a:prstGeom>
        </p:spPr>
      </p:pic>
      <p:pic>
        <p:nvPicPr>
          <p:cNvPr id="18" name="Grafik 17" descr="Ein Bild, das Musik enthält.&#10;&#10;Automatisch generierte Beschreibung">
            <a:extLst>
              <a:ext uri="{FF2B5EF4-FFF2-40B4-BE49-F238E27FC236}">
                <a16:creationId xmlns:a16="http://schemas.microsoft.com/office/drawing/2014/main" id="{D6EA348D-E3ED-46EE-89C0-900820B023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83"/>
          <a:stretch/>
        </p:blipFill>
        <p:spPr>
          <a:xfrm>
            <a:off x="2281796" y="5585683"/>
            <a:ext cx="1014985" cy="482936"/>
          </a:xfrm>
          <a:prstGeom prst="rect">
            <a:avLst/>
          </a:prstGeo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B945A55-0520-4C69-82BD-B2FADA51DAFA}"/>
              </a:ext>
            </a:extLst>
          </p:cNvPr>
          <p:cNvCxnSpPr/>
          <p:nvPr/>
        </p:nvCxnSpPr>
        <p:spPr bwMode="auto">
          <a:xfrm>
            <a:off x="4894905" y="838074"/>
            <a:ext cx="0" cy="5397263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6C02F74-3D5F-4EE3-8854-CEDA840C28CE}"/>
              </a:ext>
            </a:extLst>
          </p:cNvPr>
          <p:cNvCxnSpPr/>
          <p:nvPr/>
        </p:nvCxnSpPr>
        <p:spPr bwMode="auto">
          <a:xfrm>
            <a:off x="6593076" y="838074"/>
            <a:ext cx="0" cy="5397263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E85C7EC2-D3FA-46FE-E9D3-36E109ACE855}"/>
              </a:ext>
            </a:extLst>
          </p:cNvPr>
          <p:cNvSpPr/>
          <p:nvPr/>
        </p:nvSpPr>
        <p:spPr bwMode="auto">
          <a:xfrm>
            <a:off x="7832993" y="3750688"/>
            <a:ext cx="1597446" cy="5999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B5F279-41E3-B613-770E-2495186E7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9813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Alle Flächen werden benötigt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5F0573F-25FE-09A3-8318-CA602620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41" y="6199655"/>
            <a:ext cx="222354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/>
              <a:t>Quelle:</a:t>
            </a:r>
            <a:r>
              <a:rPr lang="de-DE" altLang="de-DE" sz="1200" dirty="0"/>
              <a:t> ISE e.V., Meta-Studie</a:t>
            </a: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214217744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1BC3C47C-D6BE-41E6-8598-4C41AF80E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2611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Brennstoffkosten, Subventionen/Schäden vs.  Investitionskosten in D (1):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Jährliche Brennstoffkosten für Energieimporte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3F7E81-067B-4CCD-86FA-85C261693178}"/>
              </a:ext>
            </a:extLst>
          </p:cNvPr>
          <p:cNvSpPr txBox="1"/>
          <p:nvPr/>
        </p:nvSpPr>
        <p:spPr>
          <a:xfrm>
            <a:off x="6320336" y="5710299"/>
            <a:ext cx="2731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000" u="sng" dirty="0">
                <a:latin typeface="+mn-lt"/>
              </a:rPr>
              <a:t>Quelle</a:t>
            </a:r>
            <a:r>
              <a:rPr lang="de-DE" sz="1000" dirty="0">
                <a:latin typeface="+mn-lt"/>
              </a:rPr>
              <a:t>: HTW Berlin, Prof. Volker Quaschning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B5A069-E38A-558B-FEB2-B9228138D9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76" t="10159" r="68999" b="14692"/>
          <a:stretch>
            <a:fillRect/>
          </a:stretch>
        </p:blipFill>
        <p:spPr>
          <a:xfrm>
            <a:off x="362487" y="901479"/>
            <a:ext cx="9240142" cy="4808819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F07C318-CBFF-E430-CCE9-012B68875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9813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 „Fossile Energieimporte kommen Deutschland teuer zu stehen“</a:t>
            </a:r>
          </a:p>
        </p:txBody>
      </p:sp>
    </p:spTree>
    <p:extLst>
      <p:ext uri="{BB962C8B-B14F-4D97-AF65-F5344CB8AC3E}">
        <p14:creationId xmlns:p14="http://schemas.microsoft.com/office/powerpoint/2010/main" val="170404615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1BC3C47C-D6BE-41E6-8598-4C41AF80E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665" y="9525"/>
            <a:ext cx="875833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Brennstoffkosten, Subventionen/Schäden vs.  Investitionskosten in D (2): 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Gegenüberstellung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5E03BFE5-48AB-4195-AFDC-BF20DE926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451" y="5774783"/>
            <a:ext cx="222354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/>
              <a:t>Quelle:</a:t>
            </a:r>
            <a:r>
              <a:rPr lang="de-DE" altLang="de-DE" sz="1200" dirty="0"/>
              <a:t> ISE e.V., Meta-Studie</a:t>
            </a:r>
            <a:endParaRPr lang="en-US" altLang="de-DE" sz="1200" dirty="0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C4A3849-07EA-48D1-B402-2E7138C70953}"/>
              </a:ext>
            </a:extLst>
          </p:cNvPr>
          <p:cNvCxnSpPr/>
          <p:nvPr/>
        </p:nvCxnSpPr>
        <p:spPr bwMode="auto">
          <a:xfrm>
            <a:off x="5628040" y="896947"/>
            <a:ext cx="0" cy="4902137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5523121-B799-4FCD-84EF-4402CBC3750A}"/>
              </a:ext>
            </a:extLst>
          </p:cNvPr>
          <p:cNvGrpSpPr/>
          <p:nvPr/>
        </p:nvGrpSpPr>
        <p:grpSpPr>
          <a:xfrm>
            <a:off x="411581" y="853795"/>
            <a:ext cx="5079038" cy="369332"/>
            <a:chOff x="1035698" y="853795"/>
            <a:chExt cx="4525016" cy="369332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981994-8662-4E13-A854-45E0F101C904}"/>
                </a:ext>
              </a:extLst>
            </p:cNvPr>
            <p:cNvCxnSpPr/>
            <p:nvPr/>
          </p:nvCxnSpPr>
          <p:spPr bwMode="auto">
            <a:xfrm>
              <a:off x="1035698" y="1057123"/>
              <a:ext cx="4525016" cy="0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2AA2073-8502-491F-A8D9-E2F5C01080B0}"/>
                </a:ext>
              </a:extLst>
            </p:cNvPr>
            <p:cNvSpPr txBox="1"/>
            <p:nvPr/>
          </p:nvSpPr>
          <p:spPr>
            <a:xfrm>
              <a:off x="2635736" y="853795"/>
              <a:ext cx="13249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solidFill>
                    <a:srgbClr val="3333FF"/>
                  </a:solidFill>
                </a:rPr>
                <a:t>Start-Jahr</a:t>
              </a:r>
            </a:p>
          </p:txBody>
        </p:sp>
      </p:grp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767EA601-D426-4B80-9133-2A1AEEE49510}"/>
              </a:ext>
            </a:extLst>
          </p:cNvPr>
          <p:cNvCxnSpPr/>
          <p:nvPr/>
        </p:nvCxnSpPr>
        <p:spPr bwMode="auto">
          <a:xfrm>
            <a:off x="5765458" y="1057123"/>
            <a:ext cx="3861504" cy="0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5FA3AB93-138B-4B57-9B77-4E61AE7328CC}"/>
              </a:ext>
            </a:extLst>
          </p:cNvPr>
          <p:cNvSpPr txBox="1"/>
          <p:nvPr/>
        </p:nvSpPr>
        <p:spPr>
          <a:xfrm>
            <a:off x="6976652" y="853795"/>
            <a:ext cx="1324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rgbClr val="3333FF"/>
                </a:solidFill>
              </a:rPr>
              <a:t>Ziel-Jahr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A0714B07-37C6-4E16-87B4-AF5D95352190}"/>
              </a:ext>
            </a:extLst>
          </p:cNvPr>
          <p:cNvSpPr txBox="1"/>
          <p:nvPr/>
        </p:nvSpPr>
        <p:spPr>
          <a:xfrm>
            <a:off x="150777" y="2586906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3333FF"/>
                </a:solidFill>
              </a:rPr>
              <a:t>Mrd. €/a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4786910D-37C4-4948-9921-543A33F1059F}"/>
              </a:ext>
            </a:extLst>
          </p:cNvPr>
          <p:cNvSpPr txBox="1"/>
          <p:nvPr/>
        </p:nvSpPr>
        <p:spPr>
          <a:xfrm>
            <a:off x="1329312" y="5141350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Das Geld ist weg!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666F1598-83C6-D180-6904-E7A8B4613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909135"/>
              </p:ext>
            </p:extLst>
          </p:nvPr>
        </p:nvGraphicFramePr>
        <p:xfrm>
          <a:off x="208379" y="1769180"/>
          <a:ext cx="9546842" cy="394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800E491-CD2E-48D1-B2D3-75B015AA624E}"/>
              </a:ext>
            </a:extLst>
          </p:cNvPr>
          <p:cNvGrpSpPr/>
          <p:nvPr/>
        </p:nvGrpSpPr>
        <p:grpSpPr>
          <a:xfrm>
            <a:off x="411580" y="1315460"/>
            <a:ext cx="1236236" cy="909608"/>
            <a:chOff x="720371" y="1315460"/>
            <a:chExt cx="1236236" cy="909608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DAF78F8-53DF-4C63-9F88-10B437322087}"/>
                </a:ext>
              </a:extLst>
            </p:cNvPr>
            <p:cNvSpPr txBox="1"/>
            <p:nvPr/>
          </p:nvSpPr>
          <p:spPr>
            <a:xfrm>
              <a:off x="720371" y="1315460"/>
              <a:ext cx="12362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Fossile</a:t>
              </a:r>
            </a:p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Importe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  <a:sym typeface="Symbol" panose="05050102010706020507" pitchFamily="18" charset="2"/>
                </a:rPr>
                <a:t> </a:t>
              </a:r>
              <a:r>
                <a:rPr lang="de-DE" sz="1400" dirty="0">
                  <a:solidFill>
                    <a:srgbClr val="3333FF"/>
                  </a:solidFill>
                </a:rPr>
                <a:t>2006-2024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26346C87-21FE-4234-9081-37DBB8EA6490}"/>
                </a:ext>
              </a:extLst>
            </p:cNvPr>
            <p:cNvSpPr txBox="1"/>
            <p:nvPr/>
          </p:nvSpPr>
          <p:spPr>
            <a:xfrm>
              <a:off x="1074151" y="1978847"/>
              <a:ext cx="5645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(HTW)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808632D9-09C4-4DFA-9E1A-3FA9DE3B3069}"/>
              </a:ext>
            </a:extLst>
          </p:cNvPr>
          <p:cNvSpPr txBox="1"/>
          <p:nvPr/>
        </p:nvSpPr>
        <p:spPr>
          <a:xfrm>
            <a:off x="4576740" y="1315460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3333FF"/>
                </a:solidFill>
              </a:rPr>
              <a:t>Gesamt-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kosten/a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193A69-4D08-46BC-8EFF-3D138F678301}"/>
              </a:ext>
            </a:extLst>
          </p:cNvPr>
          <p:cNvSpPr txBox="1"/>
          <p:nvPr/>
        </p:nvSpPr>
        <p:spPr>
          <a:xfrm>
            <a:off x="5649763" y="1315460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3333FF"/>
                </a:solidFill>
              </a:rPr>
              <a:t>Investitionen/a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Erneuerbare       Strom-Netz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FE0E1B3-8B04-4472-A199-484F06EB16DD}"/>
              </a:ext>
            </a:extLst>
          </p:cNvPr>
          <p:cNvSpPr txBox="1"/>
          <p:nvPr/>
        </p:nvSpPr>
        <p:spPr>
          <a:xfrm>
            <a:off x="7955463" y="1259474"/>
            <a:ext cx="1904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3333FF"/>
                </a:solidFill>
              </a:rPr>
              <a:t>Einsparungs-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potenzial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(sehr, sehr langfristig)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E98BAC8-F33F-4B8B-A59F-7292A77D8855}"/>
              </a:ext>
            </a:extLst>
          </p:cNvPr>
          <p:cNvGrpSpPr/>
          <p:nvPr/>
        </p:nvGrpSpPr>
        <p:grpSpPr>
          <a:xfrm>
            <a:off x="1735533" y="1315460"/>
            <a:ext cx="1279516" cy="909608"/>
            <a:chOff x="2007180" y="1315460"/>
            <a:chExt cx="1279516" cy="909608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CC3218AF-BF7D-4DBC-BE93-858091949703}"/>
                </a:ext>
              </a:extLst>
            </p:cNvPr>
            <p:cNvSpPr txBox="1"/>
            <p:nvPr/>
          </p:nvSpPr>
          <p:spPr>
            <a:xfrm>
              <a:off x="2007180" y="1315460"/>
              <a:ext cx="127951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U-schädliche</a:t>
              </a:r>
            </a:p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Subventionen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2018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CA02E7B-65D5-4B22-973F-17B1F35404CA}"/>
                </a:ext>
              </a:extLst>
            </p:cNvPr>
            <p:cNvSpPr txBox="1"/>
            <p:nvPr/>
          </p:nvSpPr>
          <p:spPr>
            <a:xfrm>
              <a:off x="2431607" y="1978847"/>
              <a:ext cx="5341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(UBA)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1A8A50A-8742-4218-B4CF-6A8DC71D0DF9}"/>
              </a:ext>
            </a:extLst>
          </p:cNvPr>
          <p:cNvGrpSpPr/>
          <p:nvPr/>
        </p:nvGrpSpPr>
        <p:grpSpPr>
          <a:xfrm>
            <a:off x="3119662" y="1315460"/>
            <a:ext cx="1080744" cy="909608"/>
            <a:chOff x="3674070" y="1315460"/>
            <a:chExt cx="1080744" cy="909608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30081869-7FB5-489B-A453-AE8B5DFC031F}"/>
                </a:ext>
              </a:extLst>
            </p:cNvPr>
            <p:cNvSpPr txBox="1"/>
            <p:nvPr/>
          </p:nvSpPr>
          <p:spPr>
            <a:xfrm>
              <a:off x="3674070" y="1315460"/>
              <a:ext cx="10807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U-Schäden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2022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24F08C4B-21BF-4172-802E-EBC22A0707F0}"/>
                </a:ext>
              </a:extLst>
            </p:cNvPr>
            <p:cNvSpPr txBox="1"/>
            <p:nvPr/>
          </p:nvSpPr>
          <p:spPr>
            <a:xfrm>
              <a:off x="3990492" y="1978847"/>
              <a:ext cx="5341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(UBA)</a:t>
              </a: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226C1C17-0DF7-DFFF-3A05-1EEEF5E7A6A6}"/>
              </a:ext>
            </a:extLst>
          </p:cNvPr>
          <p:cNvSpPr txBox="1"/>
          <p:nvPr/>
        </p:nvSpPr>
        <p:spPr>
          <a:xfrm>
            <a:off x="5986169" y="1993540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(ISE </a:t>
            </a:r>
            <a:r>
              <a:rPr lang="de-DE" sz="1000" dirty="0" err="1"/>
              <a:t>e.V</a:t>
            </a:r>
            <a:r>
              <a:rPr lang="de-DE" sz="1000" dirty="0"/>
              <a:t>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C33EBCF-F4A4-DBF0-DBAA-2ED732AFB37D}"/>
              </a:ext>
            </a:extLst>
          </p:cNvPr>
          <p:cNvSpPr txBox="1"/>
          <p:nvPr/>
        </p:nvSpPr>
        <p:spPr>
          <a:xfrm>
            <a:off x="7392345" y="1993540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(IMK)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D39E52DE-7364-47EF-8F51-E36FBEDB190A}"/>
              </a:ext>
            </a:extLst>
          </p:cNvPr>
          <p:cNvSpPr txBox="1"/>
          <p:nvPr/>
        </p:nvSpPr>
        <p:spPr>
          <a:xfrm>
            <a:off x="5885680" y="3290722"/>
            <a:ext cx="2181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Die Wertschöpfung bleibt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in den Regionen von D!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0ED6011-FACB-4EF1-9BF0-49795D2C5953}"/>
              </a:ext>
            </a:extLst>
          </p:cNvPr>
          <p:cNvCxnSpPr/>
          <p:nvPr/>
        </p:nvCxnSpPr>
        <p:spPr bwMode="auto">
          <a:xfrm>
            <a:off x="1278469" y="4993224"/>
            <a:ext cx="795600" cy="0"/>
          </a:xfrm>
          <a:prstGeom prst="lin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AACE3FC-6B41-3668-AA54-D7808C7A21EC}"/>
              </a:ext>
            </a:extLst>
          </p:cNvPr>
          <p:cNvCxnSpPr/>
          <p:nvPr/>
        </p:nvCxnSpPr>
        <p:spPr bwMode="auto">
          <a:xfrm>
            <a:off x="2607518" y="4512212"/>
            <a:ext cx="795600" cy="0"/>
          </a:xfrm>
          <a:prstGeom prst="lin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0394BE7-6CDF-515B-C7BA-AA6AFDBFFA59}"/>
              </a:ext>
            </a:extLst>
          </p:cNvPr>
          <p:cNvCxnSpPr/>
          <p:nvPr/>
        </p:nvCxnSpPr>
        <p:spPr bwMode="auto">
          <a:xfrm>
            <a:off x="3921800" y="2307174"/>
            <a:ext cx="795600" cy="0"/>
          </a:xfrm>
          <a:prstGeom prst="lin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C3D0283-CDB4-7757-CC59-F182280B6AEB}"/>
              </a:ext>
            </a:extLst>
          </p:cNvPr>
          <p:cNvCxnSpPr/>
          <p:nvPr/>
        </p:nvCxnSpPr>
        <p:spPr bwMode="auto">
          <a:xfrm>
            <a:off x="5235002" y="2307174"/>
            <a:ext cx="795600" cy="0"/>
          </a:xfrm>
          <a:prstGeom prst="lin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E83CF641-5AB9-6E8F-414F-72AA2BCA1747}"/>
              </a:ext>
            </a:extLst>
          </p:cNvPr>
          <p:cNvCxnSpPr/>
          <p:nvPr/>
        </p:nvCxnSpPr>
        <p:spPr bwMode="auto">
          <a:xfrm>
            <a:off x="6571709" y="2816761"/>
            <a:ext cx="795600" cy="0"/>
          </a:xfrm>
          <a:prstGeom prst="lin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F6E77EC-9B14-8CC7-B485-F996B51878CB}"/>
              </a:ext>
            </a:extLst>
          </p:cNvPr>
          <p:cNvCxnSpPr/>
          <p:nvPr/>
        </p:nvCxnSpPr>
        <p:spPr bwMode="auto">
          <a:xfrm>
            <a:off x="7894705" y="3062029"/>
            <a:ext cx="795600" cy="0"/>
          </a:xfrm>
          <a:prstGeom prst="lin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4">
            <a:extLst>
              <a:ext uri="{FF2B5EF4-FFF2-40B4-BE49-F238E27FC236}">
                <a16:creationId xmlns:a16="http://schemas.microsoft.com/office/drawing/2014/main" id="{79384D68-D22B-431B-9BC5-D9FB2E82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9813"/>
            <a:ext cx="99060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 Prävention (Vorsorge) ist besser und wirtschaftlicher als Schadensregulierung! </a:t>
            </a: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B65BA3F4-8EA6-4C35-8B03-99D54D635DB3}"/>
              </a:ext>
            </a:extLst>
          </p:cNvPr>
          <p:cNvCxnSpPr/>
          <p:nvPr/>
        </p:nvCxnSpPr>
        <p:spPr bwMode="auto">
          <a:xfrm>
            <a:off x="657225" y="5573759"/>
            <a:ext cx="8629015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92812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0" grpId="0"/>
      <p:bldP spid="11" grpId="0"/>
      <p:bldP spid="12" grpId="0"/>
      <p:bldP spid="64" grpId="0"/>
      <p:bldP spid="7" grpId="0"/>
    </p:bld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259</Words>
  <Application>Microsoft Office PowerPoint</Application>
  <PresentationFormat>A4-Papier (210 x 297 mm)</PresentationFormat>
  <Paragraphs>100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Symbol</vt:lpstr>
      <vt:lpstr>Wingdings</vt:lpstr>
      <vt:lpstr>pg_blau_basisversion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2844</cp:revision>
  <cp:lastPrinted>2019-03-23T07:11:31Z</cp:lastPrinted>
  <dcterms:created xsi:type="dcterms:W3CDTF">2003-01-24T08:17:53Z</dcterms:created>
  <dcterms:modified xsi:type="dcterms:W3CDTF">2025-09-30T11:10:10Z</dcterms:modified>
</cp:coreProperties>
</file>