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330" r:id="rId4"/>
    <p:sldId id="331" r:id="rId5"/>
    <p:sldId id="313" r:id="rId6"/>
    <p:sldId id="321" r:id="rId7"/>
    <p:sldId id="316" r:id="rId8"/>
    <p:sldId id="332" r:id="rId9"/>
    <p:sldId id="333" r:id="rId10"/>
    <p:sldId id="324" r:id="rId11"/>
    <p:sldId id="329" r:id="rId12"/>
    <p:sldId id="334" r:id="rId13"/>
    <p:sldId id="350" r:id="rId14"/>
    <p:sldId id="348" r:id="rId15"/>
    <p:sldId id="352" r:id="rId16"/>
    <p:sldId id="349" r:id="rId17"/>
    <p:sldId id="335" r:id="rId18"/>
    <p:sldId id="337" r:id="rId19"/>
    <p:sldId id="339" r:id="rId20"/>
    <p:sldId id="341" r:id="rId21"/>
    <p:sldId id="342" r:id="rId22"/>
    <p:sldId id="346" r:id="rId23"/>
    <p:sldId id="345" r:id="rId24"/>
    <p:sldId id="344" r:id="rId25"/>
    <p:sldId id="343" r:id="rId26"/>
    <p:sldId id="347" r:id="rId27"/>
    <p:sldId id="353" r:id="rId28"/>
    <p:sldId id="354" r:id="rId29"/>
    <p:sldId id="351" r:id="rId30"/>
    <p:sldId id="336"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FDD96-0F04-2843-983E-19CBD1C22AD7}" v="44" dt="2025-09-25T13:18:28.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76"/>
    <p:restoredTop sz="94673"/>
  </p:normalViewPr>
  <p:slideViewPr>
    <p:cSldViewPr snapToGrid="0">
      <p:cViewPr varScale="1">
        <p:scale>
          <a:sx n="93" d="100"/>
          <a:sy n="93" d="100"/>
        </p:scale>
        <p:origin x="1032"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833C9-F3DF-2E4E-AB8F-028A28BF6EDA}" type="datetimeFigureOut">
              <a:rPr lang="de-DE" smtClean="0"/>
              <a:t>25.09.25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C48B3-B77F-F84E-BAC6-A3E13A863423}" type="slidenum">
              <a:rPr lang="de-DE" smtClean="0"/>
              <a:t>‹Nr.›</a:t>
            </a:fld>
            <a:endParaRPr lang="de-DE"/>
          </a:p>
        </p:txBody>
      </p:sp>
    </p:spTree>
    <p:extLst>
      <p:ext uri="{BB962C8B-B14F-4D97-AF65-F5344CB8AC3E}">
        <p14:creationId xmlns:p14="http://schemas.microsoft.com/office/powerpoint/2010/main" val="2912364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55437-14E1-6E65-4AD5-766737CCB7C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94DACAB-3AD0-FCC8-6101-B6E73C912D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13BE72F-A188-D2C2-07C1-327AC36102C7}"/>
              </a:ext>
            </a:extLst>
          </p:cNvPr>
          <p:cNvSpPr>
            <a:spLocks noGrp="1"/>
          </p:cNvSpPr>
          <p:nvPr>
            <p:ph type="dt" sz="half" idx="10"/>
          </p:nvPr>
        </p:nvSpPr>
        <p:spPr/>
        <p:txBody>
          <a:bodyPr/>
          <a:lstStyle/>
          <a:p>
            <a:fld id="{D9F30748-64E4-4A4A-9EE9-950966CA00C8}" type="datetime1">
              <a:rPr lang="de-DE" smtClean="0"/>
              <a:t>25.09.25</a:t>
            </a:fld>
            <a:endParaRPr lang="de-DE"/>
          </a:p>
        </p:txBody>
      </p:sp>
      <p:sp>
        <p:nvSpPr>
          <p:cNvPr id="5" name="Fußzeilenplatzhalter 4">
            <a:extLst>
              <a:ext uri="{FF2B5EF4-FFF2-40B4-BE49-F238E27FC236}">
                <a16:creationId xmlns:a16="http://schemas.microsoft.com/office/drawing/2014/main" id="{18F2BDDA-5237-D76A-E78F-D427EBDE8D5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874F475-EB86-D49B-49C8-02556D6A0674}"/>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120908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F086BE-B56F-B246-35E9-134694050097}"/>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B6742AD-D672-8970-1446-3C7A0791128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075F3B1-1FC0-8811-9EAF-00D5CB170269}"/>
              </a:ext>
            </a:extLst>
          </p:cNvPr>
          <p:cNvSpPr>
            <a:spLocks noGrp="1"/>
          </p:cNvSpPr>
          <p:nvPr>
            <p:ph type="dt" sz="half" idx="10"/>
          </p:nvPr>
        </p:nvSpPr>
        <p:spPr/>
        <p:txBody>
          <a:bodyPr/>
          <a:lstStyle/>
          <a:p>
            <a:fld id="{006E0925-A6E8-F242-9E18-62FDFEE0F02A}" type="datetime1">
              <a:rPr lang="de-DE" smtClean="0"/>
              <a:t>25.09.25</a:t>
            </a:fld>
            <a:endParaRPr lang="de-DE"/>
          </a:p>
        </p:txBody>
      </p:sp>
      <p:sp>
        <p:nvSpPr>
          <p:cNvPr id="5" name="Fußzeilenplatzhalter 4">
            <a:extLst>
              <a:ext uri="{FF2B5EF4-FFF2-40B4-BE49-F238E27FC236}">
                <a16:creationId xmlns:a16="http://schemas.microsoft.com/office/drawing/2014/main" id="{B048240F-FA3E-7664-2E68-AC300507CCE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8A53704-2A2F-4C55-D7EF-6CCA49029F23}"/>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164585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96EAD84-B0AC-366A-7737-A877D6496CB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F3F5650-7AB8-74B8-B80B-D616D82CDAC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EFFFE36-0524-8E63-88C6-4287C8ADFFF0}"/>
              </a:ext>
            </a:extLst>
          </p:cNvPr>
          <p:cNvSpPr>
            <a:spLocks noGrp="1"/>
          </p:cNvSpPr>
          <p:nvPr>
            <p:ph type="dt" sz="half" idx="10"/>
          </p:nvPr>
        </p:nvSpPr>
        <p:spPr/>
        <p:txBody>
          <a:bodyPr/>
          <a:lstStyle/>
          <a:p>
            <a:fld id="{64105160-A755-9947-9536-EC53619CEBE8}" type="datetime1">
              <a:rPr lang="de-DE" smtClean="0"/>
              <a:t>25.09.25</a:t>
            </a:fld>
            <a:endParaRPr lang="de-DE"/>
          </a:p>
        </p:txBody>
      </p:sp>
      <p:sp>
        <p:nvSpPr>
          <p:cNvPr id="5" name="Fußzeilenplatzhalter 4">
            <a:extLst>
              <a:ext uri="{FF2B5EF4-FFF2-40B4-BE49-F238E27FC236}">
                <a16:creationId xmlns:a16="http://schemas.microsoft.com/office/drawing/2014/main" id="{0A7F76B3-9ACE-3C22-5A3D-0C62B7AFA8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B672D88-A74D-2EA5-CE09-2FFF2315B6A9}"/>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1453609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8016C-BF89-D2B9-50CC-8BC79E05ACA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F2233B8-D0BB-1D85-753C-14CB566CD99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0CEA388-6E1C-A7F3-086B-CCA31C186489}"/>
              </a:ext>
            </a:extLst>
          </p:cNvPr>
          <p:cNvSpPr>
            <a:spLocks noGrp="1"/>
          </p:cNvSpPr>
          <p:nvPr>
            <p:ph type="dt" sz="half" idx="10"/>
          </p:nvPr>
        </p:nvSpPr>
        <p:spPr/>
        <p:txBody>
          <a:bodyPr/>
          <a:lstStyle/>
          <a:p>
            <a:fld id="{2B1F03E7-C56A-3C42-B7C3-25C55BF68A1B}" type="datetime1">
              <a:rPr lang="de-DE" smtClean="0"/>
              <a:t>25.09.25</a:t>
            </a:fld>
            <a:endParaRPr lang="de-DE"/>
          </a:p>
        </p:txBody>
      </p:sp>
      <p:sp>
        <p:nvSpPr>
          <p:cNvPr id="5" name="Fußzeilenplatzhalter 4">
            <a:extLst>
              <a:ext uri="{FF2B5EF4-FFF2-40B4-BE49-F238E27FC236}">
                <a16:creationId xmlns:a16="http://schemas.microsoft.com/office/drawing/2014/main" id="{15D58277-3DE3-88CF-3BF7-AC066B2BBC0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EDCD3BD-9EFA-ADFC-79CC-9FDDE3E8DFC2}"/>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72154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BF8D7-7EE6-5EAB-1B71-64F9DAAC560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4BB84F9-EA06-A879-928D-2F5FCEC4A0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8CC5EA2-1C3F-B36B-F18C-29930B9DC66C}"/>
              </a:ext>
            </a:extLst>
          </p:cNvPr>
          <p:cNvSpPr>
            <a:spLocks noGrp="1"/>
          </p:cNvSpPr>
          <p:nvPr>
            <p:ph type="dt" sz="half" idx="10"/>
          </p:nvPr>
        </p:nvSpPr>
        <p:spPr/>
        <p:txBody>
          <a:bodyPr/>
          <a:lstStyle/>
          <a:p>
            <a:fld id="{A9FB974C-929D-F840-AA4C-D13C108C5874}" type="datetime1">
              <a:rPr lang="de-DE" smtClean="0"/>
              <a:t>25.09.25</a:t>
            </a:fld>
            <a:endParaRPr lang="de-DE"/>
          </a:p>
        </p:txBody>
      </p:sp>
      <p:sp>
        <p:nvSpPr>
          <p:cNvPr id="5" name="Fußzeilenplatzhalter 4">
            <a:extLst>
              <a:ext uri="{FF2B5EF4-FFF2-40B4-BE49-F238E27FC236}">
                <a16:creationId xmlns:a16="http://schemas.microsoft.com/office/drawing/2014/main" id="{89526E72-4862-2BD4-5776-489D6287E7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FF7E168-06E0-2E2D-D35C-270630FAF738}"/>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612582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276BD-CA7F-EC4C-BBFF-59F2F68C96E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3A82386-4485-50EB-7C24-448B060FCBA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BDA5F8A-CCDD-906B-A6D2-0EC894380F4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859CECC-BA0A-06CF-AE32-B31F37EFB8C0}"/>
              </a:ext>
            </a:extLst>
          </p:cNvPr>
          <p:cNvSpPr>
            <a:spLocks noGrp="1"/>
          </p:cNvSpPr>
          <p:nvPr>
            <p:ph type="dt" sz="half" idx="10"/>
          </p:nvPr>
        </p:nvSpPr>
        <p:spPr/>
        <p:txBody>
          <a:bodyPr/>
          <a:lstStyle/>
          <a:p>
            <a:fld id="{46E97B62-E22D-A449-AA45-C2B06C6502F0}" type="datetime1">
              <a:rPr lang="de-DE" smtClean="0"/>
              <a:t>25.09.25</a:t>
            </a:fld>
            <a:endParaRPr lang="de-DE"/>
          </a:p>
        </p:txBody>
      </p:sp>
      <p:sp>
        <p:nvSpPr>
          <p:cNvPr id="6" name="Fußzeilenplatzhalter 5">
            <a:extLst>
              <a:ext uri="{FF2B5EF4-FFF2-40B4-BE49-F238E27FC236}">
                <a16:creationId xmlns:a16="http://schemas.microsoft.com/office/drawing/2014/main" id="{E0DCBEC1-A367-9D18-BE09-647087319C1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F61BC6-1B8A-393B-0DDE-EAC9E85F728C}"/>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13934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2A0647-9286-286A-2CC9-33FE29A13A1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4362375-71D2-2ABA-F9AF-87C55696D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874149C-2E2E-FDC0-4797-6A28654B182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AD4DCB5-75F2-4D31-FA15-E8F91023C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70B0FAA-5FC8-B394-F916-1C49BFF5F1C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ADFFABD-0DC0-B420-C390-7406E2583164}"/>
              </a:ext>
            </a:extLst>
          </p:cNvPr>
          <p:cNvSpPr>
            <a:spLocks noGrp="1"/>
          </p:cNvSpPr>
          <p:nvPr>
            <p:ph type="dt" sz="half" idx="10"/>
          </p:nvPr>
        </p:nvSpPr>
        <p:spPr/>
        <p:txBody>
          <a:bodyPr/>
          <a:lstStyle/>
          <a:p>
            <a:fld id="{8CB4CB46-8968-7B41-9B00-0B43E50853B2}" type="datetime1">
              <a:rPr lang="de-DE" smtClean="0"/>
              <a:t>25.09.25</a:t>
            </a:fld>
            <a:endParaRPr lang="de-DE"/>
          </a:p>
        </p:txBody>
      </p:sp>
      <p:sp>
        <p:nvSpPr>
          <p:cNvPr id="8" name="Fußzeilenplatzhalter 7">
            <a:extLst>
              <a:ext uri="{FF2B5EF4-FFF2-40B4-BE49-F238E27FC236}">
                <a16:creationId xmlns:a16="http://schemas.microsoft.com/office/drawing/2014/main" id="{8435CECD-8750-175E-396D-2E9996BD2BF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8782733A-551A-B110-57F9-EFACBDB64A1D}"/>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368378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EFF64-DCDC-A141-DBC1-B1FD11BA644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5CFA278-89A4-7767-DA3D-DED0874E295F}"/>
              </a:ext>
            </a:extLst>
          </p:cNvPr>
          <p:cNvSpPr>
            <a:spLocks noGrp="1"/>
          </p:cNvSpPr>
          <p:nvPr>
            <p:ph type="dt" sz="half" idx="10"/>
          </p:nvPr>
        </p:nvSpPr>
        <p:spPr/>
        <p:txBody>
          <a:bodyPr/>
          <a:lstStyle/>
          <a:p>
            <a:fld id="{3FA616D8-0F78-6643-A268-B67899AEC0C3}" type="datetime1">
              <a:rPr lang="de-DE" smtClean="0"/>
              <a:t>25.09.25</a:t>
            </a:fld>
            <a:endParaRPr lang="de-DE"/>
          </a:p>
        </p:txBody>
      </p:sp>
      <p:sp>
        <p:nvSpPr>
          <p:cNvPr id="4" name="Fußzeilenplatzhalter 3">
            <a:extLst>
              <a:ext uri="{FF2B5EF4-FFF2-40B4-BE49-F238E27FC236}">
                <a16:creationId xmlns:a16="http://schemas.microsoft.com/office/drawing/2014/main" id="{7B5D8DBB-00CE-CEBF-5534-23A3A5B35AF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6D9375E-96A6-8D65-A43F-B8CFBE946D93}"/>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4055126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7D1B55-3485-BB3A-8674-3F34263DCE4B}"/>
              </a:ext>
            </a:extLst>
          </p:cNvPr>
          <p:cNvSpPr>
            <a:spLocks noGrp="1"/>
          </p:cNvSpPr>
          <p:nvPr>
            <p:ph type="dt" sz="half" idx="10"/>
          </p:nvPr>
        </p:nvSpPr>
        <p:spPr/>
        <p:txBody>
          <a:bodyPr/>
          <a:lstStyle/>
          <a:p>
            <a:fld id="{96DD2FF6-518D-7F46-A800-A69F3A168A04}" type="datetime1">
              <a:rPr lang="de-DE" smtClean="0"/>
              <a:t>25.09.25</a:t>
            </a:fld>
            <a:endParaRPr lang="de-DE"/>
          </a:p>
        </p:txBody>
      </p:sp>
      <p:sp>
        <p:nvSpPr>
          <p:cNvPr id="3" name="Fußzeilenplatzhalter 2">
            <a:extLst>
              <a:ext uri="{FF2B5EF4-FFF2-40B4-BE49-F238E27FC236}">
                <a16:creationId xmlns:a16="http://schemas.microsoft.com/office/drawing/2014/main" id="{88D16AE0-2DFD-A150-598F-20022115EDF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AB43C22-B429-2B3A-467E-C49E756A6151}"/>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3707128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643F2A-2D4C-7AA3-49F9-159AEC9052D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5C50B73-EDC1-F65C-8541-C65476D83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9FC807C-CF99-48AF-F5A0-EC1B9FEE8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1011393-D1C5-6992-7907-05414A883E52}"/>
              </a:ext>
            </a:extLst>
          </p:cNvPr>
          <p:cNvSpPr>
            <a:spLocks noGrp="1"/>
          </p:cNvSpPr>
          <p:nvPr>
            <p:ph type="dt" sz="half" idx="10"/>
          </p:nvPr>
        </p:nvSpPr>
        <p:spPr/>
        <p:txBody>
          <a:bodyPr/>
          <a:lstStyle/>
          <a:p>
            <a:fld id="{34416927-D79D-2B45-BB82-A4C4A439027D}" type="datetime1">
              <a:rPr lang="de-DE" smtClean="0"/>
              <a:t>25.09.25</a:t>
            </a:fld>
            <a:endParaRPr lang="de-DE"/>
          </a:p>
        </p:txBody>
      </p:sp>
      <p:sp>
        <p:nvSpPr>
          <p:cNvPr id="6" name="Fußzeilenplatzhalter 5">
            <a:extLst>
              <a:ext uri="{FF2B5EF4-FFF2-40B4-BE49-F238E27FC236}">
                <a16:creationId xmlns:a16="http://schemas.microsoft.com/office/drawing/2014/main" id="{1231B550-BE76-16A5-485C-4C05C08136A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08DABD0-F52B-7D8D-2799-E15F5BFE8D81}"/>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30155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90E84-760C-51BB-E5D0-1F885A36972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31D2DB8-AB84-50BD-9CBC-65950D634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51DFE07-5ED2-BF06-C948-1F0E9116BA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C69561C-68F9-2091-1656-B09BA8A9FEDC}"/>
              </a:ext>
            </a:extLst>
          </p:cNvPr>
          <p:cNvSpPr>
            <a:spLocks noGrp="1"/>
          </p:cNvSpPr>
          <p:nvPr>
            <p:ph type="dt" sz="half" idx="10"/>
          </p:nvPr>
        </p:nvSpPr>
        <p:spPr/>
        <p:txBody>
          <a:bodyPr/>
          <a:lstStyle/>
          <a:p>
            <a:fld id="{86F7F662-B1F2-8B49-8289-0647FC69DFA0}" type="datetime1">
              <a:rPr lang="de-DE" smtClean="0"/>
              <a:t>25.09.25</a:t>
            </a:fld>
            <a:endParaRPr lang="de-DE"/>
          </a:p>
        </p:txBody>
      </p:sp>
      <p:sp>
        <p:nvSpPr>
          <p:cNvPr id="6" name="Fußzeilenplatzhalter 5">
            <a:extLst>
              <a:ext uri="{FF2B5EF4-FFF2-40B4-BE49-F238E27FC236}">
                <a16:creationId xmlns:a16="http://schemas.microsoft.com/office/drawing/2014/main" id="{4A7C7DB4-9095-089B-7CAA-B548DEE88ED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885E265-6025-200B-CAF2-AB4084265EAB}"/>
              </a:ext>
            </a:extLst>
          </p:cNvPr>
          <p:cNvSpPr>
            <a:spLocks noGrp="1"/>
          </p:cNvSpPr>
          <p:nvPr>
            <p:ph type="sldNum" sz="quarter" idx="12"/>
          </p:nvPr>
        </p:nvSpPr>
        <p:spPr/>
        <p:txBody>
          <a:bodyPr/>
          <a:lstStyle/>
          <a:p>
            <a:fld id="{C9949E48-660A-9B4E-A618-A593979BE95D}" type="slidenum">
              <a:rPr lang="de-DE" smtClean="0"/>
              <a:t>‹Nr.›</a:t>
            </a:fld>
            <a:endParaRPr lang="de-DE"/>
          </a:p>
        </p:txBody>
      </p:sp>
    </p:spTree>
    <p:extLst>
      <p:ext uri="{BB962C8B-B14F-4D97-AF65-F5344CB8AC3E}">
        <p14:creationId xmlns:p14="http://schemas.microsoft.com/office/powerpoint/2010/main" val="3693266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9322E26-DB82-FE28-C656-20581ACBEE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8EBF40E-7FDA-A237-942C-E7FFDCD7B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E64D157-075E-BF87-F0DB-5245E51A8B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CA32B3-988B-6F4A-B96B-4716C0016FA9}" type="datetime1">
              <a:rPr lang="de-DE" smtClean="0"/>
              <a:t>25.09.25</a:t>
            </a:fld>
            <a:endParaRPr lang="de-DE"/>
          </a:p>
        </p:txBody>
      </p:sp>
      <p:sp>
        <p:nvSpPr>
          <p:cNvPr id="5" name="Fußzeilenplatzhalter 4">
            <a:extLst>
              <a:ext uri="{FF2B5EF4-FFF2-40B4-BE49-F238E27FC236}">
                <a16:creationId xmlns:a16="http://schemas.microsoft.com/office/drawing/2014/main" id="{4C4A9DF9-EE36-9A98-C0FF-732D1BE766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714BA123-A532-944B-77D4-2949BE1E44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949E48-660A-9B4E-A618-A593979BE95D}" type="slidenum">
              <a:rPr lang="de-DE" smtClean="0"/>
              <a:t>‹Nr.›</a:t>
            </a:fld>
            <a:endParaRPr lang="de-DE"/>
          </a:p>
        </p:txBody>
      </p:sp>
    </p:spTree>
    <p:extLst>
      <p:ext uri="{BB962C8B-B14F-4D97-AF65-F5344CB8AC3E}">
        <p14:creationId xmlns:p14="http://schemas.microsoft.com/office/powerpoint/2010/main" val="2177634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5AB7A-105B-DA72-3296-22A36A287D49}"/>
              </a:ext>
            </a:extLst>
          </p:cNvPr>
          <p:cNvSpPr>
            <a:spLocks noGrp="1"/>
          </p:cNvSpPr>
          <p:nvPr>
            <p:ph type="ctrTitle"/>
          </p:nvPr>
        </p:nvSpPr>
        <p:spPr/>
        <p:txBody>
          <a:bodyPr>
            <a:normAutofit/>
          </a:bodyPr>
          <a:lstStyle/>
          <a:p>
            <a:r>
              <a:rPr lang="de-DE" sz="3600" dirty="0"/>
              <a:t>Überschussstrom in der Nachbarschaft vermarkten</a:t>
            </a:r>
          </a:p>
        </p:txBody>
      </p:sp>
      <p:sp>
        <p:nvSpPr>
          <p:cNvPr id="3" name="Untertitel 2">
            <a:extLst>
              <a:ext uri="{FF2B5EF4-FFF2-40B4-BE49-F238E27FC236}">
                <a16:creationId xmlns:a16="http://schemas.microsoft.com/office/drawing/2014/main" id="{0D7F5B95-DFE5-A67B-6F80-B73E5D8B9E49}"/>
              </a:ext>
            </a:extLst>
          </p:cNvPr>
          <p:cNvSpPr>
            <a:spLocks noGrp="1"/>
          </p:cNvSpPr>
          <p:nvPr>
            <p:ph type="subTitle" idx="1"/>
          </p:nvPr>
        </p:nvSpPr>
        <p:spPr/>
        <p:txBody>
          <a:bodyPr>
            <a:normAutofit fontScale="77500" lnSpcReduction="20000"/>
          </a:bodyPr>
          <a:lstStyle/>
          <a:p>
            <a:r>
              <a:rPr lang="de-DE" dirty="0"/>
              <a:t>Prof. Dr. Karl Keilen</a:t>
            </a:r>
          </a:p>
          <a:p>
            <a:r>
              <a:rPr lang="de-DE" dirty="0"/>
              <a:t>Vorsitzender Umwelttechniknetzwerk </a:t>
            </a:r>
            <a:r>
              <a:rPr lang="de-DE" dirty="0" err="1"/>
              <a:t>Ecoliance</a:t>
            </a:r>
            <a:r>
              <a:rPr lang="de-DE" dirty="0"/>
              <a:t> Rheinland-Pfalz</a:t>
            </a:r>
          </a:p>
          <a:p>
            <a:pPr algn="l"/>
            <a:endParaRPr lang="de-DE" dirty="0"/>
          </a:p>
          <a:p>
            <a:pPr algn="l"/>
            <a:r>
              <a:rPr lang="de-DE" dirty="0"/>
              <a:t>ISE </a:t>
            </a:r>
            <a:r>
              <a:rPr lang="de-DE" dirty="0" err="1"/>
              <a:t>EnergiewendeForum</a:t>
            </a:r>
            <a:endParaRPr lang="de-DE" dirty="0"/>
          </a:p>
          <a:p>
            <a:pPr algn="l"/>
            <a:r>
              <a:rPr lang="de-DE" dirty="0"/>
              <a:t>25. Sept. 2025 in Bellheim</a:t>
            </a:r>
          </a:p>
        </p:txBody>
      </p:sp>
      <p:sp>
        <p:nvSpPr>
          <p:cNvPr id="4" name="Foliennummernplatzhalter 3">
            <a:extLst>
              <a:ext uri="{FF2B5EF4-FFF2-40B4-BE49-F238E27FC236}">
                <a16:creationId xmlns:a16="http://schemas.microsoft.com/office/drawing/2014/main" id="{FCBF86B9-DEA9-EC70-F907-DD564CD1D47E}"/>
              </a:ext>
            </a:extLst>
          </p:cNvPr>
          <p:cNvSpPr>
            <a:spLocks noGrp="1"/>
          </p:cNvSpPr>
          <p:nvPr>
            <p:ph type="sldNum" sz="quarter" idx="12"/>
          </p:nvPr>
        </p:nvSpPr>
        <p:spPr/>
        <p:txBody>
          <a:bodyPr/>
          <a:lstStyle/>
          <a:p>
            <a:fld id="{C9949E48-660A-9B4E-A618-A593979BE95D}" type="slidenum">
              <a:rPr lang="de-DE" smtClean="0"/>
              <a:t>1</a:t>
            </a:fld>
            <a:endParaRPr lang="de-DE"/>
          </a:p>
        </p:txBody>
      </p:sp>
    </p:spTree>
    <p:extLst>
      <p:ext uri="{BB962C8B-B14F-4D97-AF65-F5344CB8AC3E}">
        <p14:creationId xmlns:p14="http://schemas.microsoft.com/office/powerpoint/2010/main" val="262808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AEB0497-3246-138F-D5B6-BE7F09811406}"/>
              </a:ext>
            </a:extLst>
          </p:cNvPr>
          <p:cNvPicPr>
            <a:picLocks noChangeAspect="1"/>
          </p:cNvPicPr>
          <p:nvPr/>
        </p:nvPicPr>
        <p:blipFill>
          <a:blip r:embed="rId2"/>
          <a:stretch>
            <a:fillRect/>
          </a:stretch>
        </p:blipFill>
        <p:spPr>
          <a:xfrm>
            <a:off x="98225" y="100012"/>
            <a:ext cx="4779634" cy="6757987"/>
          </a:xfrm>
          <a:prstGeom prst="rect">
            <a:avLst/>
          </a:prstGeom>
        </p:spPr>
      </p:pic>
      <p:pic>
        <p:nvPicPr>
          <p:cNvPr id="3" name="Grafik 2">
            <a:extLst>
              <a:ext uri="{FF2B5EF4-FFF2-40B4-BE49-F238E27FC236}">
                <a16:creationId xmlns:a16="http://schemas.microsoft.com/office/drawing/2014/main" id="{693909F4-07D5-B596-D99B-4B2A9C0838DF}"/>
              </a:ext>
            </a:extLst>
          </p:cNvPr>
          <p:cNvPicPr>
            <a:picLocks noChangeAspect="1"/>
          </p:cNvPicPr>
          <p:nvPr/>
        </p:nvPicPr>
        <p:blipFill>
          <a:blip r:embed="rId3"/>
          <a:stretch>
            <a:fillRect/>
          </a:stretch>
        </p:blipFill>
        <p:spPr>
          <a:xfrm>
            <a:off x="4838702" y="1078961"/>
            <a:ext cx="7353298" cy="4984150"/>
          </a:xfrm>
          <a:prstGeom prst="rect">
            <a:avLst/>
          </a:prstGeom>
        </p:spPr>
      </p:pic>
      <p:sp>
        <p:nvSpPr>
          <p:cNvPr id="4" name="Foliennummernplatzhalter 3">
            <a:extLst>
              <a:ext uri="{FF2B5EF4-FFF2-40B4-BE49-F238E27FC236}">
                <a16:creationId xmlns:a16="http://schemas.microsoft.com/office/drawing/2014/main" id="{C9856EAE-0EEC-7560-2AE9-717B27B3EBD0}"/>
              </a:ext>
            </a:extLst>
          </p:cNvPr>
          <p:cNvSpPr>
            <a:spLocks noGrp="1"/>
          </p:cNvSpPr>
          <p:nvPr>
            <p:ph type="sldNum" sz="quarter" idx="12"/>
          </p:nvPr>
        </p:nvSpPr>
        <p:spPr/>
        <p:txBody>
          <a:bodyPr/>
          <a:lstStyle/>
          <a:p>
            <a:fld id="{C7853EA8-BF57-634A-8E0E-5B676879FCB8}" type="slidenum">
              <a:rPr lang="de-DE" smtClean="0"/>
              <a:t>10</a:t>
            </a:fld>
            <a:endParaRPr lang="de-DE"/>
          </a:p>
        </p:txBody>
      </p:sp>
      <p:sp>
        <p:nvSpPr>
          <p:cNvPr id="5" name="Textfeld 4">
            <a:extLst>
              <a:ext uri="{FF2B5EF4-FFF2-40B4-BE49-F238E27FC236}">
                <a16:creationId xmlns:a16="http://schemas.microsoft.com/office/drawing/2014/main" id="{96335C27-4427-639A-D3DF-0964ECE5108B}"/>
              </a:ext>
            </a:extLst>
          </p:cNvPr>
          <p:cNvSpPr txBox="1"/>
          <p:nvPr/>
        </p:nvSpPr>
        <p:spPr>
          <a:xfrm>
            <a:off x="5098473" y="415636"/>
            <a:ext cx="6346674" cy="646331"/>
          </a:xfrm>
          <a:prstGeom prst="rect">
            <a:avLst/>
          </a:prstGeom>
          <a:noFill/>
        </p:spPr>
        <p:txBody>
          <a:bodyPr wrap="none" rtlCol="0">
            <a:spAutoFit/>
          </a:bodyPr>
          <a:lstStyle/>
          <a:p>
            <a:r>
              <a:rPr lang="de-DE" b="1" dirty="0"/>
              <a:t>Das politische </a:t>
            </a:r>
            <a:r>
              <a:rPr lang="de-DE" b="1" dirty="0" err="1"/>
              <a:t>Wärmepumpenbashing</a:t>
            </a:r>
            <a:r>
              <a:rPr lang="de-DE" b="1" dirty="0"/>
              <a:t> und die Diskussion um ein</a:t>
            </a:r>
          </a:p>
          <a:p>
            <a:r>
              <a:rPr lang="de-DE" b="1" dirty="0"/>
              <a:t>Heizungsgesetz - ein Gesetz, das es nicht gibt!  </a:t>
            </a:r>
          </a:p>
        </p:txBody>
      </p:sp>
      <p:sp>
        <p:nvSpPr>
          <p:cNvPr id="6" name="Textfeld 5">
            <a:extLst>
              <a:ext uri="{FF2B5EF4-FFF2-40B4-BE49-F238E27FC236}">
                <a16:creationId xmlns:a16="http://schemas.microsoft.com/office/drawing/2014/main" id="{DA28A1CD-3DB3-4A2B-09AC-8854FB49A80E}"/>
              </a:ext>
            </a:extLst>
          </p:cNvPr>
          <p:cNvSpPr txBox="1"/>
          <p:nvPr/>
        </p:nvSpPr>
        <p:spPr>
          <a:xfrm>
            <a:off x="5098473" y="5874325"/>
            <a:ext cx="5071004" cy="830997"/>
          </a:xfrm>
          <a:prstGeom prst="rect">
            <a:avLst/>
          </a:prstGeom>
          <a:noFill/>
        </p:spPr>
        <p:txBody>
          <a:bodyPr wrap="none" rtlCol="0">
            <a:spAutoFit/>
          </a:bodyPr>
          <a:lstStyle/>
          <a:p>
            <a:r>
              <a:rPr lang="de-DE" sz="2400" dirty="0"/>
              <a:t>Fazit: Wärmepumpen sind in der Regel </a:t>
            </a:r>
          </a:p>
          <a:p>
            <a:r>
              <a:rPr lang="de-DE" sz="2400" dirty="0"/>
              <a:t>das wirtschaftlichste Heizsystem</a:t>
            </a:r>
          </a:p>
        </p:txBody>
      </p:sp>
    </p:spTree>
    <p:extLst>
      <p:ext uri="{BB962C8B-B14F-4D97-AF65-F5344CB8AC3E}">
        <p14:creationId xmlns:p14="http://schemas.microsoft.com/office/powerpoint/2010/main" val="2453632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34209A9-4CB5-AEC0-D589-0298280C2B34}"/>
              </a:ext>
            </a:extLst>
          </p:cNvPr>
          <p:cNvPicPr>
            <a:picLocks noChangeAspect="1"/>
          </p:cNvPicPr>
          <p:nvPr/>
        </p:nvPicPr>
        <p:blipFill>
          <a:blip r:embed="rId2"/>
          <a:stretch>
            <a:fillRect/>
          </a:stretch>
        </p:blipFill>
        <p:spPr>
          <a:xfrm>
            <a:off x="131626" y="1747973"/>
            <a:ext cx="6055418" cy="5057272"/>
          </a:xfrm>
          <a:prstGeom prst="rect">
            <a:avLst/>
          </a:prstGeom>
        </p:spPr>
      </p:pic>
      <p:pic>
        <p:nvPicPr>
          <p:cNvPr id="3" name="Grafik 2">
            <a:extLst>
              <a:ext uri="{FF2B5EF4-FFF2-40B4-BE49-F238E27FC236}">
                <a16:creationId xmlns:a16="http://schemas.microsoft.com/office/drawing/2014/main" id="{BE2A835A-2AB1-1E81-D806-2B94341B3B08}"/>
              </a:ext>
            </a:extLst>
          </p:cNvPr>
          <p:cNvPicPr>
            <a:picLocks noChangeAspect="1"/>
          </p:cNvPicPr>
          <p:nvPr/>
        </p:nvPicPr>
        <p:blipFill>
          <a:blip r:embed="rId3"/>
          <a:stretch>
            <a:fillRect/>
          </a:stretch>
        </p:blipFill>
        <p:spPr>
          <a:xfrm>
            <a:off x="6103639" y="59376"/>
            <a:ext cx="5938301" cy="6365859"/>
          </a:xfrm>
          <a:prstGeom prst="rect">
            <a:avLst/>
          </a:prstGeom>
        </p:spPr>
      </p:pic>
      <p:sp>
        <p:nvSpPr>
          <p:cNvPr id="4" name="Foliennummernplatzhalter 3">
            <a:extLst>
              <a:ext uri="{FF2B5EF4-FFF2-40B4-BE49-F238E27FC236}">
                <a16:creationId xmlns:a16="http://schemas.microsoft.com/office/drawing/2014/main" id="{73D2C33D-D0EB-5505-6C30-C935EF0A2FE0}"/>
              </a:ext>
            </a:extLst>
          </p:cNvPr>
          <p:cNvSpPr>
            <a:spLocks noGrp="1"/>
          </p:cNvSpPr>
          <p:nvPr>
            <p:ph type="sldNum" sz="quarter" idx="12"/>
          </p:nvPr>
        </p:nvSpPr>
        <p:spPr/>
        <p:txBody>
          <a:bodyPr/>
          <a:lstStyle/>
          <a:p>
            <a:fld id="{C7853EA8-BF57-634A-8E0E-5B676879FCB8}" type="slidenum">
              <a:rPr lang="de-DE" smtClean="0"/>
              <a:t>11</a:t>
            </a:fld>
            <a:endParaRPr lang="de-DE"/>
          </a:p>
        </p:txBody>
      </p:sp>
      <p:sp>
        <p:nvSpPr>
          <p:cNvPr id="5" name="Textfeld 4">
            <a:extLst>
              <a:ext uri="{FF2B5EF4-FFF2-40B4-BE49-F238E27FC236}">
                <a16:creationId xmlns:a16="http://schemas.microsoft.com/office/drawing/2014/main" id="{BE0A8D55-E55E-9341-9D7F-341A0725797B}"/>
              </a:ext>
            </a:extLst>
          </p:cNvPr>
          <p:cNvSpPr txBox="1"/>
          <p:nvPr/>
        </p:nvSpPr>
        <p:spPr>
          <a:xfrm>
            <a:off x="318655" y="308758"/>
            <a:ext cx="6185091" cy="1477328"/>
          </a:xfrm>
          <a:prstGeom prst="rect">
            <a:avLst/>
          </a:prstGeom>
          <a:noFill/>
        </p:spPr>
        <p:txBody>
          <a:bodyPr wrap="none" rtlCol="0">
            <a:spAutoFit/>
          </a:bodyPr>
          <a:lstStyle/>
          <a:p>
            <a:r>
              <a:rPr lang="de-DE" b="1" dirty="0"/>
              <a:t>Das E-Fahrzeug</a:t>
            </a:r>
          </a:p>
          <a:p>
            <a:pPr marL="285750" indent="-285750">
              <a:buFontTx/>
              <a:buChar char="-"/>
            </a:pPr>
            <a:r>
              <a:rPr lang="de-DE" b="1" dirty="0"/>
              <a:t>in den Anschaffungskosten künftig billiger als Verbrenner</a:t>
            </a:r>
          </a:p>
          <a:p>
            <a:pPr marL="285750" indent="-285750">
              <a:buFontTx/>
              <a:buChar char="-"/>
            </a:pPr>
            <a:r>
              <a:rPr lang="de-DE" b="1" dirty="0"/>
              <a:t>Ladestromkosten finanzieren sich aus</a:t>
            </a:r>
          </a:p>
          <a:p>
            <a:r>
              <a:rPr lang="de-DE" b="1" dirty="0"/>
              <a:t>Strom-Dienstleistungen (Beispiel BMW und E.ON)</a:t>
            </a:r>
          </a:p>
          <a:p>
            <a:r>
              <a:rPr lang="de-DE" b="1" dirty="0"/>
              <a:t>- aktuell Konsultation BNetzA, um V2G regulatorisch zuzulassen</a:t>
            </a:r>
          </a:p>
        </p:txBody>
      </p:sp>
    </p:spTree>
    <p:extLst>
      <p:ext uri="{BB962C8B-B14F-4D97-AF65-F5344CB8AC3E}">
        <p14:creationId xmlns:p14="http://schemas.microsoft.com/office/powerpoint/2010/main" val="1373664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67D0FE-AC7B-7B01-8B28-7FBF30A3A34E}"/>
              </a:ext>
            </a:extLst>
          </p:cNvPr>
          <p:cNvSpPr>
            <a:spLocks noGrp="1"/>
          </p:cNvSpPr>
          <p:nvPr>
            <p:ph type="title"/>
          </p:nvPr>
        </p:nvSpPr>
        <p:spPr/>
        <p:txBody>
          <a:bodyPr>
            <a:normAutofit/>
          </a:bodyPr>
          <a:lstStyle/>
          <a:p>
            <a:r>
              <a:rPr lang="de-DE" sz="3200" dirty="0"/>
              <a:t>Fazit </a:t>
            </a:r>
            <a:r>
              <a:rPr lang="de-DE" sz="3200" dirty="0" err="1"/>
              <a:t>Prosumer</a:t>
            </a:r>
            <a:r>
              <a:rPr lang="de-DE" sz="3200" dirty="0"/>
              <a:t>:</a:t>
            </a:r>
            <a:br>
              <a:rPr lang="de-DE" sz="3200" dirty="0"/>
            </a:br>
            <a:endParaRPr lang="de-DE" sz="3200" dirty="0"/>
          </a:p>
        </p:txBody>
      </p:sp>
      <p:sp>
        <p:nvSpPr>
          <p:cNvPr id="3" name="Inhaltsplatzhalter 2">
            <a:extLst>
              <a:ext uri="{FF2B5EF4-FFF2-40B4-BE49-F238E27FC236}">
                <a16:creationId xmlns:a16="http://schemas.microsoft.com/office/drawing/2014/main" id="{E97E441D-8F46-5FDB-FEDF-5F5315BC948A}"/>
              </a:ext>
            </a:extLst>
          </p:cNvPr>
          <p:cNvSpPr>
            <a:spLocks noGrp="1"/>
          </p:cNvSpPr>
          <p:nvPr>
            <p:ph idx="1"/>
          </p:nvPr>
        </p:nvSpPr>
        <p:spPr>
          <a:xfrm>
            <a:off x="838200" y="1302327"/>
            <a:ext cx="10515600" cy="4874636"/>
          </a:xfrm>
        </p:spPr>
        <p:txBody>
          <a:bodyPr>
            <a:normAutofit fontScale="70000" lnSpcReduction="20000"/>
          </a:bodyPr>
          <a:lstStyle/>
          <a:p>
            <a:r>
              <a:rPr lang="de-DE" dirty="0"/>
              <a:t>Die Elektrifizierung des Heizens z.B. mit Wärmepumpen und der Umstieg auf </a:t>
            </a:r>
            <a:r>
              <a:rPr lang="de-DE" dirty="0" err="1"/>
              <a:t>Emobilität</a:t>
            </a:r>
            <a:r>
              <a:rPr lang="de-DE" dirty="0"/>
              <a:t> im Haushalt erhöht den Jahresstromverbrauch um den Faktor 3-4 (Faustzahl Größenordnung Stromverbrauch  &gt;10.000 kWh/Jahr</a:t>
            </a:r>
          </a:p>
          <a:p>
            <a:r>
              <a:rPr lang="de-DE" dirty="0"/>
              <a:t>Um die finanziellen Vorteile des Eigenverbrauchs auszuschöpfen, bedarf es der umfassenden Belegung aller verfügbaren </a:t>
            </a:r>
            <a:r>
              <a:rPr lang="de-DE" dirty="0" err="1"/>
              <a:t>wirtschaftliich</a:t>
            </a:r>
            <a:r>
              <a:rPr lang="de-DE" dirty="0"/>
              <a:t> erschließbaren PV-Eignungsflächen auf dem Anwesen sowie die Installation einer angepassten Batteriegröße (Batteriekapazität 2x Tagesstromverbrauch; bei E-Fahrzeugen V2H-Möglichkeit) und eines Energiemanagementsystems, das den Eigenverbrauch maximiert</a:t>
            </a:r>
          </a:p>
          <a:p>
            <a:r>
              <a:rPr lang="de-DE" dirty="0"/>
              <a:t>Viele der voll elektrifizierten Haushalte oder Unternehmen generieren keine oder nur geringe Stromüberschüsse. Die Überschussvermarktung an die Nachbarn bedarf zur Deckung der Transaktionskosten einer ausreichenden Größenordnung. </a:t>
            </a:r>
          </a:p>
          <a:p>
            <a:r>
              <a:rPr lang="de-DE" dirty="0"/>
              <a:t>PV-Altanlagen mit höheren Einspeisevergütungen fallen aus wirtschaftlichen Gründen für eine nachbarschaftliche Belieferung aus, sofern für die Belieferung das öffentliche Netz genutzt werden muss (Belastung mit Netzkosten, Steuern, Umlagen, Abgaben).</a:t>
            </a:r>
          </a:p>
          <a:p>
            <a:r>
              <a:rPr lang="de-DE" dirty="0"/>
              <a:t>Eine elegante nachbarschaftliche Lösung: Den Nachbarn an der eigenen Wallbox Überschussstrom gegen Kostenerstattung laden lassen / Strommengenabrechnung  nach </a:t>
            </a:r>
            <a:r>
              <a:rPr lang="de-DE" dirty="0" err="1"/>
              <a:t>Ladestandsanzeige</a:t>
            </a:r>
            <a:r>
              <a:rPr lang="de-DE" dirty="0"/>
              <a:t> Fahrzeug oder Wallboxzähler</a:t>
            </a:r>
          </a:p>
          <a:p>
            <a:r>
              <a:rPr lang="de-DE" dirty="0"/>
              <a:t>In Abhängigkeit von der Höhe der Einspeisevergütung sind in der Regel bei  Versorgungen „hinter dem Zähler/in Kundenanlagen“ attraktive Belieferungsmöglichkeiten gegeben.</a:t>
            </a:r>
          </a:p>
          <a:p>
            <a:endParaRPr lang="de-DE" dirty="0"/>
          </a:p>
          <a:p>
            <a:endParaRPr lang="de-DE" dirty="0"/>
          </a:p>
        </p:txBody>
      </p:sp>
      <p:sp>
        <p:nvSpPr>
          <p:cNvPr id="4" name="Foliennummernplatzhalter 3">
            <a:extLst>
              <a:ext uri="{FF2B5EF4-FFF2-40B4-BE49-F238E27FC236}">
                <a16:creationId xmlns:a16="http://schemas.microsoft.com/office/drawing/2014/main" id="{61F51268-A016-0ADB-BB3C-E306F212DA7F}"/>
              </a:ext>
            </a:extLst>
          </p:cNvPr>
          <p:cNvSpPr>
            <a:spLocks noGrp="1"/>
          </p:cNvSpPr>
          <p:nvPr>
            <p:ph type="sldNum" sz="quarter" idx="12"/>
          </p:nvPr>
        </p:nvSpPr>
        <p:spPr/>
        <p:txBody>
          <a:bodyPr/>
          <a:lstStyle/>
          <a:p>
            <a:fld id="{C9949E48-660A-9B4E-A618-A593979BE95D}" type="slidenum">
              <a:rPr lang="de-DE" smtClean="0"/>
              <a:t>12</a:t>
            </a:fld>
            <a:endParaRPr lang="de-DE"/>
          </a:p>
        </p:txBody>
      </p:sp>
    </p:spTree>
    <p:extLst>
      <p:ext uri="{BB962C8B-B14F-4D97-AF65-F5344CB8AC3E}">
        <p14:creationId xmlns:p14="http://schemas.microsoft.com/office/powerpoint/2010/main" val="252793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352D4-370A-75BE-278C-95210E7554CA}"/>
              </a:ext>
            </a:extLst>
          </p:cNvPr>
          <p:cNvSpPr>
            <a:spLocks noGrp="1"/>
          </p:cNvSpPr>
          <p:nvPr>
            <p:ph type="title"/>
          </p:nvPr>
        </p:nvSpPr>
        <p:spPr/>
        <p:txBody>
          <a:bodyPr>
            <a:normAutofit fontScale="90000"/>
          </a:bodyPr>
          <a:lstStyle/>
          <a:p>
            <a:r>
              <a:rPr lang="de-DE" sz="3200" b="1" dirty="0"/>
              <a:t>3. Energy Sharing = Teilen von Energie</a:t>
            </a:r>
            <a:br>
              <a:rPr lang="de-DE" sz="3200" b="1" dirty="0"/>
            </a:br>
            <a:r>
              <a:rPr lang="de-DE" sz="3200" b="1" dirty="0"/>
              <a:t>= gemeinschaftliche Stromerzeugung und Verbrauch im räumlichen Zusammenhang einschließlich Nutzung öffentliches Netz</a:t>
            </a:r>
            <a:br>
              <a:rPr lang="de-DE" sz="3200" b="1" dirty="0"/>
            </a:br>
            <a:r>
              <a:rPr lang="de-DE" sz="3200" b="1" dirty="0"/>
              <a:t> </a:t>
            </a:r>
          </a:p>
        </p:txBody>
      </p:sp>
      <p:sp>
        <p:nvSpPr>
          <p:cNvPr id="3" name="Inhaltsplatzhalter 2">
            <a:extLst>
              <a:ext uri="{FF2B5EF4-FFF2-40B4-BE49-F238E27FC236}">
                <a16:creationId xmlns:a16="http://schemas.microsoft.com/office/drawing/2014/main" id="{7A305E1B-D4D7-61BC-2862-3E17FA6B4CFC}"/>
              </a:ext>
            </a:extLst>
          </p:cNvPr>
          <p:cNvSpPr>
            <a:spLocks noGrp="1"/>
          </p:cNvSpPr>
          <p:nvPr>
            <p:ph idx="1"/>
          </p:nvPr>
        </p:nvSpPr>
        <p:spPr/>
        <p:txBody>
          <a:bodyPr/>
          <a:lstStyle/>
          <a:p>
            <a:pPr marL="0" indent="0">
              <a:buNone/>
            </a:pPr>
            <a:r>
              <a:rPr lang="de-DE" dirty="0"/>
              <a:t>Variante:</a:t>
            </a:r>
          </a:p>
          <a:p>
            <a:r>
              <a:rPr lang="de-DE" u="sng" dirty="0"/>
              <a:t>Peer </a:t>
            </a:r>
            <a:r>
              <a:rPr lang="de-DE" u="sng" dirty="0" err="1"/>
              <a:t>to</a:t>
            </a:r>
            <a:r>
              <a:rPr lang="de-DE" u="sng" dirty="0"/>
              <a:t> Peer </a:t>
            </a:r>
            <a:r>
              <a:rPr lang="de-DE" dirty="0"/>
              <a:t>/ </a:t>
            </a:r>
            <a:r>
              <a:rPr lang="de-DE" u="sng" dirty="0"/>
              <a:t>Erneuerbare Energiegemeinschaften / </a:t>
            </a:r>
            <a:r>
              <a:rPr lang="de-DE" dirty="0"/>
              <a:t>dezentrales Energy Sharing bilateral (</a:t>
            </a:r>
            <a:r>
              <a:rPr lang="de-DE" dirty="0" err="1"/>
              <a:t>EEGe</a:t>
            </a:r>
            <a:r>
              <a:rPr lang="de-DE" dirty="0"/>
              <a:t>, Art. 22 RED II /Ohne Nutzung öffentliches Netz </a:t>
            </a:r>
          </a:p>
          <a:p>
            <a:r>
              <a:rPr lang="de-DE" dirty="0"/>
              <a:t>zentralisiertes Modell – Akteure schließen sich in Gemeinschaften zusammen = </a:t>
            </a:r>
            <a:r>
              <a:rPr lang="de-DE" u="sng" dirty="0"/>
              <a:t>Bürgerenergiegemeinschaften</a:t>
            </a:r>
            <a:r>
              <a:rPr lang="de-DE" dirty="0"/>
              <a:t> (Art. 16 EMD </a:t>
            </a:r>
            <a:r>
              <a:rPr lang="de-DE" dirty="0" err="1"/>
              <a:t>Elektricity</a:t>
            </a:r>
            <a:r>
              <a:rPr lang="de-DE" dirty="0"/>
              <a:t> Market Design </a:t>
            </a:r>
            <a:r>
              <a:rPr lang="de-DE" dirty="0" err="1"/>
              <a:t>Directive</a:t>
            </a:r>
            <a:r>
              <a:rPr lang="de-DE" dirty="0"/>
              <a:t>)</a:t>
            </a:r>
          </a:p>
          <a:p>
            <a:r>
              <a:rPr lang="de-DE" dirty="0"/>
              <a:t>Voraussetzung: Gleichzeitigkeit von Erzeugung und Verbrauch / erfordert Smart Meter Gateway</a:t>
            </a:r>
          </a:p>
        </p:txBody>
      </p:sp>
      <p:sp>
        <p:nvSpPr>
          <p:cNvPr id="4" name="Foliennummernplatzhalter 3">
            <a:extLst>
              <a:ext uri="{FF2B5EF4-FFF2-40B4-BE49-F238E27FC236}">
                <a16:creationId xmlns:a16="http://schemas.microsoft.com/office/drawing/2014/main" id="{6697EB3F-5CB8-FBF9-4F1B-1A78AF5C62DA}"/>
              </a:ext>
            </a:extLst>
          </p:cNvPr>
          <p:cNvSpPr>
            <a:spLocks noGrp="1"/>
          </p:cNvSpPr>
          <p:nvPr>
            <p:ph type="sldNum" sz="quarter" idx="12"/>
          </p:nvPr>
        </p:nvSpPr>
        <p:spPr/>
        <p:txBody>
          <a:bodyPr/>
          <a:lstStyle/>
          <a:p>
            <a:fld id="{C9949E48-660A-9B4E-A618-A593979BE95D}" type="slidenum">
              <a:rPr lang="de-DE" smtClean="0"/>
              <a:t>13</a:t>
            </a:fld>
            <a:endParaRPr lang="de-DE"/>
          </a:p>
        </p:txBody>
      </p:sp>
    </p:spTree>
    <p:extLst>
      <p:ext uri="{BB962C8B-B14F-4D97-AF65-F5344CB8AC3E}">
        <p14:creationId xmlns:p14="http://schemas.microsoft.com/office/powerpoint/2010/main" val="2482418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789D7C4-DD0D-4633-D8F0-22D9DE565866}"/>
              </a:ext>
            </a:extLst>
          </p:cNvPr>
          <p:cNvSpPr>
            <a:spLocks noGrp="1"/>
          </p:cNvSpPr>
          <p:nvPr>
            <p:ph type="title"/>
          </p:nvPr>
        </p:nvSpPr>
        <p:spPr/>
        <p:txBody>
          <a:bodyPr>
            <a:noAutofit/>
          </a:bodyPr>
          <a:lstStyle/>
          <a:p>
            <a:r>
              <a:rPr lang="de-DE" sz="2400" b="1" dirty="0"/>
              <a:t>Energy Sharing – in Deutschland eine schwere Geburt</a:t>
            </a:r>
            <a:br>
              <a:rPr lang="de-DE" sz="2400" b="1" dirty="0"/>
            </a:br>
            <a:r>
              <a:rPr lang="de-DE" sz="2400" b="1" dirty="0"/>
              <a:t>ohne Smart-Meter Gateways und ohne wirtschaftliche Verwaltung und Abrechnung nicht umsetzbar; Problem: volle Netzkosten, Umlagen, Abgaben und Steuern; ohne Förderung kaum Potential zu geringeren Stromkosten</a:t>
            </a:r>
          </a:p>
        </p:txBody>
      </p:sp>
      <p:sp>
        <p:nvSpPr>
          <p:cNvPr id="2" name="Foliennummernplatzhalter 1">
            <a:extLst>
              <a:ext uri="{FF2B5EF4-FFF2-40B4-BE49-F238E27FC236}">
                <a16:creationId xmlns:a16="http://schemas.microsoft.com/office/drawing/2014/main" id="{77CF8A3E-E9B3-41A9-0BA0-5D3B6FE60A35}"/>
              </a:ext>
            </a:extLst>
          </p:cNvPr>
          <p:cNvSpPr>
            <a:spLocks noGrp="1"/>
          </p:cNvSpPr>
          <p:nvPr>
            <p:ph type="sldNum" sz="quarter" idx="12"/>
          </p:nvPr>
        </p:nvSpPr>
        <p:spPr/>
        <p:txBody>
          <a:bodyPr/>
          <a:lstStyle/>
          <a:p>
            <a:fld id="{C9949E48-660A-9B4E-A618-A593979BE95D}" type="slidenum">
              <a:rPr lang="de-DE" smtClean="0"/>
              <a:t>14</a:t>
            </a:fld>
            <a:endParaRPr lang="de-DE"/>
          </a:p>
        </p:txBody>
      </p:sp>
      <p:pic>
        <p:nvPicPr>
          <p:cNvPr id="4" name="Grafik 3">
            <a:extLst>
              <a:ext uri="{FF2B5EF4-FFF2-40B4-BE49-F238E27FC236}">
                <a16:creationId xmlns:a16="http://schemas.microsoft.com/office/drawing/2014/main" id="{49A13EE8-912E-F3C7-36AB-3215CB736224}"/>
              </a:ext>
            </a:extLst>
          </p:cNvPr>
          <p:cNvPicPr>
            <a:picLocks noChangeAspect="1"/>
          </p:cNvPicPr>
          <p:nvPr/>
        </p:nvPicPr>
        <p:blipFill>
          <a:blip r:embed="rId2"/>
          <a:stretch>
            <a:fillRect/>
          </a:stretch>
        </p:blipFill>
        <p:spPr>
          <a:xfrm>
            <a:off x="187035" y="1814945"/>
            <a:ext cx="6092413" cy="4457179"/>
          </a:xfrm>
          <a:prstGeom prst="rect">
            <a:avLst/>
          </a:prstGeom>
        </p:spPr>
      </p:pic>
      <p:pic>
        <p:nvPicPr>
          <p:cNvPr id="5" name="Grafik 4">
            <a:extLst>
              <a:ext uri="{FF2B5EF4-FFF2-40B4-BE49-F238E27FC236}">
                <a16:creationId xmlns:a16="http://schemas.microsoft.com/office/drawing/2014/main" id="{2B8F5FF0-5182-873D-CABC-57D9C6547EA8}"/>
              </a:ext>
            </a:extLst>
          </p:cNvPr>
          <p:cNvPicPr>
            <a:picLocks noChangeAspect="1"/>
          </p:cNvPicPr>
          <p:nvPr/>
        </p:nvPicPr>
        <p:blipFill>
          <a:blip r:embed="rId3"/>
          <a:stretch>
            <a:fillRect/>
          </a:stretch>
        </p:blipFill>
        <p:spPr>
          <a:xfrm>
            <a:off x="6304092" y="1814945"/>
            <a:ext cx="5839418" cy="4825441"/>
          </a:xfrm>
          <a:prstGeom prst="rect">
            <a:avLst/>
          </a:prstGeom>
        </p:spPr>
      </p:pic>
    </p:spTree>
    <p:extLst>
      <p:ext uri="{BB962C8B-B14F-4D97-AF65-F5344CB8AC3E}">
        <p14:creationId xmlns:p14="http://schemas.microsoft.com/office/powerpoint/2010/main" val="556346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FC35EA-1D5C-AC05-6B79-EE43F5A533F7}"/>
              </a:ext>
            </a:extLst>
          </p:cNvPr>
          <p:cNvSpPr>
            <a:spLocks noGrp="1"/>
          </p:cNvSpPr>
          <p:nvPr>
            <p:ph type="title"/>
          </p:nvPr>
        </p:nvSpPr>
        <p:spPr/>
        <p:txBody>
          <a:bodyPr>
            <a:normAutofit fontScale="90000"/>
          </a:bodyPr>
          <a:lstStyle/>
          <a:p>
            <a:r>
              <a:rPr lang="de-DE" sz="3200" dirty="0"/>
              <a:t>Energy Sharing</a:t>
            </a:r>
            <a:br>
              <a:rPr lang="de-DE" sz="3200" dirty="0"/>
            </a:br>
            <a:r>
              <a:rPr lang="de-DE" sz="3200" dirty="0"/>
              <a:t>Gesetzentwurf BMWK Nov. 2024 § 42c EnWG</a:t>
            </a:r>
            <a:br>
              <a:rPr lang="de-DE" sz="3200" dirty="0"/>
            </a:br>
            <a:endParaRPr lang="de-DE" sz="3200" dirty="0"/>
          </a:p>
        </p:txBody>
      </p:sp>
      <p:sp>
        <p:nvSpPr>
          <p:cNvPr id="2" name="Foliennummernplatzhalter 1">
            <a:extLst>
              <a:ext uri="{FF2B5EF4-FFF2-40B4-BE49-F238E27FC236}">
                <a16:creationId xmlns:a16="http://schemas.microsoft.com/office/drawing/2014/main" id="{318A0FF0-D374-30C1-A4B0-9C43B94B425E}"/>
              </a:ext>
            </a:extLst>
          </p:cNvPr>
          <p:cNvSpPr>
            <a:spLocks noGrp="1"/>
          </p:cNvSpPr>
          <p:nvPr>
            <p:ph type="sldNum" sz="quarter" idx="12"/>
          </p:nvPr>
        </p:nvSpPr>
        <p:spPr/>
        <p:txBody>
          <a:bodyPr/>
          <a:lstStyle/>
          <a:p>
            <a:fld id="{C9949E48-660A-9B4E-A618-A593979BE95D}" type="slidenum">
              <a:rPr lang="de-DE" smtClean="0"/>
              <a:t>15</a:t>
            </a:fld>
            <a:endParaRPr lang="de-DE"/>
          </a:p>
        </p:txBody>
      </p:sp>
      <p:pic>
        <p:nvPicPr>
          <p:cNvPr id="4" name="Grafik 3">
            <a:extLst>
              <a:ext uri="{FF2B5EF4-FFF2-40B4-BE49-F238E27FC236}">
                <a16:creationId xmlns:a16="http://schemas.microsoft.com/office/drawing/2014/main" id="{AA139C37-6D8E-77BE-F2C4-812D55B23507}"/>
              </a:ext>
            </a:extLst>
          </p:cNvPr>
          <p:cNvPicPr>
            <a:picLocks noChangeAspect="1"/>
          </p:cNvPicPr>
          <p:nvPr/>
        </p:nvPicPr>
        <p:blipFill>
          <a:blip r:embed="rId2"/>
          <a:stretch>
            <a:fillRect/>
          </a:stretch>
        </p:blipFill>
        <p:spPr>
          <a:xfrm>
            <a:off x="2209800" y="1455126"/>
            <a:ext cx="7772400" cy="5222375"/>
          </a:xfrm>
          <a:prstGeom prst="rect">
            <a:avLst/>
          </a:prstGeom>
        </p:spPr>
      </p:pic>
    </p:spTree>
    <p:extLst>
      <p:ext uri="{BB962C8B-B14F-4D97-AF65-F5344CB8AC3E}">
        <p14:creationId xmlns:p14="http://schemas.microsoft.com/office/powerpoint/2010/main" val="1871453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A69E61E-8674-0094-DB55-E0D1503F95D3}"/>
              </a:ext>
            </a:extLst>
          </p:cNvPr>
          <p:cNvSpPr>
            <a:spLocks noGrp="1"/>
          </p:cNvSpPr>
          <p:nvPr>
            <p:ph type="sldNum" sz="quarter" idx="12"/>
          </p:nvPr>
        </p:nvSpPr>
        <p:spPr/>
        <p:txBody>
          <a:bodyPr/>
          <a:lstStyle/>
          <a:p>
            <a:fld id="{C9949E48-660A-9B4E-A618-A593979BE95D}" type="slidenum">
              <a:rPr lang="de-DE" smtClean="0"/>
              <a:t>16</a:t>
            </a:fld>
            <a:endParaRPr lang="de-DE"/>
          </a:p>
        </p:txBody>
      </p:sp>
      <p:sp>
        <p:nvSpPr>
          <p:cNvPr id="5" name="AutoShape 2">
            <a:extLst>
              <a:ext uri="{FF2B5EF4-FFF2-40B4-BE49-F238E27FC236}">
                <a16:creationId xmlns:a16="http://schemas.microsoft.com/office/drawing/2014/main" id="{29CA8895-1301-0A90-EF35-707ABF488B44}"/>
              </a:ext>
            </a:extLst>
          </p:cNvPr>
          <p:cNvSpPr>
            <a:spLocks noChangeAspect="1" noChangeArrowheads="1"/>
          </p:cNvSpPr>
          <p:nvPr/>
        </p:nvSpPr>
        <p:spPr bwMode="auto">
          <a:xfrm>
            <a:off x="711200" y="793750"/>
            <a:ext cx="10769600" cy="527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4">
            <a:extLst>
              <a:ext uri="{FF2B5EF4-FFF2-40B4-BE49-F238E27FC236}">
                <a16:creationId xmlns:a16="http://schemas.microsoft.com/office/drawing/2014/main" id="{D6E049E5-ED2E-78DD-A3B2-93F6AF2065BD}"/>
              </a:ext>
            </a:extLst>
          </p:cNvPr>
          <p:cNvSpPr>
            <a:spLocks noChangeAspect="1" noChangeArrowheads="1"/>
          </p:cNvSpPr>
          <p:nvPr/>
        </p:nvSpPr>
        <p:spPr bwMode="auto">
          <a:xfrm>
            <a:off x="863600" y="946150"/>
            <a:ext cx="10769600" cy="527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6">
            <a:extLst>
              <a:ext uri="{FF2B5EF4-FFF2-40B4-BE49-F238E27FC236}">
                <a16:creationId xmlns:a16="http://schemas.microsoft.com/office/drawing/2014/main" id="{8F3BB497-0D76-233E-D853-35A6C7F1D73A}"/>
              </a:ext>
            </a:extLst>
          </p:cNvPr>
          <p:cNvSpPr>
            <a:spLocks noChangeAspect="1" noChangeArrowheads="1"/>
          </p:cNvSpPr>
          <p:nvPr/>
        </p:nvSpPr>
        <p:spPr bwMode="auto">
          <a:xfrm>
            <a:off x="1016000" y="1098550"/>
            <a:ext cx="10769600" cy="527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 name="Grafik 7">
            <a:extLst>
              <a:ext uri="{FF2B5EF4-FFF2-40B4-BE49-F238E27FC236}">
                <a16:creationId xmlns:a16="http://schemas.microsoft.com/office/drawing/2014/main" id="{17BBF4F7-8D0A-9C03-1298-801962D48557}"/>
              </a:ext>
            </a:extLst>
          </p:cNvPr>
          <p:cNvPicPr>
            <a:picLocks noChangeAspect="1"/>
          </p:cNvPicPr>
          <p:nvPr/>
        </p:nvPicPr>
        <p:blipFill>
          <a:blip r:embed="rId2"/>
          <a:stretch>
            <a:fillRect/>
          </a:stretch>
        </p:blipFill>
        <p:spPr>
          <a:xfrm>
            <a:off x="413658" y="654050"/>
            <a:ext cx="11702764" cy="5715000"/>
          </a:xfrm>
          <a:prstGeom prst="rect">
            <a:avLst/>
          </a:prstGeom>
        </p:spPr>
      </p:pic>
    </p:spTree>
    <p:extLst>
      <p:ext uri="{BB962C8B-B14F-4D97-AF65-F5344CB8AC3E}">
        <p14:creationId xmlns:p14="http://schemas.microsoft.com/office/powerpoint/2010/main" val="1653596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18DA6-7626-42E7-C04D-27FFF59BD9CD}"/>
              </a:ext>
            </a:extLst>
          </p:cNvPr>
          <p:cNvSpPr>
            <a:spLocks noGrp="1"/>
          </p:cNvSpPr>
          <p:nvPr>
            <p:ph type="title"/>
          </p:nvPr>
        </p:nvSpPr>
        <p:spPr/>
        <p:txBody>
          <a:bodyPr>
            <a:noAutofit/>
          </a:bodyPr>
          <a:lstStyle/>
          <a:p>
            <a:r>
              <a:rPr lang="de-DE" sz="2400" dirty="0"/>
              <a:t>4. Überschussstromvermarktung ohne Nutzung des Öffentlichen Netzes </a:t>
            </a:r>
            <a:br>
              <a:rPr lang="de-DE" sz="2400" dirty="0"/>
            </a:br>
            <a:endParaRPr lang="de-DE" sz="2400" dirty="0"/>
          </a:p>
        </p:txBody>
      </p:sp>
      <p:sp>
        <p:nvSpPr>
          <p:cNvPr id="3" name="Inhaltsplatzhalter 2">
            <a:extLst>
              <a:ext uri="{FF2B5EF4-FFF2-40B4-BE49-F238E27FC236}">
                <a16:creationId xmlns:a16="http://schemas.microsoft.com/office/drawing/2014/main" id="{635775AD-4BAB-F84C-4A71-1B962EF5B36D}"/>
              </a:ext>
            </a:extLst>
          </p:cNvPr>
          <p:cNvSpPr>
            <a:spLocks noGrp="1"/>
          </p:cNvSpPr>
          <p:nvPr>
            <p:ph idx="1"/>
          </p:nvPr>
        </p:nvSpPr>
        <p:spPr/>
        <p:txBody>
          <a:bodyPr>
            <a:normAutofit fontScale="70000" lnSpcReduction="20000"/>
          </a:bodyPr>
          <a:lstStyle/>
          <a:p>
            <a:pPr marL="0" indent="0">
              <a:buNone/>
            </a:pPr>
            <a:r>
              <a:rPr lang="de-DE" dirty="0"/>
              <a:t>Stromerzeugung und -verbrauch erfolgen „</a:t>
            </a:r>
            <a:r>
              <a:rPr lang="de-DE" dirty="0" err="1"/>
              <a:t>behind</a:t>
            </a:r>
            <a:r>
              <a:rPr lang="de-DE" dirty="0"/>
              <a:t> </a:t>
            </a:r>
            <a:r>
              <a:rPr lang="de-DE" dirty="0" err="1"/>
              <a:t>the</a:t>
            </a:r>
            <a:r>
              <a:rPr lang="de-DE" dirty="0"/>
              <a:t> </a:t>
            </a:r>
            <a:r>
              <a:rPr lang="de-DE" dirty="0" err="1"/>
              <a:t>meter</a:t>
            </a:r>
            <a:r>
              <a:rPr lang="de-DE" dirty="0"/>
              <a:t>“</a:t>
            </a:r>
          </a:p>
          <a:p>
            <a:r>
              <a:rPr lang="de-DE" dirty="0"/>
              <a:t>Vorteil: Netzkosten, Umlagen, Abgaben entfallen; </a:t>
            </a:r>
            <a:r>
              <a:rPr lang="de-DE" dirty="0" err="1"/>
              <a:t>MWSt.</a:t>
            </a:r>
            <a:r>
              <a:rPr lang="de-DE" dirty="0"/>
              <a:t> fallbezogen; billigerer Strombezug für Mieter/Kunden möglich bei höheren Erlösen für Anlagenbetreiber </a:t>
            </a:r>
          </a:p>
          <a:p>
            <a:r>
              <a:rPr lang="de-DE" dirty="0"/>
              <a:t>Nachteil: Aufwand, Kosten, aktuell rechtliche Unsicherheiten wg. EuGH/BGH-Urteil zu Kundenanlage</a:t>
            </a:r>
          </a:p>
          <a:p>
            <a:endParaRPr lang="de-DE" dirty="0"/>
          </a:p>
          <a:p>
            <a:r>
              <a:rPr lang="de-DE" dirty="0"/>
              <a:t>Es gibt vielfältige Fallkonstellationen zur Selbstversorgung und Belieferung mit Solarstrom und -wärme, auch in Kombination mit Strom- und Wärmespeichern und weiteren Erzeugungsanlagen (z.B. BHKW)</a:t>
            </a:r>
          </a:p>
          <a:p>
            <a:r>
              <a:rPr lang="de-DE" dirty="0"/>
              <a:t>Es gibt für die Sektorenkopplung ein Konzept „gebäudeintegrierte Selbstversorgung mit Strom-, Wärme- und Kälteerzeugungsanlagen als Gemeinschaftsanlagen (PV-Mieten Plus)</a:t>
            </a:r>
          </a:p>
          <a:p>
            <a:r>
              <a:rPr lang="de-DE" b="1" dirty="0"/>
              <a:t>Dauerproblem: </a:t>
            </a:r>
            <a:r>
              <a:rPr lang="de-DE" dirty="0"/>
              <a:t>Mieter können Vertrag kündigen. Folge: Zählerkonzept muss geändert werden; Wirtschaftlichkeit der PV- und (Speicher)</a:t>
            </a:r>
            <a:r>
              <a:rPr lang="de-DE" dirty="0" err="1"/>
              <a:t>investition</a:t>
            </a:r>
            <a:r>
              <a:rPr lang="de-DE" dirty="0"/>
              <a:t> eventuell gefährdet;</a:t>
            </a:r>
          </a:p>
          <a:p>
            <a:endParaRPr lang="de-DE" dirty="0"/>
          </a:p>
        </p:txBody>
      </p:sp>
      <p:sp>
        <p:nvSpPr>
          <p:cNvPr id="4" name="Foliennummernplatzhalter 3">
            <a:extLst>
              <a:ext uri="{FF2B5EF4-FFF2-40B4-BE49-F238E27FC236}">
                <a16:creationId xmlns:a16="http://schemas.microsoft.com/office/drawing/2014/main" id="{41240554-3C8B-E46D-6DF9-C69148F965B1}"/>
              </a:ext>
            </a:extLst>
          </p:cNvPr>
          <p:cNvSpPr>
            <a:spLocks noGrp="1"/>
          </p:cNvSpPr>
          <p:nvPr>
            <p:ph type="sldNum" sz="quarter" idx="12"/>
          </p:nvPr>
        </p:nvSpPr>
        <p:spPr/>
        <p:txBody>
          <a:bodyPr/>
          <a:lstStyle/>
          <a:p>
            <a:fld id="{C9949E48-660A-9B4E-A618-A593979BE95D}" type="slidenum">
              <a:rPr lang="de-DE" smtClean="0"/>
              <a:t>17</a:t>
            </a:fld>
            <a:endParaRPr lang="de-DE"/>
          </a:p>
        </p:txBody>
      </p:sp>
    </p:spTree>
    <p:extLst>
      <p:ext uri="{BB962C8B-B14F-4D97-AF65-F5344CB8AC3E}">
        <p14:creationId xmlns:p14="http://schemas.microsoft.com/office/powerpoint/2010/main" val="284142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806AEF4-DB9B-F096-E946-06B819E8620A}"/>
              </a:ext>
            </a:extLst>
          </p:cNvPr>
          <p:cNvPicPr>
            <a:picLocks noChangeAspect="1"/>
          </p:cNvPicPr>
          <p:nvPr/>
        </p:nvPicPr>
        <p:blipFill>
          <a:blip r:embed="rId2"/>
          <a:stretch>
            <a:fillRect/>
          </a:stretch>
        </p:blipFill>
        <p:spPr>
          <a:xfrm>
            <a:off x="207300" y="1187447"/>
            <a:ext cx="3975100" cy="5397500"/>
          </a:xfrm>
          <a:prstGeom prst="rect">
            <a:avLst/>
          </a:prstGeom>
        </p:spPr>
      </p:pic>
      <p:pic>
        <p:nvPicPr>
          <p:cNvPr id="3" name="Grafik 2">
            <a:extLst>
              <a:ext uri="{FF2B5EF4-FFF2-40B4-BE49-F238E27FC236}">
                <a16:creationId xmlns:a16="http://schemas.microsoft.com/office/drawing/2014/main" id="{B0886F56-19A7-B71B-23EF-DC2D349EDE64}"/>
              </a:ext>
            </a:extLst>
          </p:cNvPr>
          <p:cNvPicPr>
            <a:picLocks noChangeAspect="1"/>
          </p:cNvPicPr>
          <p:nvPr/>
        </p:nvPicPr>
        <p:blipFill>
          <a:blip r:embed="rId3"/>
          <a:stretch>
            <a:fillRect/>
          </a:stretch>
        </p:blipFill>
        <p:spPr>
          <a:xfrm>
            <a:off x="3992856" y="1227219"/>
            <a:ext cx="5515281" cy="5213350"/>
          </a:xfrm>
          <a:prstGeom prst="rect">
            <a:avLst/>
          </a:prstGeom>
        </p:spPr>
      </p:pic>
      <p:sp>
        <p:nvSpPr>
          <p:cNvPr id="4" name="Titel 3">
            <a:extLst>
              <a:ext uri="{FF2B5EF4-FFF2-40B4-BE49-F238E27FC236}">
                <a16:creationId xmlns:a16="http://schemas.microsoft.com/office/drawing/2014/main" id="{6A3FB853-F406-4BA6-CF25-9F7B80C1B356}"/>
              </a:ext>
            </a:extLst>
          </p:cNvPr>
          <p:cNvSpPr>
            <a:spLocks noGrp="1"/>
          </p:cNvSpPr>
          <p:nvPr>
            <p:ph type="title"/>
          </p:nvPr>
        </p:nvSpPr>
        <p:spPr/>
        <p:txBody>
          <a:bodyPr>
            <a:normAutofit fontScale="90000"/>
          </a:bodyPr>
          <a:lstStyle/>
          <a:p>
            <a:r>
              <a:rPr lang="de-DE" dirty="0"/>
              <a:t>Broschüre der DGS Franken </a:t>
            </a:r>
            <a:r>
              <a:rPr lang="de-DE" dirty="0" err="1"/>
              <a:t>www.dgs-franken.de</a:t>
            </a:r>
            <a:br>
              <a:rPr lang="de-DE" dirty="0"/>
            </a:br>
            <a:endParaRPr lang="de-DE" dirty="0"/>
          </a:p>
        </p:txBody>
      </p:sp>
      <p:sp>
        <p:nvSpPr>
          <p:cNvPr id="5" name="Textfeld 4">
            <a:extLst>
              <a:ext uri="{FF2B5EF4-FFF2-40B4-BE49-F238E27FC236}">
                <a16:creationId xmlns:a16="http://schemas.microsoft.com/office/drawing/2014/main" id="{17792213-1A3D-D7E2-A660-4524D4B9E861}"/>
              </a:ext>
            </a:extLst>
          </p:cNvPr>
          <p:cNvSpPr txBox="1"/>
          <p:nvPr/>
        </p:nvSpPr>
        <p:spPr>
          <a:xfrm>
            <a:off x="9508137" y="1524000"/>
            <a:ext cx="2774477" cy="4247317"/>
          </a:xfrm>
          <a:prstGeom prst="rect">
            <a:avLst/>
          </a:prstGeom>
          <a:noFill/>
        </p:spPr>
        <p:txBody>
          <a:bodyPr wrap="none" rtlCol="0">
            <a:spAutoFit/>
          </a:bodyPr>
          <a:lstStyle/>
          <a:p>
            <a:r>
              <a:rPr lang="de-DE" dirty="0"/>
              <a:t>Es braucht</a:t>
            </a:r>
          </a:p>
          <a:p>
            <a:pPr marL="285750" indent="-285750">
              <a:buFontTx/>
              <a:buChar char="-"/>
            </a:pPr>
            <a:r>
              <a:rPr lang="de-DE" dirty="0"/>
              <a:t>Konzept(</a:t>
            </a:r>
            <a:r>
              <a:rPr lang="de-DE" dirty="0" err="1"/>
              <a:t>beschreibung</a:t>
            </a:r>
            <a:r>
              <a:rPr lang="de-DE" dirty="0"/>
              <a:t>)</a:t>
            </a:r>
          </a:p>
          <a:p>
            <a:r>
              <a:rPr lang="de-DE" dirty="0"/>
              <a:t>mit beteiligten Akteuren</a:t>
            </a:r>
          </a:p>
          <a:p>
            <a:r>
              <a:rPr lang="de-DE" dirty="0"/>
              <a:t>und Vertragsbeziehungen</a:t>
            </a:r>
          </a:p>
          <a:p>
            <a:pPr marL="285750" indent="-285750">
              <a:buFontTx/>
              <a:buChar char="-"/>
            </a:pPr>
            <a:r>
              <a:rPr lang="de-DE" dirty="0"/>
              <a:t>(Muster)vertrag</a:t>
            </a:r>
          </a:p>
          <a:p>
            <a:pPr marL="285750" indent="-285750">
              <a:buFontTx/>
              <a:buChar char="-"/>
            </a:pPr>
            <a:r>
              <a:rPr lang="de-DE" dirty="0"/>
              <a:t>Zähler- und </a:t>
            </a:r>
          </a:p>
          <a:p>
            <a:r>
              <a:rPr lang="de-DE" dirty="0"/>
              <a:t>Abrechnungskonzepte</a:t>
            </a:r>
          </a:p>
          <a:p>
            <a:endParaRPr lang="de-DE" dirty="0"/>
          </a:p>
          <a:p>
            <a:r>
              <a:rPr lang="de-DE" dirty="0"/>
              <a:t>Diese sind in im Internet</a:t>
            </a:r>
          </a:p>
          <a:p>
            <a:r>
              <a:rPr lang="de-DE" dirty="0"/>
              <a:t>abrufbarer Broschüre </a:t>
            </a:r>
          </a:p>
          <a:p>
            <a:r>
              <a:rPr lang="de-DE" dirty="0"/>
              <a:t>frei zugänglich.</a:t>
            </a:r>
          </a:p>
          <a:p>
            <a:endParaRPr lang="de-DE" dirty="0"/>
          </a:p>
          <a:p>
            <a:r>
              <a:rPr lang="de-DE" dirty="0"/>
              <a:t>Musterverträge sind</a:t>
            </a:r>
          </a:p>
          <a:p>
            <a:r>
              <a:rPr lang="de-DE" dirty="0"/>
              <a:t>gegen Rechnung </a:t>
            </a:r>
          </a:p>
          <a:p>
            <a:r>
              <a:rPr lang="de-DE" dirty="0"/>
              <a:t>erhältlich.</a:t>
            </a:r>
          </a:p>
        </p:txBody>
      </p:sp>
      <p:sp>
        <p:nvSpPr>
          <p:cNvPr id="6" name="Foliennummernplatzhalter 5">
            <a:extLst>
              <a:ext uri="{FF2B5EF4-FFF2-40B4-BE49-F238E27FC236}">
                <a16:creationId xmlns:a16="http://schemas.microsoft.com/office/drawing/2014/main" id="{26059E10-EA3B-7A3C-7545-4E3304FCAB05}"/>
              </a:ext>
            </a:extLst>
          </p:cNvPr>
          <p:cNvSpPr>
            <a:spLocks noGrp="1"/>
          </p:cNvSpPr>
          <p:nvPr>
            <p:ph type="sldNum" sz="quarter" idx="12"/>
          </p:nvPr>
        </p:nvSpPr>
        <p:spPr/>
        <p:txBody>
          <a:bodyPr/>
          <a:lstStyle/>
          <a:p>
            <a:fld id="{C9949E48-660A-9B4E-A618-A593979BE95D}" type="slidenum">
              <a:rPr lang="de-DE" smtClean="0"/>
              <a:t>18</a:t>
            </a:fld>
            <a:endParaRPr lang="de-DE"/>
          </a:p>
        </p:txBody>
      </p:sp>
    </p:spTree>
    <p:extLst>
      <p:ext uri="{BB962C8B-B14F-4D97-AF65-F5344CB8AC3E}">
        <p14:creationId xmlns:p14="http://schemas.microsoft.com/office/powerpoint/2010/main" val="78346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B4BCC02-4C13-2836-669C-8675289EE1E8}"/>
              </a:ext>
            </a:extLst>
          </p:cNvPr>
          <p:cNvPicPr>
            <a:picLocks noChangeAspect="1"/>
          </p:cNvPicPr>
          <p:nvPr/>
        </p:nvPicPr>
        <p:blipFill>
          <a:blip r:embed="rId2"/>
          <a:stretch>
            <a:fillRect/>
          </a:stretch>
        </p:blipFill>
        <p:spPr>
          <a:xfrm rot="5400000">
            <a:off x="4101803" y="-1188450"/>
            <a:ext cx="6795032" cy="9264313"/>
          </a:xfrm>
          <a:prstGeom prst="rect">
            <a:avLst/>
          </a:prstGeom>
        </p:spPr>
      </p:pic>
      <p:sp>
        <p:nvSpPr>
          <p:cNvPr id="3" name="Textfeld 2">
            <a:extLst>
              <a:ext uri="{FF2B5EF4-FFF2-40B4-BE49-F238E27FC236}">
                <a16:creationId xmlns:a16="http://schemas.microsoft.com/office/drawing/2014/main" id="{60EE601B-1934-28FF-67DF-ACD52A709467}"/>
              </a:ext>
            </a:extLst>
          </p:cNvPr>
          <p:cNvSpPr txBox="1"/>
          <p:nvPr/>
        </p:nvSpPr>
        <p:spPr>
          <a:xfrm>
            <a:off x="387927" y="1205348"/>
            <a:ext cx="2444965" cy="646331"/>
          </a:xfrm>
          <a:prstGeom prst="rect">
            <a:avLst/>
          </a:prstGeom>
          <a:noFill/>
        </p:spPr>
        <p:txBody>
          <a:bodyPr wrap="none" rtlCol="0">
            <a:spAutoFit/>
          </a:bodyPr>
          <a:lstStyle/>
          <a:p>
            <a:r>
              <a:rPr lang="de-DE" b="1" dirty="0"/>
              <a:t>Liste der möglichen</a:t>
            </a:r>
          </a:p>
          <a:p>
            <a:r>
              <a:rPr lang="de-DE" b="1" dirty="0"/>
              <a:t>Versorgungskonzepte</a:t>
            </a:r>
          </a:p>
        </p:txBody>
      </p:sp>
      <p:sp>
        <p:nvSpPr>
          <p:cNvPr id="4" name="Foliennummernplatzhalter 3">
            <a:extLst>
              <a:ext uri="{FF2B5EF4-FFF2-40B4-BE49-F238E27FC236}">
                <a16:creationId xmlns:a16="http://schemas.microsoft.com/office/drawing/2014/main" id="{F4949ECC-F10D-A352-8004-1B8CEDA73A43}"/>
              </a:ext>
            </a:extLst>
          </p:cNvPr>
          <p:cNvSpPr>
            <a:spLocks noGrp="1"/>
          </p:cNvSpPr>
          <p:nvPr>
            <p:ph type="sldNum" sz="quarter" idx="12"/>
          </p:nvPr>
        </p:nvSpPr>
        <p:spPr/>
        <p:txBody>
          <a:bodyPr/>
          <a:lstStyle/>
          <a:p>
            <a:fld id="{C9949E48-660A-9B4E-A618-A593979BE95D}" type="slidenum">
              <a:rPr lang="de-DE" smtClean="0"/>
              <a:t>19</a:t>
            </a:fld>
            <a:endParaRPr lang="de-DE"/>
          </a:p>
        </p:txBody>
      </p:sp>
    </p:spTree>
    <p:extLst>
      <p:ext uri="{BB962C8B-B14F-4D97-AF65-F5344CB8AC3E}">
        <p14:creationId xmlns:p14="http://schemas.microsoft.com/office/powerpoint/2010/main" val="427859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65B01-9862-9258-EFCB-8E7DB246AB79}"/>
              </a:ext>
            </a:extLst>
          </p:cNvPr>
          <p:cNvSpPr>
            <a:spLocks noGrp="1"/>
          </p:cNvSpPr>
          <p:nvPr>
            <p:ph type="title"/>
          </p:nvPr>
        </p:nvSpPr>
        <p:spPr/>
        <p:txBody>
          <a:bodyPr>
            <a:normAutofit/>
          </a:bodyPr>
          <a:lstStyle/>
          <a:p>
            <a:r>
              <a:rPr lang="de-DE" sz="3200" b="1" dirty="0"/>
              <a:t>Gliederung</a:t>
            </a:r>
          </a:p>
        </p:txBody>
      </p:sp>
      <p:sp>
        <p:nvSpPr>
          <p:cNvPr id="3" name="Inhaltsplatzhalter 2">
            <a:extLst>
              <a:ext uri="{FF2B5EF4-FFF2-40B4-BE49-F238E27FC236}">
                <a16:creationId xmlns:a16="http://schemas.microsoft.com/office/drawing/2014/main" id="{E3BF9409-722F-3358-5E59-72B14A896EA3}"/>
              </a:ext>
            </a:extLst>
          </p:cNvPr>
          <p:cNvSpPr>
            <a:spLocks noGrp="1"/>
          </p:cNvSpPr>
          <p:nvPr>
            <p:ph idx="1"/>
          </p:nvPr>
        </p:nvSpPr>
        <p:spPr>
          <a:xfrm>
            <a:off x="330200" y="1825625"/>
            <a:ext cx="11633200" cy="4351338"/>
          </a:xfrm>
        </p:spPr>
        <p:txBody>
          <a:bodyPr>
            <a:normAutofit/>
          </a:bodyPr>
          <a:lstStyle/>
          <a:p>
            <a:pPr marL="514350" indent="-514350">
              <a:buAutoNum type="arabicPeriod"/>
            </a:pPr>
            <a:r>
              <a:rPr lang="de-DE" dirty="0"/>
              <a:t>Die weltweite Bedeutung der solaren Stromerzeugung</a:t>
            </a:r>
          </a:p>
          <a:p>
            <a:pPr marL="514350" indent="-514350">
              <a:buAutoNum type="arabicPeriod"/>
            </a:pPr>
            <a:r>
              <a:rPr lang="de-DE" dirty="0"/>
              <a:t>Der </a:t>
            </a:r>
            <a:r>
              <a:rPr lang="de-DE" dirty="0" err="1"/>
              <a:t>Prosumer</a:t>
            </a:r>
            <a:r>
              <a:rPr lang="de-DE" dirty="0"/>
              <a:t> – die intelligente Form der eigenen Stromversorgung</a:t>
            </a:r>
          </a:p>
          <a:p>
            <a:pPr marL="514350" indent="-514350">
              <a:buAutoNum type="arabicPeriod"/>
            </a:pPr>
            <a:r>
              <a:rPr lang="de-DE" dirty="0"/>
              <a:t>Energy Sharing – Teilen von Energie</a:t>
            </a:r>
          </a:p>
          <a:p>
            <a:pPr marL="0" indent="0">
              <a:buNone/>
            </a:pPr>
            <a:r>
              <a:rPr lang="de-DE" dirty="0"/>
              <a:t>4.  Versorgung mit PV-Batterie-Anlagen „hinter dem Zähler“ (ohne Nutzung des öffentlichen Netzes)</a:t>
            </a:r>
          </a:p>
          <a:p>
            <a:pPr marL="0" indent="0">
              <a:buNone/>
            </a:pPr>
            <a:r>
              <a:rPr lang="de-DE" dirty="0"/>
              <a:t>5. Versorgung mit PV-Batterie-Anlagen mit Nutzung des öffentlichen Netzes</a:t>
            </a:r>
          </a:p>
          <a:p>
            <a:pPr marL="514350" indent="-514350">
              <a:buAutoNum type="arabicPeriod"/>
            </a:pPr>
            <a:endParaRPr lang="de-DE" dirty="0"/>
          </a:p>
        </p:txBody>
      </p:sp>
      <p:sp>
        <p:nvSpPr>
          <p:cNvPr id="4" name="Foliennummernplatzhalter 3">
            <a:extLst>
              <a:ext uri="{FF2B5EF4-FFF2-40B4-BE49-F238E27FC236}">
                <a16:creationId xmlns:a16="http://schemas.microsoft.com/office/drawing/2014/main" id="{CA60AC2C-92F7-8CC7-BBCF-B2AB8179CF05}"/>
              </a:ext>
            </a:extLst>
          </p:cNvPr>
          <p:cNvSpPr>
            <a:spLocks noGrp="1"/>
          </p:cNvSpPr>
          <p:nvPr>
            <p:ph type="sldNum" sz="quarter" idx="12"/>
          </p:nvPr>
        </p:nvSpPr>
        <p:spPr/>
        <p:txBody>
          <a:bodyPr/>
          <a:lstStyle/>
          <a:p>
            <a:fld id="{C9949E48-660A-9B4E-A618-A593979BE95D}" type="slidenum">
              <a:rPr lang="de-DE" smtClean="0"/>
              <a:t>2</a:t>
            </a:fld>
            <a:endParaRPr lang="de-DE"/>
          </a:p>
        </p:txBody>
      </p:sp>
    </p:spTree>
    <p:extLst>
      <p:ext uri="{BB962C8B-B14F-4D97-AF65-F5344CB8AC3E}">
        <p14:creationId xmlns:p14="http://schemas.microsoft.com/office/powerpoint/2010/main" val="4069088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82BFCDC-47D2-7E1B-1C6F-2F19941ADE60}"/>
              </a:ext>
            </a:extLst>
          </p:cNvPr>
          <p:cNvPicPr>
            <a:picLocks noChangeAspect="1"/>
          </p:cNvPicPr>
          <p:nvPr/>
        </p:nvPicPr>
        <p:blipFill>
          <a:blip r:embed="rId2"/>
          <a:stretch>
            <a:fillRect/>
          </a:stretch>
        </p:blipFill>
        <p:spPr>
          <a:xfrm>
            <a:off x="181166" y="1902774"/>
            <a:ext cx="5801180" cy="4623497"/>
          </a:xfrm>
          <a:prstGeom prst="rect">
            <a:avLst/>
          </a:prstGeom>
        </p:spPr>
      </p:pic>
      <p:sp>
        <p:nvSpPr>
          <p:cNvPr id="3" name="Titel 2">
            <a:extLst>
              <a:ext uri="{FF2B5EF4-FFF2-40B4-BE49-F238E27FC236}">
                <a16:creationId xmlns:a16="http://schemas.microsoft.com/office/drawing/2014/main" id="{082ECD49-C0CB-2C7A-9DF3-0BD5EEDBBB37}"/>
              </a:ext>
            </a:extLst>
          </p:cNvPr>
          <p:cNvSpPr>
            <a:spLocks noGrp="1"/>
          </p:cNvSpPr>
          <p:nvPr>
            <p:ph type="title"/>
          </p:nvPr>
        </p:nvSpPr>
        <p:spPr/>
        <p:txBody>
          <a:bodyPr>
            <a:normAutofit fontScale="90000"/>
          </a:bodyPr>
          <a:lstStyle/>
          <a:p>
            <a:r>
              <a:rPr lang="de-DE" sz="3200" dirty="0"/>
              <a:t>zwei Beispiele für Konzepte</a:t>
            </a:r>
            <a:br>
              <a:rPr lang="de-DE" sz="3200" dirty="0"/>
            </a:br>
            <a:r>
              <a:rPr lang="de-DE" sz="3200" dirty="0"/>
              <a:t>1a PV-Strom				1b PV-Strommix</a:t>
            </a:r>
            <a:br>
              <a:rPr lang="de-DE" sz="3200" dirty="0"/>
            </a:br>
            <a:r>
              <a:rPr lang="de-DE" sz="3200" dirty="0"/>
              <a:t>PV-Anlagenbetreiber liefert </a:t>
            </a:r>
            <a:br>
              <a:rPr lang="de-DE" sz="3200" dirty="0"/>
            </a:br>
            <a:r>
              <a:rPr lang="de-DE" sz="3200" dirty="0"/>
              <a:t>nur PV-Strom; 				PV- + Reststrom</a:t>
            </a:r>
          </a:p>
        </p:txBody>
      </p:sp>
      <p:pic>
        <p:nvPicPr>
          <p:cNvPr id="4" name="Grafik 3">
            <a:extLst>
              <a:ext uri="{FF2B5EF4-FFF2-40B4-BE49-F238E27FC236}">
                <a16:creationId xmlns:a16="http://schemas.microsoft.com/office/drawing/2014/main" id="{BEE91BE3-A80D-079F-5497-DE2F993644A1}"/>
              </a:ext>
            </a:extLst>
          </p:cNvPr>
          <p:cNvPicPr>
            <a:picLocks noChangeAspect="1"/>
          </p:cNvPicPr>
          <p:nvPr/>
        </p:nvPicPr>
        <p:blipFill>
          <a:blip r:embed="rId3"/>
          <a:stretch>
            <a:fillRect/>
          </a:stretch>
        </p:blipFill>
        <p:spPr>
          <a:xfrm>
            <a:off x="6095999" y="1955778"/>
            <a:ext cx="6055959" cy="4846599"/>
          </a:xfrm>
          <a:prstGeom prst="rect">
            <a:avLst/>
          </a:prstGeom>
        </p:spPr>
      </p:pic>
      <p:sp>
        <p:nvSpPr>
          <p:cNvPr id="5" name="Foliennummernplatzhalter 4">
            <a:extLst>
              <a:ext uri="{FF2B5EF4-FFF2-40B4-BE49-F238E27FC236}">
                <a16:creationId xmlns:a16="http://schemas.microsoft.com/office/drawing/2014/main" id="{643EF811-7DB8-2D05-55EE-AD476BA01B1D}"/>
              </a:ext>
            </a:extLst>
          </p:cNvPr>
          <p:cNvSpPr>
            <a:spLocks noGrp="1"/>
          </p:cNvSpPr>
          <p:nvPr>
            <p:ph type="sldNum" sz="quarter" idx="12"/>
          </p:nvPr>
        </p:nvSpPr>
        <p:spPr/>
        <p:txBody>
          <a:bodyPr/>
          <a:lstStyle/>
          <a:p>
            <a:fld id="{C9949E48-660A-9B4E-A618-A593979BE95D}" type="slidenum">
              <a:rPr lang="de-DE" smtClean="0"/>
              <a:t>20</a:t>
            </a:fld>
            <a:endParaRPr lang="de-DE"/>
          </a:p>
        </p:txBody>
      </p:sp>
    </p:spTree>
    <p:extLst>
      <p:ext uri="{BB962C8B-B14F-4D97-AF65-F5344CB8AC3E}">
        <p14:creationId xmlns:p14="http://schemas.microsoft.com/office/powerpoint/2010/main" val="1393658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9B9E2ED-266B-040F-FF08-7B9EA64483E7}"/>
              </a:ext>
            </a:extLst>
          </p:cNvPr>
          <p:cNvPicPr>
            <a:picLocks noChangeAspect="1"/>
          </p:cNvPicPr>
          <p:nvPr/>
        </p:nvPicPr>
        <p:blipFill>
          <a:blip r:embed="rId2"/>
          <a:stretch>
            <a:fillRect/>
          </a:stretch>
        </p:blipFill>
        <p:spPr>
          <a:xfrm>
            <a:off x="6234547" y="2070651"/>
            <a:ext cx="5895107" cy="4717869"/>
          </a:xfrm>
          <a:prstGeom prst="rect">
            <a:avLst/>
          </a:prstGeom>
        </p:spPr>
      </p:pic>
      <p:pic>
        <p:nvPicPr>
          <p:cNvPr id="4" name="Grafik 3">
            <a:extLst>
              <a:ext uri="{FF2B5EF4-FFF2-40B4-BE49-F238E27FC236}">
                <a16:creationId xmlns:a16="http://schemas.microsoft.com/office/drawing/2014/main" id="{4AD96F31-6254-22C4-513A-5A79A03AB25E}"/>
              </a:ext>
            </a:extLst>
          </p:cNvPr>
          <p:cNvPicPr>
            <a:picLocks noChangeAspect="1"/>
          </p:cNvPicPr>
          <p:nvPr/>
        </p:nvPicPr>
        <p:blipFill>
          <a:blip r:embed="rId3"/>
          <a:stretch>
            <a:fillRect/>
          </a:stretch>
        </p:blipFill>
        <p:spPr>
          <a:xfrm>
            <a:off x="48490" y="2070962"/>
            <a:ext cx="5908965" cy="4736125"/>
          </a:xfrm>
          <a:prstGeom prst="rect">
            <a:avLst/>
          </a:prstGeom>
        </p:spPr>
      </p:pic>
      <p:pic>
        <p:nvPicPr>
          <p:cNvPr id="5" name="Grafik 4">
            <a:extLst>
              <a:ext uri="{FF2B5EF4-FFF2-40B4-BE49-F238E27FC236}">
                <a16:creationId xmlns:a16="http://schemas.microsoft.com/office/drawing/2014/main" id="{AB045FBF-06AF-B237-81F8-AE3C608C560C}"/>
              </a:ext>
            </a:extLst>
          </p:cNvPr>
          <p:cNvPicPr>
            <a:picLocks noChangeAspect="1"/>
          </p:cNvPicPr>
          <p:nvPr/>
        </p:nvPicPr>
        <p:blipFill>
          <a:blip r:embed="rId4"/>
          <a:stretch>
            <a:fillRect/>
          </a:stretch>
        </p:blipFill>
        <p:spPr>
          <a:xfrm>
            <a:off x="710016" y="184152"/>
            <a:ext cx="2679740" cy="1861626"/>
          </a:xfrm>
          <a:prstGeom prst="rect">
            <a:avLst/>
          </a:prstGeom>
        </p:spPr>
      </p:pic>
      <p:pic>
        <p:nvPicPr>
          <p:cNvPr id="6" name="Grafik 5">
            <a:extLst>
              <a:ext uri="{FF2B5EF4-FFF2-40B4-BE49-F238E27FC236}">
                <a16:creationId xmlns:a16="http://schemas.microsoft.com/office/drawing/2014/main" id="{F2FBB135-7FD6-5A83-9E87-97C1DAC7A22B}"/>
              </a:ext>
            </a:extLst>
          </p:cNvPr>
          <p:cNvPicPr>
            <a:picLocks noChangeAspect="1"/>
          </p:cNvPicPr>
          <p:nvPr/>
        </p:nvPicPr>
        <p:blipFill>
          <a:blip r:embed="rId5"/>
          <a:stretch>
            <a:fillRect/>
          </a:stretch>
        </p:blipFill>
        <p:spPr>
          <a:xfrm>
            <a:off x="6148365" y="76416"/>
            <a:ext cx="5895108" cy="2617110"/>
          </a:xfrm>
          <a:prstGeom prst="rect">
            <a:avLst/>
          </a:prstGeom>
        </p:spPr>
      </p:pic>
      <p:sp>
        <p:nvSpPr>
          <p:cNvPr id="7" name="Textfeld 6">
            <a:extLst>
              <a:ext uri="{FF2B5EF4-FFF2-40B4-BE49-F238E27FC236}">
                <a16:creationId xmlns:a16="http://schemas.microsoft.com/office/drawing/2014/main" id="{8096964E-BEC7-7317-7C87-360CD539C977}"/>
              </a:ext>
            </a:extLst>
          </p:cNvPr>
          <p:cNvSpPr txBox="1"/>
          <p:nvPr/>
        </p:nvSpPr>
        <p:spPr>
          <a:xfrm>
            <a:off x="3580108" y="557939"/>
            <a:ext cx="2638928" cy="1477328"/>
          </a:xfrm>
          <a:prstGeom prst="rect">
            <a:avLst/>
          </a:prstGeom>
          <a:noFill/>
        </p:spPr>
        <p:txBody>
          <a:bodyPr wrap="none" rtlCol="0">
            <a:spAutoFit/>
          </a:bodyPr>
          <a:lstStyle/>
          <a:p>
            <a:r>
              <a:rPr lang="de-DE" b="1" dirty="0"/>
              <a:t>Konzepte</a:t>
            </a:r>
          </a:p>
          <a:p>
            <a:r>
              <a:rPr lang="de-DE" b="1" dirty="0"/>
              <a:t>links 1a PV-Strom</a:t>
            </a:r>
          </a:p>
          <a:p>
            <a:r>
              <a:rPr lang="de-DE" b="1" dirty="0"/>
              <a:t>rechts 1b PV-Strom-Mix</a:t>
            </a:r>
          </a:p>
          <a:p>
            <a:r>
              <a:rPr lang="de-DE" b="1" dirty="0"/>
              <a:t>es braucht Profi als</a:t>
            </a:r>
          </a:p>
          <a:p>
            <a:r>
              <a:rPr lang="de-DE" b="1" dirty="0"/>
              <a:t>Dienstleister</a:t>
            </a:r>
          </a:p>
        </p:txBody>
      </p:sp>
      <p:sp>
        <p:nvSpPr>
          <p:cNvPr id="9" name="Foliennummernplatzhalter 8">
            <a:extLst>
              <a:ext uri="{FF2B5EF4-FFF2-40B4-BE49-F238E27FC236}">
                <a16:creationId xmlns:a16="http://schemas.microsoft.com/office/drawing/2014/main" id="{1CE15573-E1B4-89D9-6235-B23AAEA0194C}"/>
              </a:ext>
            </a:extLst>
          </p:cNvPr>
          <p:cNvSpPr>
            <a:spLocks noGrp="1"/>
          </p:cNvSpPr>
          <p:nvPr>
            <p:ph type="sldNum" sz="quarter" idx="12"/>
          </p:nvPr>
        </p:nvSpPr>
        <p:spPr/>
        <p:txBody>
          <a:bodyPr/>
          <a:lstStyle/>
          <a:p>
            <a:fld id="{C9949E48-660A-9B4E-A618-A593979BE95D}" type="slidenum">
              <a:rPr lang="de-DE" smtClean="0"/>
              <a:t>21</a:t>
            </a:fld>
            <a:endParaRPr lang="de-DE"/>
          </a:p>
        </p:txBody>
      </p:sp>
    </p:spTree>
    <p:extLst>
      <p:ext uri="{BB962C8B-B14F-4D97-AF65-F5344CB8AC3E}">
        <p14:creationId xmlns:p14="http://schemas.microsoft.com/office/powerpoint/2010/main" val="1854682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E665E-B2F4-9905-650F-DAE0185FBFB1}"/>
              </a:ext>
            </a:extLst>
          </p:cNvPr>
          <p:cNvSpPr>
            <a:spLocks noGrp="1"/>
          </p:cNvSpPr>
          <p:nvPr>
            <p:ph type="title"/>
          </p:nvPr>
        </p:nvSpPr>
        <p:spPr/>
        <p:txBody>
          <a:bodyPr>
            <a:normAutofit fontScale="90000"/>
          </a:bodyPr>
          <a:lstStyle/>
          <a:p>
            <a:r>
              <a:rPr lang="de-DE" sz="3200" dirty="0"/>
              <a:t>Zählerkonzepte</a:t>
            </a:r>
            <a:br>
              <a:rPr lang="de-DE" sz="3200" dirty="0"/>
            </a:br>
            <a:r>
              <a:rPr lang="de-DE" sz="3200" dirty="0"/>
              <a:t>Beispiel: für Belieferung einer einzigen Partei</a:t>
            </a:r>
            <a:br>
              <a:rPr lang="de-DE" sz="3200" dirty="0"/>
            </a:br>
            <a:endParaRPr lang="de-DE" sz="3200" dirty="0"/>
          </a:p>
        </p:txBody>
      </p:sp>
      <p:sp>
        <p:nvSpPr>
          <p:cNvPr id="3" name="Foliennummernplatzhalter 2">
            <a:extLst>
              <a:ext uri="{FF2B5EF4-FFF2-40B4-BE49-F238E27FC236}">
                <a16:creationId xmlns:a16="http://schemas.microsoft.com/office/drawing/2014/main" id="{2C395F90-B42B-34F2-21DB-C2B23B4C2103}"/>
              </a:ext>
            </a:extLst>
          </p:cNvPr>
          <p:cNvSpPr>
            <a:spLocks noGrp="1"/>
          </p:cNvSpPr>
          <p:nvPr>
            <p:ph type="sldNum" sz="quarter" idx="12"/>
          </p:nvPr>
        </p:nvSpPr>
        <p:spPr/>
        <p:txBody>
          <a:bodyPr/>
          <a:lstStyle/>
          <a:p>
            <a:fld id="{C9949E48-660A-9B4E-A618-A593979BE95D}" type="slidenum">
              <a:rPr lang="de-DE" smtClean="0"/>
              <a:t>22</a:t>
            </a:fld>
            <a:endParaRPr lang="de-DE"/>
          </a:p>
        </p:txBody>
      </p:sp>
      <p:pic>
        <p:nvPicPr>
          <p:cNvPr id="4" name="Grafik 3">
            <a:extLst>
              <a:ext uri="{FF2B5EF4-FFF2-40B4-BE49-F238E27FC236}">
                <a16:creationId xmlns:a16="http://schemas.microsoft.com/office/drawing/2014/main" id="{A9666B53-1062-1408-A06D-D16D6DD7B80F}"/>
              </a:ext>
            </a:extLst>
          </p:cNvPr>
          <p:cNvPicPr>
            <a:picLocks noChangeAspect="1"/>
          </p:cNvPicPr>
          <p:nvPr/>
        </p:nvPicPr>
        <p:blipFill>
          <a:blip r:embed="rId2"/>
          <a:stretch>
            <a:fillRect/>
          </a:stretch>
        </p:blipFill>
        <p:spPr>
          <a:xfrm>
            <a:off x="2209800" y="1199801"/>
            <a:ext cx="7772400" cy="5594476"/>
          </a:xfrm>
          <a:prstGeom prst="rect">
            <a:avLst/>
          </a:prstGeom>
        </p:spPr>
      </p:pic>
    </p:spTree>
    <p:extLst>
      <p:ext uri="{BB962C8B-B14F-4D97-AF65-F5344CB8AC3E}">
        <p14:creationId xmlns:p14="http://schemas.microsoft.com/office/powerpoint/2010/main" val="3573474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ABD11-0212-15FF-E86E-8E2547E60A23}"/>
              </a:ext>
            </a:extLst>
          </p:cNvPr>
          <p:cNvSpPr>
            <a:spLocks noGrp="1"/>
          </p:cNvSpPr>
          <p:nvPr>
            <p:ph type="title"/>
          </p:nvPr>
        </p:nvSpPr>
        <p:spPr/>
        <p:txBody>
          <a:bodyPr>
            <a:normAutofit fontScale="90000"/>
          </a:bodyPr>
          <a:lstStyle/>
          <a:p>
            <a:r>
              <a:rPr lang="de-DE" sz="3200" dirty="0"/>
              <a:t>Zählerkonzept</a:t>
            </a:r>
            <a:br>
              <a:rPr lang="de-DE" sz="3200" dirty="0"/>
            </a:br>
            <a:r>
              <a:rPr lang="de-DE" sz="3200" dirty="0"/>
              <a:t>Beispiel: Separate Anlage für jeden Verbraucher im Mehrfamilienhaus</a:t>
            </a:r>
          </a:p>
        </p:txBody>
      </p:sp>
      <p:sp>
        <p:nvSpPr>
          <p:cNvPr id="3" name="Foliennummernplatzhalter 2">
            <a:extLst>
              <a:ext uri="{FF2B5EF4-FFF2-40B4-BE49-F238E27FC236}">
                <a16:creationId xmlns:a16="http://schemas.microsoft.com/office/drawing/2014/main" id="{F5FDBBDE-4558-9408-15A0-0445FF109EAD}"/>
              </a:ext>
            </a:extLst>
          </p:cNvPr>
          <p:cNvSpPr>
            <a:spLocks noGrp="1"/>
          </p:cNvSpPr>
          <p:nvPr>
            <p:ph type="sldNum" sz="quarter" idx="12"/>
          </p:nvPr>
        </p:nvSpPr>
        <p:spPr/>
        <p:txBody>
          <a:bodyPr/>
          <a:lstStyle/>
          <a:p>
            <a:fld id="{C9949E48-660A-9B4E-A618-A593979BE95D}" type="slidenum">
              <a:rPr lang="de-DE" smtClean="0"/>
              <a:t>23</a:t>
            </a:fld>
            <a:endParaRPr lang="de-DE"/>
          </a:p>
        </p:txBody>
      </p:sp>
      <p:pic>
        <p:nvPicPr>
          <p:cNvPr id="4" name="Grafik 3">
            <a:extLst>
              <a:ext uri="{FF2B5EF4-FFF2-40B4-BE49-F238E27FC236}">
                <a16:creationId xmlns:a16="http://schemas.microsoft.com/office/drawing/2014/main" id="{B2378BB6-8ED6-8F20-D865-111E3893E05E}"/>
              </a:ext>
            </a:extLst>
          </p:cNvPr>
          <p:cNvPicPr>
            <a:picLocks noChangeAspect="1"/>
          </p:cNvPicPr>
          <p:nvPr/>
        </p:nvPicPr>
        <p:blipFill>
          <a:blip r:embed="rId2"/>
          <a:stretch>
            <a:fillRect/>
          </a:stretch>
        </p:blipFill>
        <p:spPr>
          <a:xfrm>
            <a:off x="2209800" y="2074404"/>
            <a:ext cx="7772400" cy="4316323"/>
          </a:xfrm>
          <a:prstGeom prst="rect">
            <a:avLst/>
          </a:prstGeom>
        </p:spPr>
      </p:pic>
    </p:spTree>
    <p:extLst>
      <p:ext uri="{BB962C8B-B14F-4D97-AF65-F5344CB8AC3E}">
        <p14:creationId xmlns:p14="http://schemas.microsoft.com/office/powerpoint/2010/main" val="128894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3C450-59D4-22ED-5DA1-831ED9BD602F}"/>
              </a:ext>
            </a:extLst>
          </p:cNvPr>
          <p:cNvSpPr>
            <a:spLocks noGrp="1"/>
          </p:cNvSpPr>
          <p:nvPr>
            <p:ph type="title"/>
          </p:nvPr>
        </p:nvSpPr>
        <p:spPr/>
        <p:txBody>
          <a:bodyPr>
            <a:normAutofit fontScale="90000"/>
          </a:bodyPr>
          <a:lstStyle/>
          <a:p>
            <a:r>
              <a:rPr lang="de-DE" sz="3200" b="1" dirty="0"/>
              <a:t>Zählerkonzept</a:t>
            </a:r>
            <a:br>
              <a:rPr lang="de-DE" sz="3200" b="1" dirty="0"/>
            </a:br>
            <a:r>
              <a:rPr lang="de-DE" sz="3200" b="1" dirty="0"/>
              <a:t>Beispiel Mehrfamilienhaus auf Eigenverbrauch optimiert</a:t>
            </a:r>
            <a:br>
              <a:rPr lang="de-DE" sz="3200" b="1" dirty="0"/>
            </a:br>
            <a:endParaRPr lang="de-DE" sz="3200" b="1" dirty="0"/>
          </a:p>
        </p:txBody>
      </p:sp>
      <p:pic>
        <p:nvPicPr>
          <p:cNvPr id="3" name="Grafik 2">
            <a:extLst>
              <a:ext uri="{FF2B5EF4-FFF2-40B4-BE49-F238E27FC236}">
                <a16:creationId xmlns:a16="http://schemas.microsoft.com/office/drawing/2014/main" id="{8025446E-6DF9-1292-ACFF-978036DCB60E}"/>
              </a:ext>
            </a:extLst>
          </p:cNvPr>
          <p:cNvPicPr>
            <a:picLocks noChangeAspect="1"/>
          </p:cNvPicPr>
          <p:nvPr/>
        </p:nvPicPr>
        <p:blipFill>
          <a:blip r:embed="rId2"/>
          <a:stretch>
            <a:fillRect/>
          </a:stretch>
        </p:blipFill>
        <p:spPr>
          <a:xfrm>
            <a:off x="2611582" y="1289025"/>
            <a:ext cx="7772400" cy="5526864"/>
          </a:xfrm>
          <a:prstGeom prst="rect">
            <a:avLst/>
          </a:prstGeom>
        </p:spPr>
      </p:pic>
      <p:sp>
        <p:nvSpPr>
          <p:cNvPr id="4" name="Foliennummernplatzhalter 3">
            <a:extLst>
              <a:ext uri="{FF2B5EF4-FFF2-40B4-BE49-F238E27FC236}">
                <a16:creationId xmlns:a16="http://schemas.microsoft.com/office/drawing/2014/main" id="{C2B0AB4B-3E77-D127-8B58-FBAA36E691DD}"/>
              </a:ext>
            </a:extLst>
          </p:cNvPr>
          <p:cNvSpPr>
            <a:spLocks noGrp="1"/>
          </p:cNvSpPr>
          <p:nvPr>
            <p:ph type="sldNum" sz="quarter" idx="12"/>
          </p:nvPr>
        </p:nvSpPr>
        <p:spPr/>
        <p:txBody>
          <a:bodyPr/>
          <a:lstStyle/>
          <a:p>
            <a:fld id="{C9949E48-660A-9B4E-A618-A593979BE95D}" type="slidenum">
              <a:rPr lang="de-DE" smtClean="0"/>
              <a:t>24</a:t>
            </a:fld>
            <a:endParaRPr lang="de-DE"/>
          </a:p>
        </p:txBody>
      </p:sp>
    </p:spTree>
    <p:extLst>
      <p:ext uri="{BB962C8B-B14F-4D97-AF65-F5344CB8AC3E}">
        <p14:creationId xmlns:p14="http://schemas.microsoft.com/office/powerpoint/2010/main" val="2847175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29582A-8D52-DA48-4D08-253182939ED1}"/>
              </a:ext>
            </a:extLst>
          </p:cNvPr>
          <p:cNvSpPr>
            <a:spLocks noGrp="1"/>
          </p:cNvSpPr>
          <p:nvPr>
            <p:ph type="title"/>
          </p:nvPr>
        </p:nvSpPr>
        <p:spPr/>
        <p:txBody>
          <a:bodyPr>
            <a:normAutofit fontScale="90000"/>
          </a:bodyPr>
          <a:lstStyle/>
          <a:p>
            <a:r>
              <a:rPr lang="de-DE" sz="3200" b="1" dirty="0"/>
              <a:t>Zählerkonzept</a:t>
            </a:r>
            <a:br>
              <a:rPr lang="de-DE" sz="3200" b="1" dirty="0"/>
            </a:br>
            <a:r>
              <a:rPr lang="de-DE" sz="3200" b="1" dirty="0"/>
              <a:t>Beispiel: Mehrfamilienhaus Neubau mit Smart-Meter-Gateway</a:t>
            </a:r>
            <a:br>
              <a:rPr lang="de-DE" sz="3200" b="1" dirty="0"/>
            </a:br>
            <a:endParaRPr lang="de-DE" sz="3200" b="1" dirty="0"/>
          </a:p>
        </p:txBody>
      </p:sp>
      <p:pic>
        <p:nvPicPr>
          <p:cNvPr id="3" name="Grafik 2">
            <a:extLst>
              <a:ext uri="{FF2B5EF4-FFF2-40B4-BE49-F238E27FC236}">
                <a16:creationId xmlns:a16="http://schemas.microsoft.com/office/drawing/2014/main" id="{5CBE72EE-5644-C123-48C2-53ABAC52E097}"/>
              </a:ext>
            </a:extLst>
          </p:cNvPr>
          <p:cNvPicPr>
            <a:picLocks noChangeAspect="1"/>
          </p:cNvPicPr>
          <p:nvPr/>
        </p:nvPicPr>
        <p:blipFill>
          <a:blip r:embed="rId2"/>
          <a:stretch>
            <a:fillRect/>
          </a:stretch>
        </p:blipFill>
        <p:spPr>
          <a:xfrm>
            <a:off x="2209800" y="2054183"/>
            <a:ext cx="7772400" cy="4299464"/>
          </a:xfrm>
          <a:prstGeom prst="rect">
            <a:avLst/>
          </a:prstGeom>
        </p:spPr>
      </p:pic>
      <p:sp>
        <p:nvSpPr>
          <p:cNvPr id="4" name="Foliennummernplatzhalter 3">
            <a:extLst>
              <a:ext uri="{FF2B5EF4-FFF2-40B4-BE49-F238E27FC236}">
                <a16:creationId xmlns:a16="http://schemas.microsoft.com/office/drawing/2014/main" id="{79D1749E-B9E6-6A16-A02D-D04FAB5FD7DF}"/>
              </a:ext>
            </a:extLst>
          </p:cNvPr>
          <p:cNvSpPr>
            <a:spLocks noGrp="1"/>
          </p:cNvSpPr>
          <p:nvPr>
            <p:ph type="sldNum" sz="quarter" idx="12"/>
          </p:nvPr>
        </p:nvSpPr>
        <p:spPr/>
        <p:txBody>
          <a:bodyPr/>
          <a:lstStyle/>
          <a:p>
            <a:fld id="{C9949E48-660A-9B4E-A618-A593979BE95D}" type="slidenum">
              <a:rPr lang="de-DE" smtClean="0"/>
              <a:t>25</a:t>
            </a:fld>
            <a:endParaRPr lang="de-DE"/>
          </a:p>
        </p:txBody>
      </p:sp>
    </p:spTree>
    <p:extLst>
      <p:ext uri="{BB962C8B-B14F-4D97-AF65-F5344CB8AC3E}">
        <p14:creationId xmlns:p14="http://schemas.microsoft.com/office/powerpoint/2010/main" val="278348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6357A-1893-85D1-50E0-DECDE621C1C6}"/>
              </a:ext>
            </a:extLst>
          </p:cNvPr>
          <p:cNvSpPr>
            <a:spLocks noGrp="1"/>
          </p:cNvSpPr>
          <p:nvPr>
            <p:ph type="title"/>
          </p:nvPr>
        </p:nvSpPr>
        <p:spPr>
          <a:xfrm>
            <a:off x="838200" y="1999963"/>
            <a:ext cx="10515600" cy="1325563"/>
          </a:xfrm>
        </p:spPr>
        <p:txBody>
          <a:bodyPr>
            <a:normAutofit fontScale="90000"/>
          </a:bodyPr>
          <a:lstStyle/>
          <a:p>
            <a:r>
              <a:rPr lang="de-DE" sz="3200" b="1" dirty="0"/>
              <a:t>5. </a:t>
            </a:r>
            <a:r>
              <a:rPr lang="de-DE" sz="3200" b="1" dirty="0" err="1"/>
              <a:t>Überschußstromvermarktung</a:t>
            </a:r>
            <a:r>
              <a:rPr lang="de-DE" sz="3200" b="1" dirty="0"/>
              <a:t> mit Nutzung des öffentlichen Netzes</a:t>
            </a:r>
            <a:br>
              <a:rPr lang="de-DE" sz="3200" b="1" dirty="0"/>
            </a:br>
            <a:r>
              <a:rPr lang="de-DE" sz="3200" b="1" dirty="0"/>
              <a:t>Energy Sharing – Bürgerenergiegesellschaften nach Art. 16 EMD (</a:t>
            </a:r>
            <a:r>
              <a:rPr lang="de-DE" sz="3200" b="1" dirty="0" err="1"/>
              <a:t>Electricity</a:t>
            </a:r>
            <a:r>
              <a:rPr lang="de-DE" sz="3200" b="1" dirty="0"/>
              <a:t> </a:t>
            </a:r>
            <a:r>
              <a:rPr lang="de-DE" sz="3200" b="1" dirty="0" err="1"/>
              <a:t>Markel</a:t>
            </a:r>
            <a:r>
              <a:rPr lang="de-DE" sz="3200" b="1" dirty="0"/>
              <a:t> Design Report)</a:t>
            </a:r>
          </a:p>
        </p:txBody>
      </p:sp>
      <p:sp>
        <p:nvSpPr>
          <p:cNvPr id="3" name="Foliennummernplatzhalter 2">
            <a:extLst>
              <a:ext uri="{FF2B5EF4-FFF2-40B4-BE49-F238E27FC236}">
                <a16:creationId xmlns:a16="http://schemas.microsoft.com/office/drawing/2014/main" id="{DE075E16-C44F-7009-5559-BC05D2A0B432}"/>
              </a:ext>
            </a:extLst>
          </p:cNvPr>
          <p:cNvSpPr>
            <a:spLocks noGrp="1"/>
          </p:cNvSpPr>
          <p:nvPr>
            <p:ph type="sldNum" sz="quarter" idx="12"/>
          </p:nvPr>
        </p:nvSpPr>
        <p:spPr/>
        <p:txBody>
          <a:bodyPr/>
          <a:lstStyle/>
          <a:p>
            <a:fld id="{C9949E48-660A-9B4E-A618-A593979BE95D}" type="slidenum">
              <a:rPr lang="de-DE" smtClean="0"/>
              <a:t>26</a:t>
            </a:fld>
            <a:endParaRPr lang="de-DE"/>
          </a:p>
        </p:txBody>
      </p:sp>
    </p:spTree>
    <p:extLst>
      <p:ext uri="{BB962C8B-B14F-4D97-AF65-F5344CB8AC3E}">
        <p14:creationId xmlns:p14="http://schemas.microsoft.com/office/powerpoint/2010/main" val="3094558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8513B-6E04-25A4-7C62-DB5D9AC1EE2D}"/>
              </a:ext>
            </a:extLst>
          </p:cNvPr>
          <p:cNvSpPr>
            <a:spLocks noGrp="1"/>
          </p:cNvSpPr>
          <p:nvPr>
            <p:ph type="title"/>
          </p:nvPr>
        </p:nvSpPr>
        <p:spPr/>
        <p:txBody>
          <a:bodyPr>
            <a:normAutofit/>
          </a:bodyPr>
          <a:lstStyle/>
          <a:p>
            <a:r>
              <a:rPr lang="de-DE" sz="3200" dirty="0"/>
              <a:t>Beispiel</a:t>
            </a:r>
            <a:br>
              <a:rPr lang="de-DE" sz="3200" dirty="0"/>
            </a:br>
            <a:r>
              <a:rPr lang="de-DE" sz="3200" dirty="0"/>
              <a:t>Schweiz</a:t>
            </a:r>
          </a:p>
        </p:txBody>
      </p:sp>
      <p:sp>
        <p:nvSpPr>
          <p:cNvPr id="3" name="Foliennummernplatzhalter 2">
            <a:extLst>
              <a:ext uri="{FF2B5EF4-FFF2-40B4-BE49-F238E27FC236}">
                <a16:creationId xmlns:a16="http://schemas.microsoft.com/office/drawing/2014/main" id="{5AFBCC72-9212-4174-AE31-507325C81A4B}"/>
              </a:ext>
            </a:extLst>
          </p:cNvPr>
          <p:cNvSpPr>
            <a:spLocks noGrp="1"/>
          </p:cNvSpPr>
          <p:nvPr>
            <p:ph type="sldNum" sz="quarter" idx="12"/>
          </p:nvPr>
        </p:nvSpPr>
        <p:spPr/>
        <p:txBody>
          <a:bodyPr/>
          <a:lstStyle/>
          <a:p>
            <a:fld id="{C9949E48-660A-9B4E-A618-A593979BE95D}" type="slidenum">
              <a:rPr lang="de-DE" smtClean="0"/>
              <a:t>27</a:t>
            </a:fld>
            <a:endParaRPr lang="de-DE"/>
          </a:p>
        </p:txBody>
      </p:sp>
      <p:pic>
        <p:nvPicPr>
          <p:cNvPr id="4" name="Grafik 3">
            <a:extLst>
              <a:ext uri="{FF2B5EF4-FFF2-40B4-BE49-F238E27FC236}">
                <a16:creationId xmlns:a16="http://schemas.microsoft.com/office/drawing/2014/main" id="{EA14852E-3E45-866C-229A-B9E07FE4AA11}"/>
              </a:ext>
            </a:extLst>
          </p:cNvPr>
          <p:cNvPicPr>
            <a:picLocks noChangeAspect="1"/>
          </p:cNvPicPr>
          <p:nvPr/>
        </p:nvPicPr>
        <p:blipFill>
          <a:blip r:embed="rId2"/>
          <a:stretch>
            <a:fillRect/>
          </a:stretch>
        </p:blipFill>
        <p:spPr>
          <a:xfrm>
            <a:off x="4315692" y="373234"/>
            <a:ext cx="7772400" cy="6139242"/>
          </a:xfrm>
          <a:prstGeom prst="rect">
            <a:avLst/>
          </a:prstGeom>
        </p:spPr>
      </p:pic>
      <p:pic>
        <p:nvPicPr>
          <p:cNvPr id="5" name="Grafik 4">
            <a:extLst>
              <a:ext uri="{FF2B5EF4-FFF2-40B4-BE49-F238E27FC236}">
                <a16:creationId xmlns:a16="http://schemas.microsoft.com/office/drawing/2014/main" id="{7E815F13-0CE8-833D-8C14-A7B30BBCD018}"/>
              </a:ext>
            </a:extLst>
          </p:cNvPr>
          <p:cNvPicPr>
            <a:picLocks noChangeAspect="1"/>
          </p:cNvPicPr>
          <p:nvPr/>
        </p:nvPicPr>
        <p:blipFill>
          <a:blip r:embed="rId3"/>
          <a:stretch>
            <a:fillRect/>
          </a:stretch>
        </p:blipFill>
        <p:spPr>
          <a:xfrm>
            <a:off x="68115" y="5265163"/>
            <a:ext cx="4406842" cy="1325564"/>
          </a:xfrm>
          <a:prstGeom prst="rect">
            <a:avLst/>
          </a:prstGeom>
        </p:spPr>
      </p:pic>
    </p:spTree>
    <p:extLst>
      <p:ext uri="{BB962C8B-B14F-4D97-AF65-F5344CB8AC3E}">
        <p14:creationId xmlns:p14="http://schemas.microsoft.com/office/powerpoint/2010/main" val="602129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CF83F2D-BDDE-42D3-3A74-7D53F2BB77C0}"/>
              </a:ext>
            </a:extLst>
          </p:cNvPr>
          <p:cNvSpPr>
            <a:spLocks noGrp="1"/>
          </p:cNvSpPr>
          <p:nvPr>
            <p:ph type="title"/>
          </p:nvPr>
        </p:nvSpPr>
        <p:spPr>
          <a:xfrm>
            <a:off x="838200" y="3092827"/>
            <a:ext cx="10515600" cy="1325563"/>
          </a:xfrm>
        </p:spPr>
        <p:txBody>
          <a:bodyPr>
            <a:normAutofit fontScale="90000"/>
          </a:bodyPr>
          <a:lstStyle/>
          <a:p>
            <a:r>
              <a:rPr lang="de-DE" sz="3200" b="1" dirty="0"/>
              <a:t>Energiegemeinschaften in Österreich</a:t>
            </a:r>
            <a:br>
              <a:rPr lang="de-DE" sz="3200" b="1" dirty="0"/>
            </a:br>
            <a:r>
              <a:rPr lang="de-DE" sz="3200" b="1" dirty="0"/>
              <a:t>- Gemeinschaftliche Erzeugungsanlage GEA / Kundenanlage</a:t>
            </a:r>
            <a:br>
              <a:rPr lang="de-DE" sz="3200" b="1" dirty="0"/>
            </a:br>
            <a:r>
              <a:rPr lang="de-DE" sz="3200" b="1" dirty="0"/>
              <a:t>-Erneuerbare Energiegemeinschaft EEG / lokal/regional</a:t>
            </a:r>
            <a:br>
              <a:rPr lang="de-DE" sz="3200" b="1" dirty="0"/>
            </a:br>
            <a:r>
              <a:rPr lang="de-DE" sz="3200" b="1" dirty="0"/>
              <a:t>- Bürgerenergiegemeinschaft BEG  / österreichweit</a:t>
            </a:r>
            <a:br>
              <a:rPr lang="de-DE" sz="3200" b="1" dirty="0"/>
            </a:br>
            <a:br>
              <a:rPr lang="de-DE" sz="3200" b="1" dirty="0"/>
            </a:br>
            <a:r>
              <a:rPr lang="de-DE" sz="2000" b="1" dirty="0"/>
              <a:t>zuständig: GEA Vertrag und Anlagenverantwortlicher</a:t>
            </a:r>
            <a:br>
              <a:rPr lang="de-DE" sz="2000" b="1" dirty="0"/>
            </a:br>
            <a:r>
              <a:rPr lang="de-DE" sz="2000" b="1" dirty="0"/>
              <a:t>	  EEG  Eigene Rechtsform</a:t>
            </a:r>
            <a:br>
              <a:rPr lang="de-DE" sz="2000" b="1" dirty="0"/>
            </a:br>
            <a:r>
              <a:rPr lang="de-DE" sz="2000" b="1" dirty="0"/>
              <a:t>                       BEG  Eigene Rechtsform</a:t>
            </a:r>
            <a:br>
              <a:rPr lang="de-DE" sz="2000" b="1" dirty="0"/>
            </a:br>
            <a:br>
              <a:rPr lang="de-DE" sz="2000" b="1" dirty="0"/>
            </a:br>
            <a:r>
              <a:rPr lang="de-DE" sz="2000" b="1" dirty="0"/>
              <a:t>Vergünstigungen</a:t>
            </a:r>
            <a:br>
              <a:rPr lang="de-DE" sz="2000" b="1" dirty="0"/>
            </a:br>
            <a:r>
              <a:rPr lang="de-DE" sz="2000" b="1" dirty="0"/>
              <a:t>GEA		Entfall Netzentgelte u. Abgaben</a:t>
            </a:r>
            <a:br>
              <a:rPr lang="de-DE" sz="2000" b="1" dirty="0"/>
            </a:br>
            <a:r>
              <a:rPr lang="de-DE" sz="2000" b="1" dirty="0"/>
              <a:t>EEG 		Finanzielle Vergünstigung bei Netzentgelte u. Abgaben</a:t>
            </a:r>
            <a:br>
              <a:rPr lang="de-DE" sz="2000" b="1" dirty="0"/>
            </a:br>
            <a:r>
              <a:rPr lang="de-DE" sz="2000" b="1" dirty="0"/>
              <a:t>BEG		Keine Vergünstigungen bei Netzentgelten u. Abgaben</a:t>
            </a:r>
            <a:br>
              <a:rPr lang="de-DE" sz="2000" b="1" dirty="0"/>
            </a:br>
            <a:br>
              <a:rPr lang="de-DE" sz="2000" b="1" dirty="0"/>
            </a:br>
            <a:r>
              <a:rPr lang="de-DE" sz="2000" b="1" dirty="0"/>
              <a:t>Bereich</a:t>
            </a:r>
            <a:br>
              <a:rPr lang="de-DE" sz="2000" b="1" dirty="0"/>
            </a:br>
            <a:r>
              <a:rPr lang="de-DE" sz="2000" b="1" dirty="0"/>
              <a:t>GEA		Kundenanlage (Hinter dem Zähler)</a:t>
            </a:r>
            <a:br>
              <a:rPr lang="de-DE" sz="2000" b="1" dirty="0"/>
            </a:br>
            <a:r>
              <a:rPr lang="de-DE" sz="2000" b="1" dirty="0"/>
              <a:t>EEG lokal	Nutzung einer gemeinsamen Trafostation</a:t>
            </a:r>
            <a:br>
              <a:rPr lang="de-DE" sz="2000" b="1" dirty="0"/>
            </a:br>
            <a:r>
              <a:rPr lang="de-DE" sz="2000" b="1" dirty="0"/>
              <a:t>          regional 	Nutzung eines gemeinsamen Umspannwerks</a:t>
            </a:r>
            <a:br>
              <a:rPr lang="de-DE" sz="2000" b="1" dirty="0"/>
            </a:br>
            <a:r>
              <a:rPr lang="de-DE" sz="2000" b="1" dirty="0"/>
              <a:t>BEG		Österreichweit</a:t>
            </a:r>
            <a:br>
              <a:rPr lang="de-DE" sz="2000" b="1" dirty="0"/>
            </a:br>
            <a:endParaRPr lang="de-DE" sz="3200" b="1" dirty="0"/>
          </a:p>
        </p:txBody>
      </p:sp>
      <p:sp>
        <p:nvSpPr>
          <p:cNvPr id="3" name="Foliennummernplatzhalter 2">
            <a:extLst>
              <a:ext uri="{FF2B5EF4-FFF2-40B4-BE49-F238E27FC236}">
                <a16:creationId xmlns:a16="http://schemas.microsoft.com/office/drawing/2014/main" id="{DE0A980D-8847-3D9F-A566-6CC68B7033CD}"/>
              </a:ext>
            </a:extLst>
          </p:cNvPr>
          <p:cNvSpPr>
            <a:spLocks noGrp="1"/>
          </p:cNvSpPr>
          <p:nvPr>
            <p:ph type="sldNum" sz="quarter" idx="12"/>
          </p:nvPr>
        </p:nvSpPr>
        <p:spPr/>
        <p:txBody>
          <a:bodyPr/>
          <a:lstStyle/>
          <a:p>
            <a:fld id="{C9949E48-660A-9B4E-A618-A593979BE95D}" type="slidenum">
              <a:rPr lang="de-DE" smtClean="0"/>
              <a:t>28</a:t>
            </a:fld>
            <a:endParaRPr lang="de-DE"/>
          </a:p>
        </p:txBody>
      </p:sp>
    </p:spTree>
    <p:extLst>
      <p:ext uri="{BB962C8B-B14F-4D97-AF65-F5344CB8AC3E}">
        <p14:creationId xmlns:p14="http://schemas.microsoft.com/office/powerpoint/2010/main" val="2028681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6C3E0F-7260-EE1A-050F-E8DEFA264AC3}"/>
              </a:ext>
            </a:extLst>
          </p:cNvPr>
          <p:cNvSpPr>
            <a:spLocks noGrp="1"/>
          </p:cNvSpPr>
          <p:nvPr>
            <p:ph type="title"/>
          </p:nvPr>
        </p:nvSpPr>
        <p:spPr/>
        <p:txBody>
          <a:bodyPr>
            <a:normAutofit/>
          </a:bodyPr>
          <a:lstStyle/>
          <a:p>
            <a:r>
              <a:rPr lang="de-DE" sz="3200" dirty="0"/>
              <a:t>Energy Sharing in Deutschland</a:t>
            </a:r>
          </a:p>
        </p:txBody>
      </p:sp>
      <p:sp>
        <p:nvSpPr>
          <p:cNvPr id="3" name="Inhaltsplatzhalter 2">
            <a:extLst>
              <a:ext uri="{FF2B5EF4-FFF2-40B4-BE49-F238E27FC236}">
                <a16:creationId xmlns:a16="http://schemas.microsoft.com/office/drawing/2014/main" id="{07E53F33-7BC8-F20E-0F62-06AA235F5DAD}"/>
              </a:ext>
            </a:extLst>
          </p:cNvPr>
          <p:cNvSpPr>
            <a:spLocks noGrp="1"/>
          </p:cNvSpPr>
          <p:nvPr>
            <p:ph idx="1"/>
          </p:nvPr>
        </p:nvSpPr>
        <p:spPr/>
        <p:txBody>
          <a:bodyPr>
            <a:normAutofit fontScale="92500" lnSpcReduction="10000"/>
          </a:bodyPr>
          <a:lstStyle/>
          <a:p>
            <a:r>
              <a:rPr lang="de-DE" dirty="0"/>
              <a:t>Nov. 2024 Gesetzentwurf BMWK Energy Sharing in § 42c EnWG</a:t>
            </a:r>
          </a:p>
          <a:p>
            <a:r>
              <a:rPr lang="de-DE" dirty="0"/>
              <a:t>wegen Scheiterns der Ampel nicht beschlossen</a:t>
            </a:r>
          </a:p>
          <a:p>
            <a:r>
              <a:rPr lang="de-DE" dirty="0"/>
              <a:t>wir warten auf den Gesetzentwurf der jetzigen Regierung </a:t>
            </a:r>
          </a:p>
          <a:p>
            <a:r>
              <a:rPr lang="de-DE" dirty="0"/>
              <a:t>Umsetzungspflicht der EU-Richtlinie zum Energy Sharing bis zum 17. Juli 2025</a:t>
            </a:r>
          </a:p>
          <a:p>
            <a:endParaRPr lang="de-DE" dirty="0"/>
          </a:p>
          <a:p>
            <a:pPr marL="0" indent="0">
              <a:buNone/>
            </a:pPr>
            <a:r>
              <a:rPr lang="de-DE" dirty="0"/>
              <a:t>Wir hoffen auf </a:t>
            </a:r>
          </a:p>
          <a:p>
            <a:r>
              <a:rPr lang="de-DE" dirty="0"/>
              <a:t> ein gutes, zukunftsgerichtetes Konzept</a:t>
            </a:r>
          </a:p>
          <a:p>
            <a:r>
              <a:rPr lang="de-DE" dirty="0"/>
              <a:t>eine einfach </a:t>
            </a:r>
            <a:r>
              <a:rPr lang="de-DE" dirty="0" err="1"/>
              <a:t>zuhandhabende</a:t>
            </a:r>
            <a:r>
              <a:rPr lang="de-DE" dirty="0"/>
              <a:t> digitale Plattform</a:t>
            </a:r>
          </a:p>
          <a:p>
            <a:r>
              <a:rPr lang="de-DE" dirty="0"/>
              <a:t>eine kostenminimale Abwicklung</a:t>
            </a:r>
          </a:p>
          <a:p>
            <a:endParaRPr lang="de-DE" dirty="0"/>
          </a:p>
          <a:p>
            <a:endParaRPr lang="de-DE" dirty="0"/>
          </a:p>
        </p:txBody>
      </p:sp>
      <p:sp>
        <p:nvSpPr>
          <p:cNvPr id="4" name="Foliennummernplatzhalter 3">
            <a:extLst>
              <a:ext uri="{FF2B5EF4-FFF2-40B4-BE49-F238E27FC236}">
                <a16:creationId xmlns:a16="http://schemas.microsoft.com/office/drawing/2014/main" id="{7D7158DF-2A2E-3611-F80E-66E5C3C921A1}"/>
              </a:ext>
            </a:extLst>
          </p:cNvPr>
          <p:cNvSpPr>
            <a:spLocks noGrp="1"/>
          </p:cNvSpPr>
          <p:nvPr>
            <p:ph type="sldNum" sz="quarter" idx="12"/>
          </p:nvPr>
        </p:nvSpPr>
        <p:spPr/>
        <p:txBody>
          <a:bodyPr/>
          <a:lstStyle/>
          <a:p>
            <a:fld id="{C9949E48-660A-9B4E-A618-A593979BE95D}" type="slidenum">
              <a:rPr lang="de-DE" smtClean="0"/>
              <a:t>29</a:t>
            </a:fld>
            <a:endParaRPr lang="de-DE"/>
          </a:p>
        </p:txBody>
      </p:sp>
    </p:spTree>
    <p:extLst>
      <p:ext uri="{BB962C8B-B14F-4D97-AF65-F5344CB8AC3E}">
        <p14:creationId xmlns:p14="http://schemas.microsoft.com/office/powerpoint/2010/main" val="3516080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C3D373-09F8-FDD6-BC50-F8B8209A3DED}"/>
              </a:ext>
            </a:extLst>
          </p:cNvPr>
          <p:cNvSpPr>
            <a:spLocks noGrp="1"/>
          </p:cNvSpPr>
          <p:nvPr>
            <p:ph type="title"/>
          </p:nvPr>
        </p:nvSpPr>
        <p:spPr>
          <a:xfrm>
            <a:off x="838200" y="1990725"/>
            <a:ext cx="10515600" cy="1325563"/>
          </a:xfrm>
        </p:spPr>
        <p:txBody>
          <a:bodyPr>
            <a:normAutofit fontScale="90000"/>
          </a:bodyPr>
          <a:lstStyle/>
          <a:p>
            <a:r>
              <a:rPr lang="de-DE" dirty="0"/>
              <a:t>Vorspann</a:t>
            </a:r>
            <a:br>
              <a:rPr lang="de-DE" dirty="0"/>
            </a:br>
            <a:r>
              <a:rPr lang="de-DE" dirty="0"/>
              <a:t>1. Die weltweite Bedeutung der solaren Stromerzeugung</a:t>
            </a:r>
          </a:p>
        </p:txBody>
      </p:sp>
      <p:sp>
        <p:nvSpPr>
          <p:cNvPr id="3" name="Foliennummernplatzhalter 2">
            <a:extLst>
              <a:ext uri="{FF2B5EF4-FFF2-40B4-BE49-F238E27FC236}">
                <a16:creationId xmlns:a16="http://schemas.microsoft.com/office/drawing/2014/main" id="{BAEF5EAB-ABFD-0B2B-148E-23339B7649FB}"/>
              </a:ext>
            </a:extLst>
          </p:cNvPr>
          <p:cNvSpPr>
            <a:spLocks noGrp="1"/>
          </p:cNvSpPr>
          <p:nvPr>
            <p:ph type="sldNum" sz="quarter" idx="12"/>
          </p:nvPr>
        </p:nvSpPr>
        <p:spPr/>
        <p:txBody>
          <a:bodyPr/>
          <a:lstStyle/>
          <a:p>
            <a:fld id="{C9949E48-660A-9B4E-A618-A593979BE95D}" type="slidenum">
              <a:rPr lang="de-DE" smtClean="0"/>
              <a:t>3</a:t>
            </a:fld>
            <a:endParaRPr lang="de-DE"/>
          </a:p>
        </p:txBody>
      </p:sp>
    </p:spTree>
    <p:extLst>
      <p:ext uri="{BB962C8B-B14F-4D97-AF65-F5344CB8AC3E}">
        <p14:creationId xmlns:p14="http://schemas.microsoft.com/office/powerpoint/2010/main" val="2179633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DA01C-D8D8-C9C5-A799-581522899066}"/>
              </a:ext>
            </a:extLst>
          </p:cNvPr>
          <p:cNvSpPr>
            <a:spLocks noGrp="1"/>
          </p:cNvSpPr>
          <p:nvPr>
            <p:ph type="title"/>
          </p:nvPr>
        </p:nvSpPr>
        <p:spPr/>
        <p:txBody>
          <a:bodyPr/>
          <a:lstStyle/>
          <a:p>
            <a:r>
              <a:rPr lang="de-DE" dirty="0"/>
              <a:t>Gesamtfazit:</a:t>
            </a:r>
          </a:p>
        </p:txBody>
      </p:sp>
      <p:sp>
        <p:nvSpPr>
          <p:cNvPr id="3" name="Inhaltsplatzhalter 2">
            <a:extLst>
              <a:ext uri="{FF2B5EF4-FFF2-40B4-BE49-F238E27FC236}">
                <a16:creationId xmlns:a16="http://schemas.microsoft.com/office/drawing/2014/main" id="{F4A753F5-2A63-D750-69D0-AF9D66B8C96C}"/>
              </a:ext>
            </a:extLst>
          </p:cNvPr>
          <p:cNvSpPr>
            <a:spLocks noGrp="1"/>
          </p:cNvSpPr>
          <p:nvPr>
            <p:ph idx="1"/>
          </p:nvPr>
        </p:nvSpPr>
        <p:spPr>
          <a:xfrm>
            <a:off x="838200" y="1456841"/>
            <a:ext cx="10515600" cy="5264634"/>
          </a:xfrm>
        </p:spPr>
        <p:txBody>
          <a:bodyPr>
            <a:normAutofit fontScale="62500" lnSpcReduction="20000"/>
          </a:bodyPr>
          <a:lstStyle/>
          <a:p>
            <a:r>
              <a:rPr lang="de-DE" dirty="0"/>
              <a:t>Solarstrom ist die kostengünstigste Form der Stromerzeugung sogar im „schattigen Deutschland“</a:t>
            </a:r>
          </a:p>
          <a:p>
            <a:r>
              <a:rPr lang="de-DE" dirty="0"/>
              <a:t>Solarstrom kann in Verbindung mit Stromspeichern wirtschaftlich bis zu 70% des künftigen deutschen Strombedarfs im Lastgang decken.</a:t>
            </a:r>
          </a:p>
          <a:p>
            <a:r>
              <a:rPr lang="de-DE" dirty="0"/>
              <a:t>Der voll elektrifizierte Haushalt / Unternehmen benötigt die vollumfängliche Nutzung des gesamten PV-Potentials auf dem Grundstück.</a:t>
            </a:r>
          </a:p>
          <a:p>
            <a:r>
              <a:rPr lang="de-DE" dirty="0"/>
              <a:t>Überschussstrom soll – soweit möglich - vorrangig im Objekt (Gebäude/Anwesen) vermarktet werden (Konzepte Hinter dem Zähler)</a:t>
            </a:r>
          </a:p>
          <a:p>
            <a:r>
              <a:rPr lang="de-DE" dirty="0"/>
              <a:t> Verbleibende Energieüberschüsse gehören vorrangig in die lokale/regionale Energiegemeinschaft entsprechend Modell Österreich/Schweiz</a:t>
            </a:r>
          </a:p>
          <a:p>
            <a:r>
              <a:rPr lang="de-DE" dirty="0"/>
              <a:t>Im Hinblick auf die Gleichzeitigkeit von PV-Erzeugung gehören Lastverschiebung auf Kunden- und zur zeitlichen Verschiebung Batterien auf Erzeugerseite zwingend zum Konzept!</a:t>
            </a:r>
          </a:p>
          <a:p>
            <a:r>
              <a:rPr lang="de-DE" dirty="0"/>
              <a:t>Konkurrenz zum Energy Sharing sind dynamische Stromtarife und die voraussichtlich zu erwartende Pflicht zur Direktvermarktung von PV &lt; 100 kWp</a:t>
            </a:r>
          </a:p>
          <a:p>
            <a:r>
              <a:rPr lang="de-DE" dirty="0"/>
              <a:t>Vorteil des Konzepts: Der erhöhte Eigenverbrauch generiert keine EEG-Differenzkosten, spart Haushaltsmittel</a:t>
            </a:r>
          </a:p>
          <a:p>
            <a:r>
              <a:rPr lang="de-DE" dirty="0"/>
              <a:t>Bei Begrenzung des Einsatzbereichs auf untere Netzebene können Netzausbaukosten eingespart werden. Diese sollten für die Attraktivierung des Energy Sharing weitergegeben werden.</a:t>
            </a:r>
          </a:p>
          <a:p>
            <a:r>
              <a:rPr lang="de-DE" sz="2400" b="1" dirty="0"/>
              <a:t>Wir warten gespannt auf den Gesetzentwurf der Bundesregierung zum Energy Sharing, das immerhin Eingang in den Koalitionsvertrag gefunden hat.</a:t>
            </a:r>
            <a:endParaRPr lang="de-DE" sz="3800" b="1" dirty="0"/>
          </a:p>
          <a:p>
            <a:endParaRPr lang="de-DE" dirty="0"/>
          </a:p>
        </p:txBody>
      </p:sp>
      <p:sp>
        <p:nvSpPr>
          <p:cNvPr id="4" name="Foliennummernplatzhalter 3">
            <a:extLst>
              <a:ext uri="{FF2B5EF4-FFF2-40B4-BE49-F238E27FC236}">
                <a16:creationId xmlns:a16="http://schemas.microsoft.com/office/drawing/2014/main" id="{971A102B-3C37-DE0B-F4BE-CFDF42895418}"/>
              </a:ext>
            </a:extLst>
          </p:cNvPr>
          <p:cNvSpPr>
            <a:spLocks noGrp="1"/>
          </p:cNvSpPr>
          <p:nvPr>
            <p:ph type="sldNum" sz="quarter" idx="12"/>
          </p:nvPr>
        </p:nvSpPr>
        <p:spPr/>
        <p:txBody>
          <a:bodyPr/>
          <a:lstStyle/>
          <a:p>
            <a:fld id="{C9949E48-660A-9B4E-A618-A593979BE95D}" type="slidenum">
              <a:rPr lang="de-DE" smtClean="0"/>
              <a:t>30</a:t>
            </a:fld>
            <a:endParaRPr lang="de-DE"/>
          </a:p>
        </p:txBody>
      </p:sp>
    </p:spTree>
    <p:extLst>
      <p:ext uri="{BB962C8B-B14F-4D97-AF65-F5344CB8AC3E}">
        <p14:creationId xmlns:p14="http://schemas.microsoft.com/office/powerpoint/2010/main" val="3094081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C0DBE14-B6F1-73E8-91E8-D8E50232029D}"/>
              </a:ext>
            </a:extLst>
          </p:cNvPr>
          <p:cNvPicPr>
            <a:picLocks noChangeAspect="1"/>
          </p:cNvPicPr>
          <p:nvPr/>
        </p:nvPicPr>
        <p:blipFill>
          <a:blip r:embed="rId2"/>
          <a:stretch>
            <a:fillRect/>
          </a:stretch>
        </p:blipFill>
        <p:spPr>
          <a:xfrm>
            <a:off x="1011382" y="1551501"/>
            <a:ext cx="10149628" cy="5248425"/>
          </a:xfrm>
          <a:prstGeom prst="rect">
            <a:avLst/>
          </a:prstGeom>
        </p:spPr>
      </p:pic>
      <p:sp>
        <p:nvSpPr>
          <p:cNvPr id="4" name="Titel 3">
            <a:extLst>
              <a:ext uri="{FF2B5EF4-FFF2-40B4-BE49-F238E27FC236}">
                <a16:creationId xmlns:a16="http://schemas.microsoft.com/office/drawing/2014/main" id="{46AC1CE8-7E5A-7551-A50E-D286D00BAAD0}"/>
              </a:ext>
            </a:extLst>
          </p:cNvPr>
          <p:cNvSpPr>
            <a:spLocks noGrp="1"/>
          </p:cNvSpPr>
          <p:nvPr>
            <p:ph type="title"/>
          </p:nvPr>
        </p:nvSpPr>
        <p:spPr/>
        <p:txBody>
          <a:bodyPr>
            <a:normAutofit fontScale="90000"/>
          </a:bodyPr>
          <a:lstStyle/>
          <a:p>
            <a:r>
              <a:rPr lang="de-DE" sz="3200" b="1" u="sng" dirty="0"/>
              <a:t>Eine wahnsinnige Entwicklung in kürzester Zeit</a:t>
            </a:r>
            <a:br>
              <a:rPr lang="de-DE" sz="3200" b="1" dirty="0"/>
            </a:br>
            <a:r>
              <a:rPr lang="de-DE" sz="3200" b="1" dirty="0"/>
              <a:t>Weltweit wird aktuell soviel Solarstrom erzeugt wie aus Kernkraft oder aus Windstrom; in den PV-Sektor fließen weltweit jährlich mehr Investorengelder als in den Ölsektor</a:t>
            </a:r>
            <a:br>
              <a:rPr lang="de-DE" sz="3200" b="1" dirty="0"/>
            </a:br>
            <a:endParaRPr lang="de-DE" sz="3200" b="1" dirty="0"/>
          </a:p>
        </p:txBody>
      </p:sp>
      <p:sp>
        <p:nvSpPr>
          <p:cNvPr id="3" name="Foliennummernplatzhalter 2">
            <a:extLst>
              <a:ext uri="{FF2B5EF4-FFF2-40B4-BE49-F238E27FC236}">
                <a16:creationId xmlns:a16="http://schemas.microsoft.com/office/drawing/2014/main" id="{BB7D9322-5A54-959F-4F49-1C003CC69958}"/>
              </a:ext>
            </a:extLst>
          </p:cNvPr>
          <p:cNvSpPr>
            <a:spLocks noGrp="1"/>
          </p:cNvSpPr>
          <p:nvPr>
            <p:ph type="sldNum" sz="quarter" idx="12"/>
          </p:nvPr>
        </p:nvSpPr>
        <p:spPr/>
        <p:txBody>
          <a:bodyPr/>
          <a:lstStyle/>
          <a:p>
            <a:fld id="{C7853EA8-BF57-634A-8E0E-5B676879FCB8}" type="slidenum">
              <a:rPr lang="de-DE" smtClean="0"/>
              <a:t>4</a:t>
            </a:fld>
            <a:endParaRPr lang="de-DE"/>
          </a:p>
        </p:txBody>
      </p:sp>
    </p:spTree>
    <p:extLst>
      <p:ext uri="{BB962C8B-B14F-4D97-AF65-F5344CB8AC3E}">
        <p14:creationId xmlns:p14="http://schemas.microsoft.com/office/powerpoint/2010/main" val="544777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4DFE09F-FDC6-E5F3-7CC6-6EBD5BAE591B}"/>
              </a:ext>
            </a:extLst>
          </p:cNvPr>
          <p:cNvPicPr>
            <a:picLocks noChangeAspect="1"/>
          </p:cNvPicPr>
          <p:nvPr/>
        </p:nvPicPr>
        <p:blipFill>
          <a:blip r:embed="rId2"/>
          <a:stretch>
            <a:fillRect/>
          </a:stretch>
        </p:blipFill>
        <p:spPr>
          <a:xfrm>
            <a:off x="1643063" y="1367989"/>
            <a:ext cx="7526337" cy="5278586"/>
          </a:xfrm>
          <a:prstGeom prst="rect">
            <a:avLst/>
          </a:prstGeom>
        </p:spPr>
      </p:pic>
      <p:sp>
        <p:nvSpPr>
          <p:cNvPr id="5" name="Titel 4">
            <a:extLst>
              <a:ext uri="{FF2B5EF4-FFF2-40B4-BE49-F238E27FC236}">
                <a16:creationId xmlns:a16="http://schemas.microsoft.com/office/drawing/2014/main" id="{571E0CD9-7DEC-E9E7-6CB8-F02402B473EB}"/>
              </a:ext>
            </a:extLst>
          </p:cNvPr>
          <p:cNvSpPr>
            <a:spLocks noGrp="1"/>
          </p:cNvSpPr>
          <p:nvPr>
            <p:ph type="title"/>
          </p:nvPr>
        </p:nvSpPr>
        <p:spPr/>
        <p:txBody>
          <a:bodyPr>
            <a:normAutofit fontScale="90000"/>
          </a:bodyPr>
          <a:lstStyle/>
          <a:p>
            <a:r>
              <a:rPr lang="de-DE" sz="3200" dirty="0"/>
              <a:t>Batterien ermöglichen eine 24-Stunden-Solarstromversorgung</a:t>
            </a:r>
            <a:br>
              <a:rPr lang="de-DE" sz="3200" dirty="0"/>
            </a:br>
            <a:br>
              <a:rPr lang="de-DE" sz="3200" dirty="0"/>
            </a:br>
            <a:endParaRPr lang="de-DE" sz="3200" dirty="0"/>
          </a:p>
        </p:txBody>
      </p:sp>
      <p:sp>
        <p:nvSpPr>
          <p:cNvPr id="3" name="Foliennummernplatzhalter 2">
            <a:extLst>
              <a:ext uri="{FF2B5EF4-FFF2-40B4-BE49-F238E27FC236}">
                <a16:creationId xmlns:a16="http://schemas.microsoft.com/office/drawing/2014/main" id="{83B34B94-0AAA-E00F-BFCF-31153F55E5B4}"/>
              </a:ext>
            </a:extLst>
          </p:cNvPr>
          <p:cNvSpPr>
            <a:spLocks noGrp="1"/>
          </p:cNvSpPr>
          <p:nvPr>
            <p:ph type="sldNum" sz="quarter" idx="12"/>
          </p:nvPr>
        </p:nvSpPr>
        <p:spPr/>
        <p:txBody>
          <a:bodyPr/>
          <a:lstStyle/>
          <a:p>
            <a:fld id="{C7853EA8-BF57-634A-8E0E-5B676879FCB8}" type="slidenum">
              <a:rPr lang="de-DE" smtClean="0"/>
              <a:t>5</a:t>
            </a:fld>
            <a:endParaRPr lang="de-DE"/>
          </a:p>
        </p:txBody>
      </p:sp>
      <p:sp>
        <p:nvSpPr>
          <p:cNvPr id="4" name="Textfeld 3">
            <a:extLst>
              <a:ext uri="{FF2B5EF4-FFF2-40B4-BE49-F238E27FC236}">
                <a16:creationId xmlns:a16="http://schemas.microsoft.com/office/drawing/2014/main" id="{56896A3F-185A-BF90-20EC-15A0BE1775BD}"/>
              </a:ext>
            </a:extLst>
          </p:cNvPr>
          <p:cNvSpPr txBox="1"/>
          <p:nvPr/>
        </p:nvSpPr>
        <p:spPr>
          <a:xfrm>
            <a:off x="1778000" y="873991"/>
            <a:ext cx="8398196" cy="369332"/>
          </a:xfrm>
          <a:prstGeom prst="rect">
            <a:avLst/>
          </a:prstGeom>
          <a:noFill/>
        </p:spPr>
        <p:txBody>
          <a:bodyPr wrap="none" rtlCol="0">
            <a:spAutoFit/>
          </a:bodyPr>
          <a:lstStyle/>
          <a:p>
            <a:r>
              <a:rPr lang="de-DE" b="1" dirty="0"/>
              <a:t>Mit Hilfe von Batterien wird PV von einer fluktuierenden Energie zur Grundlastenergie</a:t>
            </a:r>
          </a:p>
        </p:txBody>
      </p:sp>
    </p:spTree>
    <p:extLst>
      <p:ext uri="{BB962C8B-B14F-4D97-AF65-F5344CB8AC3E}">
        <p14:creationId xmlns:p14="http://schemas.microsoft.com/office/powerpoint/2010/main" val="374114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6BCC6E5-6A1E-EE60-02A4-BCDA6E46CC32}"/>
              </a:ext>
            </a:extLst>
          </p:cNvPr>
          <p:cNvPicPr>
            <a:picLocks noChangeAspect="1"/>
          </p:cNvPicPr>
          <p:nvPr/>
        </p:nvPicPr>
        <p:blipFill>
          <a:blip r:embed="rId2"/>
          <a:stretch>
            <a:fillRect/>
          </a:stretch>
        </p:blipFill>
        <p:spPr>
          <a:xfrm>
            <a:off x="187035" y="306072"/>
            <a:ext cx="7772400" cy="6245856"/>
          </a:xfrm>
          <a:prstGeom prst="rect">
            <a:avLst/>
          </a:prstGeom>
        </p:spPr>
      </p:pic>
      <p:sp>
        <p:nvSpPr>
          <p:cNvPr id="3" name="Foliennummernplatzhalter 2">
            <a:extLst>
              <a:ext uri="{FF2B5EF4-FFF2-40B4-BE49-F238E27FC236}">
                <a16:creationId xmlns:a16="http://schemas.microsoft.com/office/drawing/2014/main" id="{E970EDBD-05F6-8D93-8847-9FD48BA6B71D}"/>
              </a:ext>
            </a:extLst>
          </p:cNvPr>
          <p:cNvSpPr>
            <a:spLocks noGrp="1"/>
          </p:cNvSpPr>
          <p:nvPr>
            <p:ph type="sldNum" sz="quarter" idx="12"/>
          </p:nvPr>
        </p:nvSpPr>
        <p:spPr/>
        <p:txBody>
          <a:bodyPr/>
          <a:lstStyle/>
          <a:p>
            <a:fld id="{C7853EA8-BF57-634A-8E0E-5B676879FCB8}" type="slidenum">
              <a:rPr lang="de-DE" smtClean="0"/>
              <a:t>6</a:t>
            </a:fld>
            <a:endParaRPr lang="de-DE"/>
          </a:p>
        </p:txBody>
      </p:sp>
      <p:sp>
        <p:nvSpPr>
          <p:cNvPr id="4" name="Textfeld 3">
            <a:extLst>
              <a:ext uri="{FF2B5EF4-FFF2-40B4-BE49-F238E27FC236}">
                <a16:creationId xmlns:a16="http://schemas.microsoft.com/office/drawing/2014/main" id="{3077FA9E-2035-011F-B628-2946ABBA5D34}"/>
              </a:ext>
            </a:extLst>
          </p:cNvPr>
          <p:cNvSpPr txBox="1"/>
          <p:nvPr/>
        </p:nvSpPr>
        <p:spPr>
          <a:xfrm>
            <a:off x="7959435" y="997527"/>
            <a:ext cx="3672416" cy="4524315"/>
          </a:xfrm>
          <a:prstGeom prst="rect">
            <a:avLst/>
          </a:prstGeom>
          <a:noFill/>
        </p:spPr>
        <p:txBody>
          <a:bodyPr wrap="none" rtlCol="0">
            <a:spAutoFit/>
          </a:bodyPr>
          <a:lstStyle/>
          <a:p>
            <a:r>
              <a:rPr lang="de-DE" sz="2400" b="1" dirty="0"/>
              <a:t>In den sonnigen Gegenden</a:t>
            </a:r>
          </a:p>
          <a:p>
            <a:r>
              <a:rPr lang="de-DE" sz="2400" b="1" dirty="0"/>
              <a:t>der Welt können </a:t>
            </a:r>
          </a:p>
          <a:p>
            <a:r>
              <a:rPr lang="de-DE" sz="2400" b="1" dirty="0"/>
              <a:t>PV mit Batterie in mehr als</a:t>
            </a:r>
          </a:p>
          <a:p>
            <a:r>
              <a:rPr lang="de-DE" sz="2400" b="1" dirty="0"/>
              <a:t>90% der Tage im Jahr eine </a:t>
            </a:r>
          </a:p>
          <a:p>
            <a:r>
              <a:rPr lang="de-DE" sz="2400" b="1" dirty="0"/>
              <a:t>Stromversorgung </a:t>
            </a:r>
          </a:p>
          <a:p>
            <a:r>
              <a:rPr lang="de-DE" sz="2400" b="1" dirty="0"/>
              <a:t>„Rund um die Uhr“</a:t>
            </a:r>
          </a:p>
          <a:p>
            <a:r>
              <a:rPr lang="de-DE" sz="2400" b="1" dirty="0"/>
              <a:t>zu Kosten um die </a:t>
            </a:r>
          </a:p>
          <a:p>
            <a:r>
              <a:rPr lang="de-DE" sz="2400" b="1" dirty="0"/>
              <a:t>10 US$-Cent pro kWh </a:t>
            </a:r>
          </a:p>
          <a:p>
            <a:r>
              <a:rPr lang="de-DE" sz="2400" b="1" dirty="0"/>
              <a:t>gewährleisten!</a:t>
            </a:r>
          </a:p>
          <a:p>
            <a:r>
              <a:rPr lang="de-DE" sz="2400" b="1" dirty="0"/>
              <a:t>Das ist billiger als jede kWh</a:t>
            </a:r>
          </a:p>
          <a:p>
            <a:r>
              <a:rPr lang="de-DE" sz="2400" b="1" dirty="0"/>
              <a:t>aus Kohle, Erdgas oder</a:t>
            </a:r>
          </a:p>
          <a:p>
            <a:r>
              <a:rPr lang="de-DE" sz="2400" b="1" dirty="0"/>
              <a:t>Kernkraft!</a:t>
            </a:r>
          </a:p>
        </p:txBody>
      </p:sp>
    </p:spTree>
    <p:extLst>
      <p:ext uri="{BB962C8B-B14F-4D97-AF65-F5344CB8AC3E}">
        <p14:creationId xmlns:p14="http://schemas.microsoft.com/office/powerpoint/2010/main" val="2004387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DAFD5F0-3DA8-0D9A-A57F-F3D7BE2695FB}"/>
              </a:ext>
            </a:extLst>
          </p:cNvPr>
          <p:cNvPicPr>
            <a:picLocks noChangeAspect="1"/>
          </p:cNvPicPr>
          <p:nvPr/>
        </p:nvPicPr>
        <p:blipFill>
          <a:blip r:embed="rId2"/>
          <a:stretch>
            <a:fillRect/>
          </a:stretch>
        </p:blipFill>
        <p:spPr>
          <a:xfrm>
            <a:off x="37334" y="648547"/>
            <a:ext cx="5961685" cy="6140178"/>
          </a:xfrm>
          <a:prstGeom prst="rect">
            <a:avLst/>
          </a:prstGeom>
        </p:spPr>
      </p:pic>
      <p:sp>
        <p:nvSpPr>
          <p:cNvPr id="3" name="Foliennummernplatzhalter 2">
            <a:extLst>
              <a:ext uri="{FF2B5EF4-FFF2-40B4-BE49-F238E27FC236}">
                <a16:creationId xmlns:a16="http://schemas.microsoft.com/office/drawing/2014/main" id="{C5BBE840-A6FF-D222-90F6-C1499C92A53D}"/>
              </a:ext>
            </a:extLst>
          </p:cNvPr>
          <p:cNvSpPr>
            <a:spLocks noGrp="1"/>
          </p:cNvSpPr>
          <p:nvPr>
            <p:ph type="sldNum" sz="quarter" idx="12"/>
          </p:nvPr>
        </p:nvSpPr>
        <p:spPr/>
        <p:txBody>
          <a:bodyPr/>
          <a:lstStyle/>
          <a:p>
            <a:fld id="{C7853EA8-BF57-634A-8E0E-5B676879FCB8}" type="slidenum">
              <a:rPr lang="de-DE" smtClean="0"/>
              <a:t>7</a:t>
            </a:fld>
            <a:endParaRPr lang="de-DE"/>
          </a:p>
        </p:txBody>
      </p:sp>
      <p:pic>
        <p:nvPicPr>
          <p:cNvPr id="4" name="Grafik 3">
            <a:extLst>
              <a:ext uri="{FF2B5EF4-FFF2-40B4-BE49-F238E27FC236}">
                <a16:creationId xmlns:a16="http://schemas.microsoft.com/office/drawing/2014/main" id="{1A646AF3-F83C-8860-21DF-E6867F4F992F}"/>
              </a:ext>
            </a:extLst>
          </p:cNvPr>
          <p:cNvPicPr>
            <a:picLocks noChangeAspect="1"/>
          </p:cNvPicPr>
          <p:nvPr/>
        </p:nvPicPr>
        <p:blipFill>
          <a:blip r:embed="rId3"/>
          <a:stretch>
            <a:fillRect/>
          </a:stretch>
        </p:blipFill>
        <p:spPr>
          <a:xfrm>
            <a:off x="6066839" y="1866123"/>
            <a:ext cx="6026509" cy="4273813"/>
          </a:xfrm>
          <a:prstGeom prst="rect">
            <a:avLst/>
          </a:prstGeom>
        </p:spPr>
      </p:pic>
    </p:spTree>
    <p:extLst>
      <p:ext uri="{BB962C8B-B14F-4D97-AF65-F5344CB8AC3E}">
        <p14:creationId xmlns:p14="http://schemas.microsoft.com/office/powerpoint/2010/main" val="1162728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1CBB1-7970-64E9-EDDD-28F1E75832DC}"/>
              </a:ext>
            </a:extLst>
          </p:cNvPr>
          <p:cNvSpPr>
            <a:spLocks noGrp="1"/>
          </p:cNvSpPr>
          <p:nvPr>
            <p:ph type="title"/>
          </p:nvPr>
        </p:nvSpPr>
        <p:spPr/>
        <p:txBody>
          <a:bodyPr>
            <a:normAutofit/>
          </a:bodyPr>
          <a:lstStyle/>
          <a:p>
            <a:r>
              <a:rPr lang="de-DE" sz="3200" dirty="0"/>
              <a:t>Fazit zu Photovoltaik:</a:t>
            </a:r>
          </a:p>
        </p:txBody>
      </p:sp>
      <p:sp>
        <p:nvSpPr>
          <p:cNvPr id="3" name="Inhaltsplatzhalter 2">
            <a:extLst>
              <a:ext uri="{FF2B5EF4-FFF2-40B4-BE49-F238E27FC236}">
                <a16:creationId xmlns:a16="http://schemas.microsoft.com/office/drawing/2014/main" id="{0B9C4390-984A-E1C3-E43E-9AAF1B51348F}"/>
              </a:ext>
            </a:extLst>
          </p:cNvPr>
          <p:cNvSpPr>
            <a:spLocks noGrp="1"/>
          </p:cNvSpPr>
          <p:nvPr>
            <p:ph idx="1"/>
          </p:nvPr>
        </p:nvSpPr>
        <p:spPr/>
        <p:txBody>
          <a:bodyPr>
            <a:normAutofit fontScale="92500" lnSpcReduction="20000"/>
          </a:bodyPr>
          <a:lstStyle/>
          <a:p>
            <a:r>
              <a:rPr lang="de-DE" dirty="0"/>
              <a:t>PV sieht sich klein und unbedeutend an</a:t>
            </a:r>
          </a:p>
          <a:p>
            <a:r>
              <a:rPr lang="de-DE" dirty="0"/>
              <a:t>dabei erzeugt sie weltweit heute schon soviel Strom wie die Kernkraft oder die Windkraft</a:t>
            </a:r>
          </a:p>
          <a:p>
            <a:r>
              <a:rPr lang="de-DE" dirty="0"/>
              <a:t>in Verbindung mit Batterien kann sie günstiger als jede andere Form der Stromerzeugung emissionsfreien Strom liefern, und zwar inzwischen an jedem Ort der Welt</a:t>
            </a:r>
          </a:p>
          <a:p>
            <a:r>
              <a:rPr lang="de-DE" dirty="0"/>
              <a:t>In den sonnigen Regionen der Welt kann PV incl. Batterie an die 100% des </a:t>
            </a:r>
            <a:r>
              <a:rPr lang="de-DE" dirty="0" err="1"/>
              <a:t>Jahresstrombededarfs</a:t>
            </a:r>
            <a:r>
              <a:rPr lang="de-DE" dirty="0"/>
              <a:t> abdecken</a:t>
            </a:r>
          </a:p>
          <a:p>
            <a:r>
              <a:rPr lang="de-DE" dirty="0"/>
              <a:t>Im schattigen  Deutschland sind es um die 70% des Jahresstrombedarfs.</a:t>
            </a:r>
          </a:p>
          <a:p>
            <a:r>
              <a:rPr lang="de-DE" dirty="0"/>
              <a:t>In Kürze ist bei Beibehaltung der PV-Batterie-Wachstumsraten PV die weltweit bedeutendste Form der Stromerzeugung </a:t>
            </a:r>
          </a:p>
        </p:txBody>
      </p:sp>
      <p:sp>
        <p:nvSpPr>
          <p:cNvPr id="4" name="Foliennummernplatzhalter 3">
            <a:extLst>
              <a:ext uri="{FF2B5EF4-FFF2-40B4-BE49-F238E27FC236}">
                <a16:creationId xmlns:a16="http://schemas.microsoft.com/office/drawing/2014/main" id="{571DFFDE-9D78-7E2D-9EB0-D182504156F1}"/>
              </a:ext>
            </a:extLst>
          </p:cNvPr>
          <p:cNvSpPr>
            <a:spLocks noGrp="1"/>
          </p:cNvSpPr>
          <p:nvPr>
            <p:ph type="sldNum" sz="quarter" idx="12"/>
          </p:nvPr>
        </p:nvSpPr>
        <p:spPr/>
        <p:txBody>
          <a:bodyPr/>
          <a:lstStyle/>
          <a:p>
            <a:fld id="{C9949E48-660A-9B4E-A618-A593979BE95D}" type="slidenum">
              <a:rPr lang="de-DE" smtClean="0"/>
              <a:t>8</a:t>
            </a:fld>
            <a:endParaRPr lang="de-DE"/>
          </a:p>
        </p:txBody>
      </p:sp>
    </p:spTree>
    <p:extLst>
      <p:ext uri="{BB962C8B-B14F-4D97-AF65-F5344CB8AC3E}">
        <p14:creationId xmlns:p14="http://schemas.microsoft.com/office/powerpoint/2010/main" val="95244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D912D-9F0E-615B-2267-74E1D4530BA6}"/>
              </a:ext>
            </a:extLst>
          </p:cNvPr>
          <p:cNvSpPr>
            <a:spLocks noGrp="1"/>
          </p:cNvSpPr>
          <p:nvPr>
            <p:ph type="title"/>
          </p:nvPr>
        </p:nvSpPr>
        <p:spPr>
          <a:xfrm>
            <a:off x="838200" y="3616325"/>
            <a:ext cx="11074400" cy="1325563"/>
          </a:xfrm>
        </p:spPr>
        <p:txBody>
          <a:bodyPr>
            <a:normAutofit fontScale="90000"/>
          </a:bodyPr>
          <a:lstStyle/>
          <a:p>
            <a:r>
              <a:rPr lang="de-DE" dirty="0"/>
              <a:t>2. </a:t>
            </a:r>
            <a:r>
              <a:rPr lang="de-DE" sz="3600" dirty="0"/>
              <a:t>Der </a:t>
            </a:r>
            <a:r>
              <a:rPr lang="de-DE" sz="3600" dirty="0" err="1"/>
              <a:t>Prosumer</a:t>
            </a:r>
            <a:r>
              <a:rPr lang="de-DE" sz="3600" dirty="0"/>
              <a:t> </a:t>
            </a:r>
            <a:br>
              <a:rPr lang="de-DE" sz="3600" dirty="0"/>
            </a:br>
            <a:r>
              <a:rPr lang="de-DE" sz="3600" dirty="0"/>
              <a:t>– die intelligente Form der eigenen Stromversorgung</a:t>
            </a:r>
            <a:br>
              <a:rPr lang="de-DE" sz="3600" dirty="0"/>
            </a:br>
            <a:br>
              <a:rPr lang="de-DE" sz="3600" dirty="0"/>
            </a:br>
            <a:r>
              <a:rPr lang="de-DE" sz="3600" dirty="0"/>
              <a:t>Der </a:t>
            </a:r>
            <a:r>
              <a:rPr lang="de-DE" sz="3600" dirty="0" err="1"/>
              <a:t>Prosumer</a:t>
            </a:r>
            <a:r>
              <a:rPr lang="de-DE" sz="3600" dirty="0"/>
              <a:t> </a:t>
            </a:r>
            <a:br>
              <a:rPr lang="de-DE" sz="3600" dirty="0"/>
            </a:br>
            <a:r>
              <a:rPr lang="de-DE" sz="3600" dirty="0"/>
              <a:t>- elektrifiziert seinen Haushalt, sein Unternehmen </a:t>
            </a:r>
            <a:br>
              <a:rPr lang="de-DE" sz="3600" dirty="0"/>
            </a:br>
            <a:r>
              <a:rPr lang="de-DE" sz="3600" dirty="0"/>
              <a:t>Der Stromverbrauch steigt</a:t>
            </a:r>
            <a:br>
              <a:rPr lang="de-DE" sz="3600" dirty="0"/>
            </a:br>
            <a:r>
              <a:rPr lang="de-DE" sz="3600" dirty="0"/>
              <a:t>Beispiel Faustzahlen Haushalt</a:t>
            </a:r>
            <a:br>
              <a:rPr lang="de-DE" sz="3600" dirty="0"/>
            </a:br>
            <a:r>
              <a:rPr lang="de-DE" sz="3600" dirty="0"/>
              <a:t>- Haushaltsstrom         3.000 kWh</a:t>
            </a:r>
            <a:br>
              <a:rPr lang="de-DE" sz="3600" dirty="0"/>
            </a:br>
            <a:r>
              <a:rPr lang="de-DE" sz="3600" dirty="0"/>
              <a:t>- Wärmepumpe             5.000 kWh</a:t>
            </a:r>
            <a:br>
              <a:rPr lang="de-DE" sz="3600" dirty="0"/>
            </a:br>
            <a:r>
              <a:rPr lang="de-DE" sz="3600" dirty="0"/>
              <a:t>- </a:t>
            </a:r>
            <a:r>
              <a:rPr lang="de-DE" sz="3600" dirty="0" err="1"/>
              <a:t>Mibilität</a:t>
            </a:r>
            <a:r>
              <a:rPr lang="de-DE" sz="3600" dirty="0"/>
              <a:t> 1-2 PKW.     3.000 kWh bis 6.000 kWh</a:t>
            </a:r>
            <a:br>
              <a:rPr lang="de-DE" sz="3600" dirty="0"/>
            </a:br>
            <a:br>
              <a:rPr lang="de-DE" sz="3600" dirty="0"/>
            </a:br>
            <a:r>
              <a:rPr lang="de-DE" sz="3600" dirty="0"/>
              <a:t>Der Jahresstromverbrauch steigt von ca. 3.000 kWh auf ca. 11.000 kWh (Faktor ca. 4)</a:t>
            </a:r>
            <a:br>
              <a:rPr lang="de-DE" sz="3600" dirty="0"/>
            </a:br>
            <a:br>
              <a:rPr lang="de-DE" sz="3600" dirty="0"/>
            </a:br>
            <a:br>
              <a:rPr lang="de-DE" sz="3600" dirty="0"/>
            </a:br>
            <a:endParaRPr lang="de-DE" sz="3600" dirty="0"/>
          </a:p>
        </p:txBody>
      </p:sp>
      <p:sp>
        <p:nvSpPr>
          <p:cNvPr id="3" name="Foliennummernplatzhalter 2">
            <a:extLst>
              <a:ext uri="{FF2B5EF4-FFF2-40B4-BE49-F238E27FC236}">
                <a16:creationId xmlns:a16="http://schemas.microsoft.com/office/drawing/2014/main" id="{D8E28F2E-0D53-C2FF-714A-1DD8DF78F5DC}"/>
              </a:ext>
            </a:extLst>
          </p:cNvPr>
          <p:cNvSpPr>
            <a:spLocks noGrp="1"/>
          </p:cNvSpPr>
          <p:nvPr>
            <p:ph type="sldNum" sz="quarter" idx="12"/>
          </p:nvPr>
        </p:nvSpPr>
        <p:spPr/>
        <p:txBody>
          <a:bodyPr/>
          <a:lstStyle/>
          <a:p>
            <a:fld id="{C9949E48-660A-9B4E-A618-A593979BE95D}" type="slidenum">
              <a:rPr lang="de-DE" smtClean="0"/>
              <a:t>9</a:t>
            </a:fld>
            <a:endParaRPr lang="de-DE"/>
          </a:p>
        </p:txBody>
      </p:sp>
    </p:spTree>
    <p:extLst>
      <p:ext uri="{BB962C8B-B14F-4D97-AF65-F5344CB8AC3E}">
        <p14:creationId xmlns:p14="http://schemas.microsoft.com/office/powerpoint/2010/main" val="33111015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1420</Words>
  <Application>Microsoft Macintosh PowerPoint</Application>
  <PresentationFormat>Breitbild</PresentationFormat>
  <Paragraphs>149</Paragraphs>
  <Slides>30</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30</vt:i4>
      </vt:variant>
    </vt:vector>
  </HeadingPairs>
  <TitlesOfParts>
    <vt:vector size="34" baseType="lpstr">
      <vt:lpstr>Aptos</vt:lpstr>
      <vt:lpstr>Aptos Display</vt:lpstr>
      <vt:lpstr>Arial</vt:lpstr>
      <vt:lpstr>Office</vt:lpstr>
      <vt:lpstr>Überschussstrom in der Nachbarschaft vermarkten</vt:lpstr>
      <vt:lpstr>Gliederung</vt:lpstr>
      <vt:lpstr>Vorspann 1. Die weltweite Bedeutung der solaren Stromerzeugung</vt:lpstr>
      <vt:lpstr>Eine wahnsinnige Entwicklung in kürzester Zeit Weltweit wird aktuell soviel Solarstrom erzeugt wie aus Kernkraft oder aus Windstrom; in den PV-Sektor fließen weltweit jährlich mehr Investorengelder als in den Ölsektor </vt:lpstr>
      <vt:lpstr>Batterien ermöglichen eine 24-Stunden-Solarstromversorgung  </vt:lpstr>
      <vt:lpstr>PowerPoint-Präsentation</vt:lpstr>
      <vt:lpstr>PowerPoint-Präsentation</vt:lpstr>
      <vt:lpstr>Fazit zu Photovoltaik:</vt:lpstr>
      <vt:lpstr>2. Der Prosumer  – die intelligente Form der eigenen Stromversorgung  Der Prosumer  - elektrifiziert seinen Haushalt, sein Unternehmen  Der Stromverbrauch steigt Beispiel Faustzahlen Haushalt - Haushaltsstrom         3.000 kWh - Wärmepumpe             5.000 kWh - Mibilität 1-2 PKW.     3.000 kWh bis 6.000 kWh  Der Jahresstromverbrauch steigt von ca. 3.000 kWh auf ca. 11.000 kWh (Faktor ca. 4)   </vt:lpstr>
      <vt:lpstr>PowerPoint-Präsentation</vt:lpstr>
      <vt:lpstr>PowerPoint-Präsentation</vt:lpstr>
      <vt:lpstr>Fazit Prosumer: </vt:lpstr>
      <vt:lpstr>3. Energy Sharing = Teilen von Energie = gemeinschaftliche Stromerzeugung und Verbrauch im räumlichen Zusammenhang einschließlich Nutzung öffentliches Netz  </vt:lpstr>
      <vt:lpstr>Energy Sharing – in Deutschland eine schwere Geburt ohne Smart-Meter Gateways und ohne wirtschaftliche Verwaltung und Abrechnung nicht umsetzbar; Problem: volle Netzkosten, Umlagen, Abgaben und Steuern; ohne Förderung kaum Potential zu geringeren Stromkosten</vt:lpstr>
      <vt:lpstr>Energy Sharing Gesetzentwurf BMWK Nov. 2024 § 42c EnWG </vt:lpstr>
      <vt:lpstr>PowerPoint-Präsentation</vt:lpstr>
      <vt:lpstr>4. Überschussstromvermarktung ohne Nutzung des Öffentlichen Netzes  </vt:lpstr>
      <vt:lpstr>Broschüre der DGS Franken www.dgs-franken.de </vt:lpstr>
      <vt:lpstr>PowerPoint-Präsentation</vt:lpstr>
      <vt:lpstr>zwei Beispiele für Konzepte 1a PV-Strom    1b PV-Strommix PV-Anlagenbetreiber liefert  nur PV-Strom;     PV- + Reststrom</vt:lpstr>
      <vt:lpstr>PowerPoint-Präsentation</vt:lpstr>
      <vt:lpstr>Zählerkonzepte Beispiel: für Belieferung einer einzigen Partei </vt:lpstr>
      <vt:lpstr>Zählerkonzept Beispiel: Separate Anlage für jeden Verbraucher im Mehrfamilienhaus</vt:lpstr>
      <vt:lpstr>Zählerkonzept Beispiel Mehrfamilienhaus auf Eigenverbrauch optimiert </vt:lpstr>
      <vt:lpstr>Zählerkonzept Beispiel: Mehrfamilienhaus Neubau mit Smart-Meter-Gateway </vt:lpstr>
      <vt:lpstr>5. Überschußstromvermarktung mit Nutzung des öffentlichen Netzes Energy Sharing – Bürgerenergiegesellschaften nach Art. 16 EMD (Electricity Markel Design Report)</vt:lpstr>
      <vt:lpstr>Beispiel Schweiz</vt:lpstr>
      <vt:lpstr>Energiegemeinschaften in Österreich - Gemeinschaftliche Erzeugungsanlage GEA / Kundenanlage -Erneuerbare Energiegemeinschaft EEG / lokal/regional - Bürgerenergiegemeinschaft BEG  / österreichweit  zuständig: GEA Vertrag und Anlagenverantwortlicher    EEG  Eigene Rechtsform                        BEG  Eigene Rechtsform  Vergünstigungen GEA  Entfall Netzentgelte u. Abgaben EEG   Finanzielle Vergünstigung bei Netzentgelte u. Abgaben BEG  Keine Vergünstigungen bei Netzentgelten u. Abgaben  Bereich GEA  Kundenanlage (Hinter dem Zähler) EEG lokal Nutzung einer gemeinsamen Trafostation           regional  Nutzung eines gemeinsamen Umspannwerks BEG  Österreichweit </vt:lpstr>
      <vt:lpstr>Energy Sharing in Deutschland</vt:lpstr>
      <vt:lpstr>Gesamtfazit: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 Keilen</dc:creator>
  <cp:lastModifiedBy>Karl Keilen</cp:lastModifiedBy>
  <cp:revision>2</cp:revision>
  <dcterms:created xsi:type="dcterms:W3CDTF">2025-08-24T18:29:01Z</dcterms:created>
  <dcterms:modified xsi:type="dcterms:W3CDTF">2025-09-25T14:06:13Z</dcterms:modified>
</cp:coreProperties>
</file>