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78" r:id="rId2"/>
    <p:sldId id="943" r:id="rId3"/>
    <p:sldId id="773" r:id="rId4"/>
    <p:sldId id="879" r:id="rId5"/>
    <p:sldId id="974" r:id="rId6"/>
    <p:sldId id="973" r:id="rId7"/>
    <p:sldId id="823" r:id="rId8"/>
    <p:sldId id="978" r:id="rId9"/>
    <p:sldId id="874" r:id="rId10"/>
    <p:sldId id="958" r:id="rId11"/>
    <p:sldId id="961" r:id="rId12"/>
    <p:sldId id="953" r:id="rId13"/>
    <p:sldId id="962" r:id="rId14"/>
    <p:sldId id="933" r:id="rId15"/>
    <p:sldId id="934" r:id="rId16"/>
    <p:sldId id="944" r:id="rId17"/>
    <p:sldId id="929" r:id="rId18"/>
    <p:sldId id="936" r:id="rId19"/>
    <p:sldId id="945" r:id="rId20"/>
    <p:sldId id="950" r:id="rId21"/>
    <p:sldId id="951" r:id="rId22"/>
    <p:sldId id="959" r:id="rId23"/>
    <p:sldId id="909" r:id="rId24"/>
    <p:sldId id="977" r:id="rId25"/>
    <p:sldId id="755" r:id="rId26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008000"/>
    <a:srgbClr val="FF9900"/>
    <a:srgbClr val="008080"/>
    <a:srgbClr val="3333FF"/>
    <a:srgbClr val="FF99CC"/>
    <a:srgbClr val="006600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93" autoAdjust="0"/>
    <p:restoredTop sz="96357" autoAdjust="0"/>
  </p:normalViewPr>
  <p:slideViewPr>
    <p:cSldViewPr snapToGrid="0">
      <p:cViewPr varScale="1">
        <p:scale>
          <a:sx n="85" d="100"/>
          <a:sy n="85" d="100"/>
        </p:scale>
        <p:origin x="2784" y="5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68" y="-708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Klimaschutz-Energiewende\Klimaschutz-Energiewende%202.0\02Klimaneutraler%20Staat\01Energie-Erzeugung\01P-Energiebedarf_EE-Potenziale\Berechnungen\P-E-Bedarf%20mit%20EE-Potenzialen_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Klimaschutz-Energiewende\Klimaschutz-Energiewende%202.0\02Klimaneutraler%20Staat\01Energie-Erzeugung\01P-Energiebedarf_EE-Potenziale\Berechnungen\P-E-Bedarf%20mit%20EE-Potenzialen_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3Ausbaupfad%20bis%202040_V2\01Energiebedarf%202040%20vs.%20EE-Potenziale\PPT-Pr&#228;sentation\Berechnungen\EE%20Potenziale_V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enWT\WT\Energie\Vortr&#228;ge%20EnergiewendeWT\Prim&#228;renergiedaten\Prim&#228;renergiedaten\Prim&#228;renergiedaten%202016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WT\WT\Energie\01Initiative%20S&#252;dpfalz-Energie\08Veranstaltungen\2019\2019-03-23Ausbaupfald2050\Quellen\Transform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22069329896158E-2"/>
          <c:y val="4.8536033482474414E-2"/>
          <c:w val="0.98377793067010388"/>
          <c:h val="0.915796478857270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71-4F31-B4D0-79DB822556A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71-4F31-B4D0-79DB822556A1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71-4F31-B4D0-79DB822556A1}"/>
              </c:ext>
            </c:extLst>
          </c:dPt>
          <c:val>
            <c:numRef>
              <c:f>'EE-Potenzial D_Tabelle'!$A$80:$C$80</c:f>
              <c:numCache>
                <c:formatCode>0</c:formatCode>
                <c:ptCount val="3"/>
                <c:pt idx="0" formatCode="General">
                  <c:v>2000</c:v>
                </c:pt>
                <c:pt idx="1">
                  <c:v>25</c:v>
                </c:pt>
                <c:pt idx="2" formatCode="0.0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71-4F31-B4D0-79DB822556A1}"/>
            </c:ext>
          </c:extLst>
        </c:ser>
        <c:ser>
          <c:idx val="1"/>
          <c:order val="1"/>
          <c:spPr>
            <a:solidFill>
              <a:srgbClr val="FF66FF"/>
            </a:solidFill>
            <a:ln>
              <a:noFill/>
            </a:ln>
            <a:effectLst/>
          </c:spPr>
          <c:invertIfNegative val="0"/>
          <c:val>
            <c:numRef>
              <c:f>'EE-Potenzial D_Tabelle'!$A$81:$C$81</c:f>
              <c:numCache>
                <c:formatCode>0</c:formatCode>
                <c:ptCount val="3"/>
                <c:pt idx="1">
                  <c:v>100</c:v>
                </c:pt>
                <c:pt idx="2" formatCode="0.0">
                  <c:v>3.6111111399999998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71-4F31-B4D0-79DB822556A1}"/>
            </c:ext>
          </c:extLst>
        </c:ser>
        <c:ser>
          <c:idx val="2"/>
          <c:order val="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val>
            <c:numRef>
              <c:f>'EE-Potenzial D_Tabelle'!$A$82:$C$82</c:f>
              <c:numCache>
                <c:formatCode>0</c:formatCode>
                <c:ptCount val="3"/>
                <c:pt idx="1">
                  <c:v>300</c:v>
                </c:pt>
                <c:pt idx="2" formatCode="0.0">
                  <c:v>307.50000002460001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71-4F31-B4D0-79DB822556A1}"/>
            </c:ext>
          </c:extLst>
        </c:ser>
        <c:ser>
          <c:idx val="3"/>
          <c:order val="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'EE-Potenzial D_Tabelle'!$A$83:$C$83</c:f>
              <c:numCache>
                <c:formatCode>0</c:formatCode>
                <c:ptCount val="3"/>
                <c:pt idx="1">
                  <c:v>200</c:v>
                </c:pt>
                <c:pt idx="2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71-4F31-B4D0-79DB822556A1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'EE-Potenzial D_Tabelle'!$A$84:$C$84</c:f>
              <c:numCache>
                <c:formatCode>0</c:formatCode>
                <c:ptCount val="3"/>
                <c:pt idx="1">
                  <c:v>500</c:v>
                </c:pt>
                <c:pt idx="2" formatCode="0.0">
                  <c:v>101.8333333434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F71-4F31-B4D0-79DB822556A1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'EE-Potenzial D_Tabelle'!$A$85:$C$85</c:f>
              <c:numCache>
                <c:formatCode>0</c:formatCode>
                <c:ptCount val="3"/>
                <c:pt idx="1">
                  <c:v>50</c:v>
                </c:pt>
                <c:pt idx="2" formatCode="0.0">
                  <c:v>8.6111111117999997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71-4F31-B4D0-79DB822556A1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'EE-Potenzial D_Tabelle'!$A$86:$C$86</c:f>
              <c:numCache>
                <c:formatCode>0</c:formatCode>
                <c:ptCount val="3"/>
                <c:pt idx="1">
                  <c:v>825</c:v>
                </c:pt>
                <c:pt idx="2" formatCode="0.0">
                  <c:v>46.388888892600001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F71-4F31-B4D0-79DB82255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118272"/>
        <c:axId val="594122536"/>
      </c:barChart>
      <c:catAx>
        <c:axId val="594118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122536"/>
        <c:crosses val="autoZero"/>
        <c:auto val="1"/>
        <c:lblAlgn val="ctr"/>
        <c:lblOffset val="100"/>
        <c:noMultiLvlLbl val="0"/>
      </c:catAx>
      <c:valAx>
        <c:axId val="594122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41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1665076595303"/>
          <c:y val="3.118676698819323E-2"/>
          <c:w val="0.81006144431207583"/>
          <c:h val="0.919805456316074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3-4C81-897A-D415B7D02E33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33-4C81-897A-D415B7D02E3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33-4C81-897A-D415B7D02E3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33-4C81-897A-D415B7D02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Endenergieverbrauch!$A$11:$A$13</c:f>
              <c:strCache>
                <c:ptCount val="3"/>
                <c:pt idx="0">
                  <c:v>Industrie</c:v>
                </c:pt>
                <c:pt idx="1">
                  <c:v>Verkehr</c:v>
                </c:pt>
                <c:pt idx="2">
                  <c:v>Haushalte/GHD</c:v>
                </c:pt>
              </c:strCache>
            </c:strRef>
          </c:cat>
          <c:val>
            <c:numRef>
              <c:f>Endenergieverbrauch!$D$11:$D$13</c:f>
              <c:numCache>
                <c:formatCode>General</c:formatCode>
                <c:ptCount val="3"/>
                <c:pt idx="0">
                  <c:v>32</c:v>
                </c:pt>
                <c:pt idx="1">
                  <c:v>28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33-4C81-897A-D415B7D02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32-4DFB-98C6-71C5FDEC45D3}"/>
              </c:ext>
            </c:extLst>
          </c:dPt>
          <c:dLbls>
            <c:dLbl>
              <c:idx val="0"/>
              <c:layout>
                <c:manualLayout>
                  <c:x val="3.8716307022425206E-2"/>
                  <c:y val="1.1148771133285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2-4DFB-98C6-71C5FDEC4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RLP Tabelle'!$B$24:$B$25,'EE-Potenzial RLP Tabelle'!$B$27:$B$28,'EE-Potenzial RLP Tabelle'!$B$30:$B$31,'EE-Potenzial RLP Tabelle'!$B$33:$B$34)</c:f>
              <c:numCache>
                <c:formatCode>0</c:formatCode>
                <c:ptCount val="8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2-4DFB-98C6-71C5FDEC45D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32-4DFB-98C6-71C5FDEC45D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32-4DFB-98C6-71C5FDEC45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32-4DFB-98C6-71C5FDEC45D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32-4DFB-98C6-71C5FDEC45D3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D32-4DFB-98C6-71C5FDEC45D3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32-4DFB-98C6-71C5FDEC45D3}"/>
              </c:ext>
            </c:extLst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32-4DFB-98C6-71C5FDEC45D3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32-4DFB-98C6-71C5FDEC45D3}"/>
              </c:ext>
            </c:extLst>
          </c:dPt>
          <c:dLbls>
            <c:dLbl>
              <c:idx val="1"/>
              <c:layout>
                <c:manualLayout>
                  <c:x val="-2.9781774632634773E-3"/>
                  <c:y val="-4.831134157757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2-4DFB-98C6-71C5FDEC45D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D32-4DFB-98C6-71C5FDEC45D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D32-4DFB-98C6-71C5FDEC45D3}"/>
                </c:ext>
              </c:extLst>
            </c:dLbl>
            <c:dLbl>
              <c:idx val="6"/>
              <c:layout>
                <c:manualLayout>
                  <c:x val="-2.9781774632634773E-3"/>
                  <c:y val="-5.202759862200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32-4DFB-98C6-71C5FDEC45D3}"/>
                </c:ext>
              </c:extLst>
            </c:dLbl>
            <c:dLbl>
              <c:idx val="7"/>
              <c:layout>
                <c:manualLayout>
                  <c:x val="-1.4890887316317387E-3"/>
                  <c:y val="-3.716257044428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2-4DFB-98C6-71C5FDEC4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RLP Tabelle'!$C$24:$C$25,'EE-Potenzial RLP Tabelle'!$C$27:$C$28,'EE-Potenzial RLP Tabelle'!$C$30:$C$31,'EE-Potenzial RLP Tabelle'!$C$33:$C$34)</c:f>
              <c:numCache>
                <c:formatCode>0.0</c:formatCode>
                <c:ptCount val="8"/>
                <c:pt idx="0" formatCode="0">
                  <c:v>56.75</c:v>
                </c:pt>
                <c:pt idx="1">
                  <c:v>2.4680555557530002</c:v>
                </c:pt>
                <c:pt idx="2" formatCode="0">
                  <c:v>24</c:v>
                </c:pt>
                <c:pt idx="3">
                  <c:v>6.191666667162</c:v>
                </c:pt>
                <c:pt idx="4" formatCode="0">
                  <c:v>15</c:v>
                </c:pt>
                <c:pt idx="5">
                  <c:v>13.121111112160801</c:v>
                </c:pt>
                <c:pt idx="6" formatCode="0">
                  <c:v>1.25</c:v>
                </c:pt>
                <c:pt idx="7">
                  <c:v>0.82111111117680002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2-4DFB-98C6-71C5FDEC4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093920"/>
        <c:axId val="621094248"/>
      </c:barChart>
      <c:catAx>
        <c:axId val="621093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621094248"/>
        <c:crosses val="autoZero"/>
        <c:auto val="1"/>
        <c:lblAlgn val="ctr"/>
        <c:lblOffset val="100"/>
        <c:noMultiLvlLbl val="0"/>
      </c:catAx>
      <c:valAx>
        <c:axId val="6210942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10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5A-4BBA-A7C5-437FB67714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5A-4BBA-A7C5-437FB67714DB}"/>
                </c:ext>
              </c:extLst>
            </c:dLbl>
            <c:dLbl>
              <c:idx val="1"/>
              <c:layout>
                <c:manualLayout>
                  <c:x val="-7.6595761790531472E-2"/>
                  <c:y val="-1.318684964149400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5A-4BBA-A7C5-437FB67714DB}"/>
                </c:ext>
              </c:extLst>
            </c:dLbl>
            <c:dLbl>
              <c:idx val="2"/>
              <c:layout>
                <c:manualLayout>
                  <c:x val="9.0780162122111374E-2"/>
                  <c:y val="-3.59645508466549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5A-4BBA-A7C5-437FB6771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Tabelle'!$A$36:$C$36</c:f>
              <c:numCache>
                <c:formatCode>0</c:formatCode>
                <c:ptCount val="3"/>
                <c:pt idx="0" formatCode="General">
                  <c:v>100</c:v>
                </c:pt>
                <c:pt idx="1">
                  <c:v>1.25</c:v>
                </c:pt>
                <c:pt idx="2" formatCode="0.0">
                  <c:v>0.82111111117680002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A-4BBA-A7C5-437FB67714DB}"/>
            </c:ext>
          </c:extLst>
        </c:ser>
        <c:ser>
          <c:idx val="1"/>
          <c:order val="1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Tabelle'!$A$37:$C$37</c:f>
              <c:numCache>
                <c:formatCode>0</c:formatCode>
                <c:ptCount val="3"/>
                <c:pt idx="1">
                  <c:v>15</c:v>
                </c:pt>
                <c:pt idx="2" formatCode="0.0">
                  <c:v>13.121111112160801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A-4BBA-A7C5-437FB67714DB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Tabelle'!$A$38:$C$38</c:f>
              <c:numCache>
                <c:formatCode>0</c:formatCode>
                <c:ptCount val="3"/>
                <c:pt idx="1">
                  <c:v>24</c:v>
                </c:pt>
                <c:pt idx="2" formatCode="0.0">
                  <c:v>6.191666667162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A-4BBA-A7C5-437FB67714DB}"/>
            </c:ext>
          </c:extLst>
        </c:ser>
        <c:ser>
          <c:idx val="3"/>
          <c:order val="3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17732175737354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5A-4BBA-A7C5-437FB67714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5A-4BBA-A7C5-437FB6771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Tabelle'!$A$39:$C$39</c:f>
              <c:numCache>
                <c:formatCode>0</c:formatCode>
                <c:ptCount val="3"/>
                <c:pt idx="1">
                  <c:v>3</c:v>
                </c:pt>
                <c:pt idx="2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A-4BBA-A7C5-437FB67714DB}"/>
            </c:ext>
          </c:extLst>
        </c:ser>
        <c:ser>
          <c:idx val="4"/>
          <c:order val="4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5A-4BBA-A7C5-437FB67714DB}"/>
                </c:ext>
              </c:extLst>
            </c:dLbl>
            <c:dLbl>
              <c:idx val="2"/>
              <c:layout>
                <c:manualLayout>
                  <c:x val="9.361704218842735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5A-4BBA-A7C5-437FB6771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Tabelle'!$A$40:$C$40</c:f>
              <c:numCache>
                <c:formatCode>0</c:formatCode>
                <c:ptCount val="3"/>
                <c:pt idx="1">
                  <c:v>56.75</c:v>
                </c:pt>
                <c:pt idx="2" formatCode="0.0">
                  <c:v>2.4680555557530002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5A-4BBA-A7C5-437FB67714DB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'EE-Potenzial RLP Tabelle'!$A$41:$C$41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8C5A-4BBA-A7C5-437FB6771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438080"/>
        <c:axId val="575442016"/>
      </c:barChart>
      <c:catAx>
        <c:axId val="575438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575442016"/>
        <c:crosses val="autoZero"/>
        <c:auto val="1"/>
        <c:lblAlgn val="ctr"/>
        <c:lblOffset val="100"/>
        <c:noMultiLvlLbl val="0"/>
      </c:catAx>
      <c:valAx>
        <c:axId val="57544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543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2040'!$B$3:$I$3</c:f>
              <c:numCache>
                <c:formatCode>General</c:formatCode>
                <c:ptCount val="8"/>
                <c:pt idx="0" formatCode="#,##0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5-44B8-98A7-3479653765C8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2040'!$B$4:$I$4</c:f>
              <c:numCache>
                <c:formatCode>General</c:formatCode>
                <c:ptCount val="8"/>
                <c:pt idx="0" formatCode="#,##0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D5-44B8-98A7-3479653765C8}"/>
            </c:ext>
          </c:extLst>
        </c:ser>
        <c:ser>
          <c:idx val="2"/>
          <c:order val="2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2040'!$B$5:$I$5</c:f>
              <c:numCache>
                <c:formatCode>General</c:formatCode>
                <c:ptCount val="8"/>
                <c:pt idx="0" formatCode="#,##0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5-44B8-98A7-3479653765C8}"/>
            </c:ext>
          </c:extLst>
        </c:ser>
        <c:ser>
          <c:idx val="3"/>
          <c:order val="3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2040'!$B$6:$I$6</c:f>
              <c:numCache>
                <c:formatCode>General</c:formatCode>
                <c:ptCount val="8"/>
                <c:pt idx="0" formatCode="#,##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D5-44B8-98A7-3479653765C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'Bedarf in 2040'!$B$7:$I$7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8BD5-44B8-98A7-3479653765C8}"/>
            </c:ext>
          </c:extLst>
        </c:ser>
        <c:ser>
          <c:idx val="5"/>
          <c:order val="5"/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D5-44B8-98A7-3479653765C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BD5-44B8-98A7-3479653765C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D5-44B8-98A7-3479653765C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D5-44B8-98A7-3479653765C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D5-44B8-98A7-3479653765C8}"/>
              </c:ext>
            </c:extLst>
          </c:dPt>
          <c:val>
            <c:numRef>
              <c:f>'Bedarf in 2040'!$B$8:$I$8</c:f>
              <c:numCache>
                <c:formatCode>#,##0</c:formatCode>
                <c:ptCount val="8"/>
                <c:pt idx="1">
                  <c:v>2591</c:v>
                </c:pt>
                <c:pt idx="3">
                  <c:v>2989</c:v>
                </c:pt>
                <c:pt idx="4">
                  <c:v>2211.6999999999998</c:v>
                </c:pt>
                <c:pt idx="5">
                  <c:v>1317.6999999999998</c:v>
                </c:pt>
                <c:pt idx="6">
                  <c:v>1317.6999999999998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BD5-44B8-98A7-3479653765C8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2040'!$B$9:$I$9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0-8BD5-44B8-98A7-3479653765C8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BD5-44B8-98A7-3479653765C8}"/>
              </c:ext>
            </c:extLst>
          </c:dPt>
          <c:val>
            <c:numRef>
              <c:f>'Bedarf in 2040'!$B$10:$I$10</c:f>
              <c:numCache>
                <c:formatCode>#,##0</c:formatCode>
                <c:ptCount val="8"/>
                <c:pt idx="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D5-44B8-98A7-3479653765C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2040'!$B$11:$I$11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4-8BD5-44B8-98A7-3479653765C8}"/>
            </c:ext>
          </c:extLst>
        </c:ser>
        <c:ser>
          <c:idx val="9"/>
          <c:order val="9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'Bedarf in 2040'!$B$12:$I$12</c:f>
              <c:numCache>
                <c:formatCode>General</c:formatCode>
                <c:ptCount val="8"/>
                <c:pt idx="2" formatCode="#,##0">
                  <c:v>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BD5-44B8-98A7-3479653765C8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2040'!$B$13:$I$13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6-8BD5-44B8-98A7-3479653765C8}"/>
            </c:ext>
          </c:extLst>
        </c:ser>
        <c:ser>
          <c:idx val="11"/>
          <c:order val="11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2040'!$B$14:$I$14</c:f>
              <c:numCache>
                <c:formatCode>General</c:formatCode>
                <c:ptCount val="8"/>
                <c:pt idx="3" formatCode="#,##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BD5-44B8-98A7-3479653765C8}"/>
            </c:ext>
          </c:extLst>
        </c:ser>
        <c:ser>
          <c:idx val="12"/>
          <c:order val="1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val>
            <c:numRef>
              <c:f>'Bedarf in 2040'!$B$15:$I$15</c:f>
              <c:numCache>
                <c:formatCode>General</c:formatCode>
                <c:ptCount val="8"/>
                <c:pt idx="3" formatCode="#,##0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BD5-44B8-98A7-3479653765C8}"/>
            </c:ext>
          </c:extLst>
        </c:ser>
        <c:ser>
          <c:idx val="13"/>
          <c:order val="13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'Bedarf in 2040'!$B$16:$I$16</c:f>
              <c:numCache>
                <c:formatCode>General</c:formatCode>
                <c:ptCount val="8"/>
                <c:pt idx="3" formatCode="#,##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BD5-44B8-98A7-3479653765C8}"/>
            </c:ext>
          </c:extLst>
        </c:ser>
        <c:ser>
          <c:idx val="14"/>
          <c:order val="1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'Bedarf in 2040'!$B$17:$I$17</c:f>
              <c:numCache>
                <c:formatCode>General</c:formatCode>
                <c:ptCount val="8"/>
                <c:pt idx="3" formatCode="#,##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BD5-44B8-98A7-3479653765C8}"/>
            </c:ext>
          </c:extLst>
        </c:ser>
        <c:ser>
          <c:idx val="15"/>
          <c:order val="15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'Bedarf in 2040'!$B$18:$I$18</c:f>
              <c:numCache>
                <c:formatCode>General</c:formatCode>
                <c:ptCount val="8"/>
                <c:pt idx="3" formatCode="#,##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BD5-44B8-98A7-3479653765C8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2040'!$B$19:$I$19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C-8BD5-44B8-98A7-3479653765C8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2040'!$B$20:$I$20</c:f>
              <c:numCache>
                <c:formatCode>General</c:formatCode>
                <c:ptCount val="8"/>
                <c:pt idx="4" formatCode="#,##0">
                  <c:v>777.3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BD5-44B8-98A7-3479653765C8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2040'!$B$21:$I$21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E-8BD5-44B8-98A7-3479653765C8}"/>
            </c:ext>
          </c:extLst>
        </c:ser>
        <c:ser>
          <c:idx val="19"/>
          <c:order val="19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'Bedarf in 2040'!$B$22:$I$22</c:f>
              <c:numCache>
                <c:formatCode>General</c:formatCode>
                <c:ptCount val="8"/>
                <c:pt idx="5" formatCode="#,##0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BD5-44B8-98A7-3479653765C8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2040'!$B$23:$I$23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0-8BD5-44B8-98A7-3479653765C8}"/>
            </c:ext>
          </c:extLst>
        </c:ser>
        <c:ser>
          <c:idx val="21"/>
          <c:order val="2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'Bedarf in 2040'!$B$24:$I$24</c:f>
              <c:numCache>
                <c:formatCode>General</c:formatCode>
                <c:ptCount val="8"/>
                <c:pt idx="6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BD5-44B8-98A7-3479653765C8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2040'!$B$25:$I$25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2-8BD5-44B8-98A7-3479653765C8}"/>
            </c:ext>
          </c:extLst>
        </c:ser>
        <c:ser>
          <c:idx val="23"/>
          <c:order val="23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'Bedarf in 2040'!$B$26:$I$26</c:f>
              <c:numCache>
                <c:formatCode>General</c:formatCode>
                <c:ptCount val="8"/>
                <c:pt idx="7" formatCode="#,##0">
                  <c:v>1417.6999999999998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BD5-44B8-98A7-347965376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065368"/>
        <c:axId val="347997528"/>
      </c:barChart>
      <c:catAx>
        <c:axId val="438065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7997528"/>
        <c:crosses val="autoZero"/>
        <c:auto val="1"/>
        <c:lblAlgn val="ctr"/>
        <c:lblOffset val="100"/>
        <c:noMultiLvlLbl val="0"/>
      </c:catAx>
      <c:valAx>
        <c:axId val="347997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806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23190805106195E-4"/>
          <c:y val="0.16184016252699093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952-4CB5-BF21-80CDAE5513F3}"/>
              </c:ext>
            </c:extLst>
          </c:dPt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2B-4A93-BD63-78000C389674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31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008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952-4CB5-BF21-80CDAE5513F3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008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952-4CB5-BF21-80CDAE5513F3}"/>
              </c:ext>
            </c:extLst>
          </c:dPt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2B-4A93-BD63-78000C389674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2B-4A93-BD63-78000C389674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D2B-4A93-BD63-78000C389674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D2B-4A93-BD63-78000C389674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D2B-4A93-BD63-78000C38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084656"/>
        <c:axId val="403078752"/>
      </c:lineChart>
      <c:catAx>
        <c:axId val="4030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833333333333332E-2"/>
          <c:w val="1"/>
          <c:h val="0.979166666666666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79170254467324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8F-4848-9229-8FDFDAB1ED7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F8F-4848-9229-8FDFDAB1ED75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F8F-4848-9229-8FDFDAB1ED75}"/>
              </c:ext>
            </c:extLst>
          </c:dPt>
          <c:dPt>
            <c:idx val="3"/>
            <c:bubble3D val="0"/>
            <c:spPr>
              <a:solidFill>
                <a:srgbClr val="A5002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F8F-4848-9229-8FDFDAB1ED75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F8F-4848-9229-8FDFDAB1ED75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F8F-4848-9229-8FDFDAB1ED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F8F-4848-9229-8FDFDAB1ED75}"/>
              </c:ext>
            </c:extLst>
          </c:dPt>
          <c:dLbls>
            <c:dLbl>
              <c:idx val="0"/>
              <c:layout>
                <c:manualLayout>
                  <c:x val="-0.21893637865108745"/>
                  <c:y val="9.5016599871133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8F-4848-9229-8FDFDAB1ED75}"/>
                </c:ext>
              </c:extLst>
            </c:dLbl>
            <c:dLbl>
              <c:idx val="1"/>
              <c:layout>
                <c:manualLayout>
                  <c:x val="-0.11473877097932017"/>
                  <c:y val="-0.3793385225243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8F-4848-9229-8FDFDAB1ED75}"/>
                </c:ext>
              </c:extLst>
            </c:dLbl>
            <c:dLbl>
              <c:idx val="2"/>
              <c:layout>
                <c:manualLayout>
                  <c:x val="0.16667694777412315"/>
                  <c:y val="-0.25447367684335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8F-4848-9229-8FDFDAB1ED75}"/>
                </c:ext>
              </c:extLst>
            </c:dLbl>
            <c:dLbl>
              <c:idx val="3"/>
              <c:layout>
                <c:manualLayout>
                  <c:x val="0.12053233376548174"/>
                  <c:y val="-0.15627928343577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8F-4848-9229-8FDFDAB1ED75}"/>
                </c:ext>
              </c:extLst>
            </c:dLbl>
            <c:dLbl>
              <c:idx val="4"/>
              <c:layout>
                <c:manualLayout>
                  <c:x val="0.14892196361044749"/>
                  <c:y val="3.639638203803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8F-4848-9229-8FDFDAB1ED75}"/>
                </c:ext>
              </c:extLst>
            </c:dLbl>
            <c:dLbl>
              <c:idx val="5"/>
              <c:layout>
                <c:manualLayout>
                  <c:x val="0.10493169339656923"/>
                  <c:y val="0.10258656434359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8F-4848-9229-8FDFDAB1ED75}"/>
                </c:ext>
              </c:extLst>
            </c:dLbl>
            <c:dLbl>
              <c:idx val="6"/>
              <c:layout>
                <c:manualLayout>
                  <c:x val="5.0172048594423644E-3"/>
                  <c:y val="6.99881692439580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8F-4848-9229-8FDFDAB1E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Primärenergieverbrauch!$A$2:$A$8</c:f>
              <c:strCache>
                <c:ptCount val="7"/>
                <c:pt idx="0">
                  <c:v>Mineralöl</c:v>
                </c:pt>
                <c:pt idx="1">
                  <c:v>Erdgas</c:v>
                </c:pt>
                <c:pt idx="2">
                  <c:v>Steinkohle</c:v>
                </c:pt>
                <c:pt idx="3">
                  <c:v>Braunkohle</c:v>
                </c:pt>
                <c:pt idx="4">
                  <c:v>Kernenergie</c:v>
                </c:pt>
                <c:pt idx="5">
                  <c:v>Erneuerbare</c:v>
                </c:pt>
                <c:pt idx="6">
                  <c:v>Übrige</c:v>
                </c:pt>
              </c:strCache>
            </c:strRef>
          </c:cat>
          <c:val>
            <c:numRef>
              <c:f>Primärenergieverbrauch!$D$2:$D$8</c:f>
              <c:numCache>
                <c:formatCode>0.0</c:formatCode>
                <c:ptCount val="7"/>
                <c:pt idx="0">
                  <c:v>34.085467605020675</c:v>
                </c:pt>
                <c:pt idx="1">
                  <c:v>23.521729666981063</c:v>
                </c:pt>
                <c:pt idx="2">
                  <c:v>10.788652688094029</c:v>
                </c:pt>
                <c:pt idx="3">
                  <c:v>10.9410142929696</c:v>
                </c:pt>
                <c:pt idx="4">
                  <c:v>6.0436769933976633</c:v>
                </c:pt>
                <c:pt idx="5">
                  <c:v>12.921715156352025</c:v>
                </c:pt>
                <c:pt idx="6">
                  <c:v>1.6977435971849382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8F-4848-9229-8FDFDAB1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6525454899499E-2"/>
          <c:y val="3.4097636931183353E-2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48E-2"/>
                  <c:y val="-4.25555531122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12F-B366-A8450EF5F225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2.393749862563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412F-B366-A8450EF5F225}"/>
                </c:ext>
              </c:extLst>
            </c:dLbl>
            <c:dLbl>
              <c:idx val="23"/>
              <c:layout>
                <c:manualLayout>
                  <c:x val="0"/>
                  <c:y val="-2.6597220695150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12F-B366-A8450EF5F225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45444354586967E-2"/>
                  <c:y val="-6.3833329668361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3-412F-B366-A8450EF5F225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3.7236108973211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A3-412F-B366-A8450EF5F225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1733313728064E-2"/>
                  <c:y val="4.255555311224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A3-412F-B366-A8450EF5F225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221846454543E-2"/>
                  <c:y val="-6.91527738073921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412F-B366-A8450EF5F22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A3-412F-B366-A8450E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77666143229133E-2"/>
          <c:y val="0"/>
          <c:w val="0.96844466771354176"/>
          <c:h val="0.930325913379224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80-48D9-A916-F9501B1ABC6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80-48D9-A916-F9501B1ABC6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80-48D9-A916-F9501B1ABC6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180-48D9-A916-F9501B1ABC60}"/>
              </c:ext>
            </c:extLst>
          </c:dPt>
          <c:dLbls>
            <c:dLbl>
              <c:idx val="1"/>
              <c:layout>
                <c:manualLayout>
                  <c:x val="-4.159566528669500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80-48D9-A916-F9501B1ABC60}"/>
                </c:ext>
              </c:extLst>
            </c:dLbl>
            <c:dLbl>
              <c:idx val="3"/>
              <c:layout>
                <c:manualLayout>
                  <c:x val="-4.5898665143939296E-2"/>
                  <c:y val="-1.280353280700965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80-48D9-A916-F9501B1AB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D_Tabelle'!$B$65:$B$66,'EE-Potenzial D_Tabelle'!$B$68:$B$69,'EE-Potenzial D_Tabelle'!$B$71:$B$72,'EE-Potenzial D_Tabelle'!$B$74:$B$75,'EE-Potenzial D_Tabelle'!$B$77:$B$78)</c:f>
              <c:numCache>
                <c:formatCode>0.0</c:formatCode>
                <c:ptCount val="10"/>
                <c:pt idx="0" formatCode="0">
                  <c:v>50</c:v>
                </c:pt>
                <c:pt idx="1">
                  <c:v>8.6111111117999997</c:v>
                </c:pt>
                <c:pt idx="2" formatCode="0">
                  <c:v>200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0-48D9-A916-F9501B1ABC6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80-48D9-A916-F9501B1ABC6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180-48D9-A916-F9501B1ABC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80-48D9-A916-F9501B1ABC6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80-48D9-A916-F9501B1ABC60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80-48D9-A916-F9501B1ABC60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180-48D9-A916-F9501B1ABC60}"/>
              </c:ext>
            </c:extLst>
          </c:dPt>
          <c:dPt>
            <c:idx val="6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80-48D9-A916-F9501B1ABC60}"/>
              </c:ext>
            </c:extLst>
          </c:dPt>
          <c:dPt>
            <c:idx val="7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180-48D9-A916-F9501B1ABC60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80-48D9-A916-F9501B1ABC60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180-48D9-A916-F9501B1ABC6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80-48D9-A916-F9501B1ABC60}"/>
                </c:ext>
              </c:extLst>
            </c:dLbl>
            <c:dLbl>
              <c:idx val="1"/>
              <c:layout>
                <c:manualLayout>
                  <c:x val="0"/>
                  <c:y val="-5.9362519676379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80-48D9-A916-F9501B1ABC60}"/>
                </c:ext>
              </c:extLst>
            </c:dLbl>
            <c:dLbl>
              <c:idx val="3"/>
              <c:layout>
                <c:manualLayout>
                  <c:x val="-1.434333285748103E-3"/>
                  <c:y val="-7.6822084287079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80-48D9-A916-F9501B1ABC60}"/>
                </c:ext>
              </c:extLst>
            </c:dLbl>
            <c:dLbl>
              <c:idx val="5"/>
              <c:layout>
                <c:manualLayout>
                  <c:x val="-1.434333285748103E-3"/>
                  <c:y val="-0.17808755902913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80-48D9-A916-F9501B1ABC60}"/>
                </c:ext>
              </c:extLst>
            </c:dLbl>
            <c:dLbl>
              <c:idx val="7"/>
              <c:layout>
                <c:manualLayout>
                  <c:x val="-1.0518322586926002E-16"/>
                  <c:y val="-3.4919129221399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80-48D9-A916-F9501B1ABC60}"/>
                </c:ext>
              </c:extLst>
            </c:dLbl>
            <c:dLbl>
              <c:idx val="8"/>
              <c:layout>
                <c:manualLayout>
                  <c:x val="0"/>
                  <c:y val="-4.8886780909959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80-48D9-A916-F9501B1ABC60}"/>
                </c:ext>
              </c:extLst>
            </c:dLbl>
            <c:dLbl>
              <c:idx val="9"/>
              <c:layout>
                <c:manualLayout>
                  <c:x val="0"/>
                  <c:y val="-4.190295506567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80-48D9-A916-F9501B1AB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D_Tabelle'!$C$65:$C$66,'EE-Potenzial D_Tabelle'!$C$68:$C$69,'EE-Potenzial D_Tabelle'!$C$71:$C$72,'EE-Potenzial D_Tabelle'!$C$74:$C$75,'EE-Potenzial D_Tabelle'!$C$77:$C$78)</c:f>
              <c:numCache>
                <c:formatCode>0.0</c:formatCode>
                <c:ptCount val="10"/>
                <c:pt idx="0" formatCode="0">
                  <c:v>825</c:v>
                </c:pt>
                <c:pt idx="1">
                  <c:v>46.388888892600001</c:v>
                </c:pt>
                <c:pt idx="2" formatCode="0">
                  <c:v>500</c:v>
                </c:pt>
                <c:pt idx="3">
                  <c:v>101.8333333434</c:v>
                </c:pt>
                <c:pt idx="4" formatCode="0">
                  <c:v>300</c:v>
                </c:pt>
                <c:pt idx="5">
                  <c:v>307.50000002460001</c:v>
                </c:pt>
                <c:pt idx="6" formatCode="0">
                  <c:v>100</c:v>
                </c:pt>
                <c:pt idx="7">
                  <c:v>3.6111111399999998</c:v>
                </c:pt>
                <c:pt idx="8" formatCode="0">
                  <c:v>25</c:v>
                </c:pt>
                <c:pt idx="9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0-48D9-A916-F9501B1AB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029568"/>
        <c:axId val="594029896"/>
      </c:barChart>
      <c:catAx>
        <c:axId val="594029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029896"/>
        <c:crosses val="autoZero"/>
        <c:auto val="1"/>
        <c:lblAlgn val="ctr"/>
        <c:lblOffset val="100"/>
        <c:noMultiLvlLbl val="0"/>
      </c:catAx>
      <c:valAx>
        <c:axId val="5940298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940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22069329896158E-2"/>
          <c:y val="4.8536033482474414E-2"/>
          <c:w val="0.98377793067010388"/>
          <c:h val="0.915796478857270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632-4942-8A7F-8F4CC110E3D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32-4942-8A7F-8F4CC110E3D4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632-4942-8A7F-8F4CC110E3D4}"/>
              </c:ext>
            </c:extLst>
          </c:dPt>
          <c:dLbls>
            <c:dLbl>
              <c:idx val="1"/>
              <c:layout>
                <c:manualLayout>
                  <c:x val="-8.5979175208071842E-2"/>
                  <c:y val="-1.183364550057252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32-4942-8A7F-8F4CC110E3D4}"/>
                </c:ext>
              </c:extLst>
            </c:dLbl>
            <c:dLbl>
              <c:idx val="2"/>
              <c:layout>
                <c:manualLayout>
                  <c:x val="8.897129906288298E-2"/>
                  <c:y val="8.4078168236170838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D_Tabelle'!$A$80:$C$80</c:f>
              <c:numCache>
                <c:formatCode>0</c:formatCode>
                <c:ptCount val="3"/>
                <c:pt idx="0" formatCode="General">
                  <c:v>2000</c:v>
                </c:pt>
                <c:pt idx="1">
                  <c:v>25</c:v>
                </c:pt>
                <c:pt idx="2" formatCode="0.0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2-4942-8A7F-8F4CC110E3D4}"/>
            </c:ext>
          </c:extLst>
        </c:ser>
        <c:ser>
          <c:idx val="1"/>
          <c:order val="1"/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9477578036220353E-2"/>
                  <c:y val="-6.46306331417297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D_Tabelle'!$A$81:$C$81</c:f>
              <c:numCache>
                <c:formatCode>0</c:formatCode>
                <c:ptCount val="3"/>
                <c:pt idx="1">
                  <c:v>100</c:v>
                </c:pt>
                <c:pt idx="2" formatCode="0.0">
                  <c:v>3.6111111399999998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2-4942-8A7F-8F4CC110E3D4}"/>
            </c:ext>
          </c:extLst>
        </c:ser>
        <c:ser>
          <c:idx val="2"/>
          <c:order val="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D_Tabelle'!$A$82:$C$82</c:f>
              <c:numCache>
                <c:formatCode>0</c:formatCode>
                <c:ptCount val="3"/>
                <c:pt idx="1">
                  <c:v>300</c:v>
                </c:pt>
                <c:pt idx="2" formatCode="0.0">
                  <c:v>307.50000002460001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2-4942-8A7F-8F4CC110E3D4}"/>
            </c:ext>
          </c:extLst>
        </c:ser>
        <c:ser>
          <c:idx val="3"/>
          <c:order val="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32-4942-8A7F-8F4CC110E3D4}"/>
                </c:ext>
              </c:extLst>
            </c:dLbl>
            <c:dLbl>
              <c:idx val="2"/>
              <c:layout>
                <c:manualLayout>
                  <c:x val="8.7436449364140689E-2"/>
                  <c:y val="3.2273951465059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D_Tabelle'!$A$83:$C$83</c:f>
              <c:numCache>
                <c:formatCode>0</c:formatCode>
                <c:ptCount val="3"/>
                <c:pt idx="1">
                  <c:v>200</c:v>
                </c:pt>
                <c:pt idx="2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32-4942-8A7F-8F4CC110E3D4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D_Tabelle'!$A$84:$C$84</c:f>
              <c:numCache>
                <c:formatCode>0</c:formatCode>
                <c:ptCount val="3"/>
                <c:pt idx="1">
                  <c:v>500</c:v>
                </c:pt>
                <c:pt idx="2" formatCode="0.0">
                  <c:v>101.8333333434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32-4942-8A7F-8F4CC110E3D4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869280442772672E-2"/>
                  <c:y val="-5.91682275028626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32-4942-8A7F-8F4CC110E3D4}"/>
                </c:ext>
              </c:extLst>
            </c:dLbl>
            <c:dLbl>
              <c:idx val="2"/>
              <c:layout>
                <c:manualLayout>
                  <c:x val="-8.16073527398646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D_Tabelle'!$A$85:$C$85</c:f>
              <c:numCache>
                <c:formatCode>0</c:formatCode>
                <c:ptCount val="3"/>
                <c:pt idx="1">
                  <c:v>50</c:v>
                </c:pt>
                <c:pt idx="2" formatCode="0.0">
                  <c:v>8.6111111117999997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32-4942-8A7F-8F4CC110E3D4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55013466115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D_Tabelle'!$A$86:$C$86</c:f>
              <c:numCache>
                <c:formatCode>0</c:formatCode>
                <c:ptCount val="3"/>
                <c:pt idx="1">
                  <c:v>825</c:v>
                </c:pt>
                <c:pt idx="2" formatCode="0.0">
                  <c:v>46.388888892600001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32-4942-8A7F-8F4CC110E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118272"/>
        <c:axId val="594122536"/>
      </c:barChart>
      <c:catAx>
        <c:axId val="594118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122536"/>
        <c:crosses val="autoZero"/>
        <c:auto val="1"/>
        <c:lblAlgn val="ctr"/>
        <c:lblOffset val="100"/>
        <c:noMultiLvlLbl val="0"/>
      </c:catAx>
      <c:valAx>
        <c:axId val="594122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41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747408255086"/>
          <c:y val="4.0223562461937402E-2"/>
          <c:w val="0.78442018858009521"/>
          <c:h val="0.910642370222355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A9-4766-B5F5-74F5D438E28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A9-4766-B5F5-74F5D438E28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A9-4766-B5F5-74F5D438E28B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A9-4766-B5F5-74F5D438E28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A9-4766-B5F5-74F5D438E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Endenergieverbrauch!$A$3:$A$6</c:f>
              <c:strCache>
                <c:ptCount val="4"/>
                <c:pt idx="0">
                  <c:v>Industrie</c:v>
                </c:pt>
                <c:pt idx="1">
                  <c:v>Verkehr</c:v>
                </c:pt>
                <c:pt idx="2">
                  <c:v>Haushalte</c:v>
                </c:pt>
                <c:pt idx="3">
                  <c:v>GHD</c:v>
                </c:pt>
              </c:strCache>
            </c:strRef>
          </c:cat>
          <c:val>
            <c:numRef>
              <c:f>Endenergieverbrauch!$D$3:$D$6</c:f>
              <c:numCache>
                <c:formatCode>0.0</c:formatCode>
                <c:ptCount val="4"/>
                <c:pt idx="0">
                  <c:v>28.945111492281306</c:v>
                </c:pt>
                <c:pt idx="1">
                  <c:v>29.534734133790735</c:v>
                </c:pt>
                <c:pt idx="2">
                  <c:v>26.050600343053169</c:v>
                </c:pt>
                <c:pt idx="3">
                  <c:v>15.469554030874786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A9-4766-B5F5-74F5D438E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161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789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29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693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93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636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4336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5" indent="-28493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495" indent="-227626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7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1364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798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233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667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01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467" y="4823174"/>
            <a:ext cx="5368786" cy="421212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620757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437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05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7949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2030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513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5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81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2EB70856-4B8C-239A-500D-EB1F7FD3C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DA70DEA7-3AAE-B1B0-D670-DBEDB006C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A76B9830-A35A-E286-D9A8-4D8567428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E5E44-57DA-451C-8117-1F751EE596D8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5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Ein </a:t>
            </a:r>
            <a:r>
              <a:rPr lang="de-DE" altLang="de-DE" sz="1600" b="1"/>
              <a:t>Schobbe Rieslingschorle </a:t>
            </a:r>
            <a:r>
              <a:rPr lang="de-DE" altLang="de-DE" sz="1600"/>
              <a:t>(0,5l) = 3/8 Wein +1/8 Wasser= </a:t>
            </a:r>
            <a:r>
              <a:rPr lang="de-DE" altLang="de-DE" sz="1600" b="1"/>
              <a:t>1.110kJ</a:t>
            </a:r>
          </a:p>
          <a:p>
            <a:r>
              <a:rPr lang="de-DE" altLang="de-DE" sz="1600" b="1"/>
              <a:t>Ein m³ Schorle </a:t>
            </a:r>
            <a:r>
              <a:rPr lang="de-DE" altLang="de-DE" sz="1600"/>
              <a:t>=1.100*2*1000= </a:t>
            </a:r>
            <a:r>
              <a:rPr lang="de-DE" altLang="de-DE" sz="1600" b="1"/>
              <a:t>2.220 MJ</a:t>
            </a:r>
          </a:p>
          <a:p>
            <a:r>
              <a:rPr lang="de-DE" altLang="de-DE" sz="1600"/>
              <a:t>Chiemsee hat 2.047.840.000 m³</a:t>
            </a:r>
          </a:p>
          <a:p>
            <a:r>
              <a:rPr lang="de-DE" altLang="de-DE" sz="1600"/>
              <a:t>Primärenergieverbrauch in Deutschland 2010: 15.892 PJ</a:t>
            </a:r>
          </a:p>
          <a:p>
            <a:r>
              <a:rPr lang="de-DE" altLang="de-DE" sz="1600"/>
              <a:t>Der Chiemsee muss 3,5 mal mit Riesling-Schorle gefüllt werden, um den Energiebedarf von Deutschland (2011) zu befriedigen!</a:t>
            </a:r>
          </a:p>
          <a:p>
            <a:r>
              <a:rPr lang="de-DE" altLang="de-DE" sz="1600" b="1"/>
              <a:t>Eine „Halbe Bier“ hat 880 kJ</a:t>
            </a:r>
          </a:p>
          <a:p>
            <a:r>
              <a:rPr lang="de-DE" altLang="de-DE" sz="1600"/>
              <a:t>Der Chiemsee muss 3,5 x 1,11/0,88 = 4,4 </a:t>
            </a:r>
            <a:r>
              <a:rPr lang="de-DE" altLang="de-DE" sz="1600">
                <a:sym typeface="Symbol" panose="05050102010706020507" pitchFamily="18" charset="2"/>
              </a:rPr>
              <a:t> 4,5 m</a:t>
            </a:r>
            <a:r>
              <a:rPr lang="de-DE" altLang="de-DE" sz="1600"/>
              <a:t>al gefüllt werden.</a:t>
            </a:r>
          </a:p>
          <a:p>
            <a:r>
              <a:rPr lang="de-DE" altLang="de-DE" sz="1600" b="1"/>
              <a:t>0,5 l Cola hat 900 kJ</a:t>
            </a:r>
          </a:p>
          <a:p>
            <a:r>
              <a:rPr lang="de-DE" altLang="de-DE" sz="1600"/>
              <a:t>Der Chiemsee muss 3,5 x 1,11/0,9 = 4,3 mal gefüllt werden.</a:t>
            </a:r>
          </a:p>
          <a:p>
            <a:endParaRPr lang="de-DE" altLang="de-DE"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5" indent="-28493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495" indent="-227626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7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1364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798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233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667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01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467" y="4823174"/>
            <a:ext cx="5368786" cy="421212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5" indent="-28493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495" indent="-227626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7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1364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798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233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667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01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467" y="4823174"/>
            <a:ext cx="5368786" cy="421212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13329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24587FBC-FE02-42EE-9AAB-453D1C398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DC8061AF-D8AB-4A9F-B087-8F3EC4E5E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DA559A71-46A9-46F6-986E-F4C77BFEF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0C51E-F2ED-4FDA-8519-D23B8043A92B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1028" name="Rectangle 75">
            <a:extLst>
              <a:ext uri="{FF2B5EF4-FFF2-40B4-BE49-F238E27FC236}">
                <a16:creationId xmlns:a16="http://schemas.microsoft.com/office/drawing/2014/main" id="{FDA3C418-3B69-46CF-AAC7-80523E0EB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| P-E</a:t>
            </a:r>
            <a:r>
              <a:rPr lang="en-US" altLang="de-DE" sz="1200" b="1" kern="1200" dirty="0" err="1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nergiebedarf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 2040 in D und RLP </a:t>
            </a:r>
            <a:r>
              <a:rPr lang="en-US" altLang="de-DE" sz="1200" b="1" kern="1200" dirty="0" err="1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mit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 EE-</a:t>
            </a:r>
            <a:r>
              <a:rPr lang="en-US" altLang="de-DE" sz="1200" b="1" kern="1200" dirty="0" err="1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Potenzialen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 | FV12 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F34FF5-05F9-36BB-6A0F-8F0E5F660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850"/>
            <a:ext cx="797217" cy="797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hteck 126">
            <a:extLst>
              <a:ext uri="{FF2B5EF4-FFF2-40B4-BE49-F238E27FC236}">
                <a16:creationId xmlns:a16="http://schemas.microsoft.com/office/drawing/2014/main" id="{ADAD480E-21A6-4197-A254-81A28F652E79}"/>
              </a:ext>
            </a:extLst>
          </p:cNvPr>
          <p:cNvSpPr/>
          <p:nvPr/>
        </p:nvSpPr>
        <p:spPr bwMode="auto">
          <a:xfrm>
            <a:off x="0" y="1343025"/>
            <a:ext cx="9906000" cy="5118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210" y="-2217"/>
            <a:ext cx="82400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Klimaschutz</a:t>
            </a:r>
            <a:r>
              <a:rPr lang="en-US" altLang="de-DE" sz="2800" b="1" dirty="0">
                <a:solidFill>
                  <a:schemeClr val="bg1"/>
                </a:solidFill>
              </a:rPr>
              <a:t> - </a:t>
            </a:r>
            <a:r>
              <a:rPr lang="en-US" altLang="de-DE" sz="2800" b="1" dirty="0" err="1">
                <a:solidFill>
                  <a:schemeClr val="bg1"/>
                </a:solidFill>
              </a:rPr>
              <a:t>Energiewende</a:t>
            </a:r>
            <a:r>
              <a:rPr lang="en-US" altLang="de-DE" sz="2800" b="1" dirty="0">
                <a:solidFill>
                  <a:schemeClr val="bg1"/>
                </a:solidFill>
              </a:rPr>
              <a:t> 2.0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Primärenergiebedarf</a:t>
            </a:r>
            <a:r>
              <a:rPr lang="en-US" altLang="de-DE" sz="2800" dirty="0">
                <a:solidFill>
                  <a:schemeClr val="bg1"/>
                </a:solidFill>
              </a:rPr>
              <a:t> 2040 in D und RLP</a:t>
            </a:r>
          </a:p>
          <a:p>
            <a:r>
              <a:rPr lang="en-US" altLang="de-DE" sz="2800" dirty="0" err="1">
                <a:solidFill>
                  <a:schemeClr val="bg1"/>
                </a:solidFill>
              </a:rPr>
              <a:t>mit</a:t>
            </a:r>
            <a:r>
              <a:rPr lang="en-US" altLang="de-DE" sz="2800" dirty="0">
                <a:solidFill>
                  <a:schemeClr val="bg1"/>
                </a:solidFill>
              </a:rPr>
              <a:t> EE-</a:t>
            </a:r>
            <a:r>
              <a:rPr lang="en-US" altLang="de-DE" sz="2800" dirty="0" err="1">
                <a:solidFill>
                  <a:schemeClr val="bg1"/>
                </a:solidFill>
              </a:rPr>
              <a:t>Potenzialen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10AB52D-EAF9-4FE1-BAD8-3E79A0DE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456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3" name="Rectangle 75">
            <a:extLst>
              <a:ext uri="{FF2B5EF4-FFF2-40B4-BE49-F238E27FC236}">
                <a16:creationId xmlns:a16="http://schemas.microsoft.com/office/drawing/2014/main" id="{0167E414-0133-49F5-9F08-DCC92665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8386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P-Energiebedarf 2040 in D und RLP mit EE-Potenzialen | FV12	                                           ISE e.V.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220222AE-97F5-44B7-A912-567B7E633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42960"/>
              </p:ext>
            </p:extLst>
          </p:nvPr>
        </p:nvGraphicFramePr>
        <p:xfrm>
          <a:off x="266700" y="1709818"/>
          <a:ext cx="9353549" cy="39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2EF0F57-BB97-4798-B95C-EA686AFD85EC}"/>
              </a:ext>
            </a:extLst>
          </p:cNvPr>
          <p:cNvSpPr txBox="1"/>
          <p:nvPr/>
        </p:nvSpPr>
        <p:spPr>
          <a:xfrm>
            <a:off x="7606164" y="5896589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Stand FV12 vom 16.08.2025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C8B968-1694-5CE3-3AF7-3B4A0240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" y="-20320"/>
            <a:ext cx="1370329" cy="137109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8B10EE8-76E9-4143-9F03-7FCD08E8C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871347"/>
              </p:ext>
            </p:extLst>
          </p:nvPr>
        </p:nvGraphicFramePr>
        <p:xfrm>
          <a:off x="235130" y="1182055"/>
          <a:ext cx="9670869" cy="47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/>
              <a:t>TWh</a:t>
            </a:r>
          </a:p>
        </p:txBody>
      </p:sp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21932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und Einsparung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39" y="3838575"/>
            <a:ext cx="752475" cy="30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0" y="5172167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C000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/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24" y="4892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66FF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472509" y="808676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FF0000"/>
                  </a:solidFill>
                </a:rPr>
                <a:t>Atom-</a:t>
              </a:r>
              <a:br>
                <a:rPr lang="de-DE" altLang="de-DE" sz="1400" dirty="0">
                  <a:solidFill>
                    <a:srgbClr val="FF0000"/>
                  </a:solidFill>
                </a:rPr>
              </a:br>
              <a:r>
                <a:rPr lang="de-DE" altLang="de-DE" sz="1400" dirty="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35857" y="808676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681311" y="818201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Studie von Fraunhofer-ISE 2/2020 stützt die ISE e.V.-Berechnungen!  </a:t>
            </a:r>
            <a:r>
              <a:rPr lang="de-DE" altLang="de-DE" sz="1000" dirty="0">
                <a:solidFill>
                  <a:srgbClr val="00B050"/>
                </a:solidFill>
              </a:rPr>
              <a:t>3)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3934ED3C-C745-42E1-9A64-0B54F00D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24" y="5974363"/>
            <a:ext cx="274273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3) Fraunhofer ISE 2020,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</a:t>
            </a:r>
          </a:p>
        </p:txBody>
      </p:sp>
    </p:spTree>
    <p:extLst>
      <p:ext uri="{BB962C8B-B14F-4D97-AF65-F5344CB8AC3E}">
        <p14:creationId xmlns:p14="http://schemas.microsoft.com/office/powerpoint/2010/main" val="11180134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Basisdaten: Geothermie, Wasserkraft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BE8F47D-FBCE-449F-B3C0-594EB95B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054" y="5961018"/>
            <a:ext cx="2790700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  x) Quellen-Liste,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B26C0FD-4865-4280-A1C8-3DBBC0CDD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20832"/>
              </p:ext>
            </p:extLst>
          </p:nvPr>
        </p:nvGraphicFramePr>
        <p:xfrm>
          <a:off x="519249" y="896982"/>
          <a:ext cx="8867502" cy="4284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403">
                  <a:extLst>
                    <a:ext uri="{9D8B030D-6E8A-4147-A177-3AD203B41FA5}">
                      <a16:colId xmlns:a16="http://schemas.microsoft.com/office/drawing/2014/main" val="2028647057"/>
                    </a:ext>
                  </a:extLst>
                </a:gridCol>
                <a:gridCol w="662779">
                  <a:extLst>
                    <a:ext uri="{9D8B030D-6E8A-4147-A177-3AD203B41FA5}">
                      <a16:colId xmlns:a16="http://schemas.microsoft.com/office/drawing/2014/main" val="1893887431"/>
                    </a:ext>
                  </a:extLst>
                </a:gridCol>
                <a:gridCol w="469950">
                  <a:extLst>
                    <a:ext uri="{9D8B030D-6E8A-4147-A177-3AD203B41FA5}">
                      <a16:colId xmlns:a16="http://schemas.microsoft.com/office/drawing/2014/main" val="3019626993"/>
                    </a:ext>
                  </a:extLst>
                </a:gridCol>
                <a:gridCol w="662165">
                  <a:extLst>
                    <a:ext uri="{9D8B030D-6E8A-4147-A177-3AD203B41FA5}">
                      <a16:colId xmlns:a16="http://schemas.microsoft.com/office/drawing/2014/main" val="2249642194"/>
                    </a:ext>
                  </a:extLst>
                </a:gridCol>
                <a:gridCol w="3509554">
                  <a:extLst>
                    <a:ext uri="{9D8B030D-6E8A-4147-A177-3AD203B41FA5}">
                      <a16:colId xmlns:a16="http://schemas.microsoft.com/office/drawing/2014/main" val="4065523543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9686994"/>
                    </a:ext>
                  </a:extLst>
                </a:gridCol>
              </a:tblGrid>
              <a:tr h="1129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(AGEB 2019)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74044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TWh/a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67131"/>
                  </a:ext>
                </a:extLst>
              </a:tr>
              <a:tr h="13032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Geothermie/ Umweltwärme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26276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Tiefe-Geothermie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30544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Umweltwärme (Luft, Erdwärme)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 Anteil Umweltwärme ist als Einsparung im Endenergieverbrauch bei den Wärmepumpen enthalten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87982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BWK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BWK 01.10.2017</a:t>
                      </a: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48844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Strom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011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Wärme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753323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 2003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71876"/>
                  </a:ext>
                </a:extLst>
              </a:tr>
              <a:tr h="260653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Umweltwärme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Fraunhofer-ISE,  2018: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80221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4: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200" b="1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Tiefe-Geothermie-Kraftwerke sollen vorrangig zur Substitution der Heizwärmeauskopplung von abzuschaltenden Kohlekraftwerken dienen und damit den Wärmebedarf für bestehende Wärmenetze decken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51237"/>
                  </a:ext>
                </a:extLst>
              </a:tr>
              <a:tr h="6516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Wasserkraft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80287"/>
                  </a:ext>
                </a:extLst>
              </a:tr>
              <a:tr h="65163">
                <a:tc>
                  <a:txBody>
                    <a:bodyPr/>
                    <a:lstStyle/>
                    <a:p>
                      <a:pPr algn="ctr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1867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Ing.Büro</a:t>
                      </a:r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sng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Floeksmühle</a:t>
                      </a:r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Uni Stuttgart, etc. 2010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2129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200" b="1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schließt sich dem </a:t>
                      </a:r>
                      <a:r>
                        <a:rPr lang="de-DE" sz="1200" b="1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Ing.Büro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Floeksmühle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Uni Stuttgart an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229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E20CA31B-7A9A-4B94-8688-39E5FAFA22E0}"/>
              </a:ext>
            </a:extLst>
          </p:cNvPr>
          <p:cNvSpPr txBox="1"/>
          <p:nvPr/>
        </p:nvSpPr>
        <p:spPr>
          <a:xfrm>
            <a:off x="8219695" y="2433177"/>
            <a:ext cx="298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8405B5-F699-47BD-B63D-0C4BE8472716}"/>
              </a:ext>
            </a:extLst>
          </p:cNvPr>
          <p:cNvSpPr txBox="1"/>
          <p:nvPr/>
        </p:nvSpPr>
        <p:spPr>
          <a:xfrm>
            <a:off x="8219695" y="297564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12B0D0-02B6-4E4C-B714-E00D27C7036C}"/>
              </a:ext>
            </a:extLst>
          </p:cNvPr>
          <p:cNvSpPr txBox="1"/>
          <p:nvPr/>
        </p:nvSpPr>
        <p:spPr>
          <a:xfrm>
            <a:off x="8219695" y="3221868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8D8B98-6FF2-48FF-8E0E-743F952F392F}"/>
              </a:ext>
            </a:extLst>
          </p:cNvPr>
          <p:cNvSpPr txBox="1"/>
          <p:nvPr/>
        </p:nvSpPr>
        <p:spPr>
          <a:xfrm>
            <a:off x="8219695" y="458698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25B0CD8-FE50-44A2-AE54-AC3CB484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067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Geothermie und Wasserkraft sind die Grundlastsäulen! </a:t>
            </a:r>
          </a:p>
        </p:txBody>
      </p:sp>
    </p:spTree>
    <p:extLst>
      <p:ext uri="{BB962C8B-B14F-4D97-AF65-F5344CB8AC3E}">
        <p14:creationId xmlns:p14="http://schemas.microsoft.com/office/powerpoint/2010/main" val="22750786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Basisdaten: Wind, Biomasse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BE8F47D-FBCE-449F-B3C0-594EB95B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614" y="5951709"/>
            <a:ext cx="2790700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  x) Quellen-Liste,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AF494C1-8BBD-4D76-BAC8-ACD3B57CA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53310"/>
              </p:ext>
            </p:extLst>
          </p:nvPr>
        </p:nvGraphicFramePr>
        <p:xfrm>
          <a:off x="315686" y="891993"/>
          <a:ext cx="9274628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3146">
                  <a:extLst>
                    <a:ext uri="{9D8B030D-6E8A-4147-A177-3AD203B41FA5}">
                      <a16:colId xmlns:a16="http://schemas.microsoft.com/office/drawing/2014/main" val="2028852634"/>
                    </a:ext>
                  </a:extLst>
                </a:gridCol>
                <a:gridCol w="845550">
                  <a:extLst>
                    <a:ext uri="{9D8B030D-6E8A-4147-A177-3AD203B41FA5}">
                      <a16:colId xmlns:a16="http://schemas.microsoft.com/office/drawing/2014/main" val="3343197894"/>
                    </a:ext>
                  </a:extLst>
                </a:gridCol>
                <a:gridCol w="880781">
                  <a:extLst>
                    <a:ext uri="{9D8B030D-6E8A-4147-A177-3AD203B41FA5}">
                      <a16:colId xmlns:a16="http://schemas.microsoft.com/office/drawing/2014/main" val="2948762196"/>
                    </a:ext>
                  </a:extLst>
                </a:gridCol>
                <a:gridCol w="511008">
                  <a:extLst>
                    <a:ext uri="{9D8B030D-6E8A-4147-A177-3AD203B41FA5}">
                      <a16:colId xmlns:a16="http://schemas.microsoft.com/office/drawing/2014/main" val="2976661039"/>
                    </a:ext>
                  </a:extLst>
                </a:gridCol>
                <a:gridCol w="618309">
                  <a:extLst>
                    <a:ext uri="{9D8B030D-6E8A-4147-A177-3AD203B41FA5}">
                      <a16:colId xmlns:a16="http://schemas.microsoft.com/office/drawing/2014/main" val="1697720022"/>
                    </a:ext>
                  </a:extLst>
                </a:gridCol>
                <a:gridCol w="3177705">
                  <a:extLst>
                    <a:ext uri="{9D8B030D-6E8A-4147-A177-3AD203B41FA5}">
                      <a16:colId xmlns:a16="http://schemas.microsoft.com/office/drawing/2014/main" val="1643298527"/>
                    </a:ext>
                  </a:extLst>
                </a:gridCol>
                <a:gridCol w="1048129">
                  <a:extLst>
                    <a:ext uri="{9D8B030D-6E8A-4147-A177-3AD203B41FA5}">
                      <a16:colId xmlns:a16="http://schemas.microsoft.com/office/drawing/2014/main" val="2815171712"/>
                    </a:ext>
                  </a:extLst>
                </a:gridCol>
              </a:tblGrid>
              <a:tr h="320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(AGEB 2019)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11249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km²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TWh/a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70998"/>
                  </a:ext>
                </a:extLst>
              </a:tr>
              <a:tr h="9353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125,8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38527"/>
                  </a:ext>
                </a:extLst>
              </a:tr>
              <a:tr h="81063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onshore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101,8</a:t>
                      </a: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971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7.154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2.440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BWE, 2. Auflage März 2012: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3906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schließt sich der BWE-Studie an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9080"/>
                  </a:ext>
                </a:extLst>
              </a:tr>
              <a:tr h="81063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offshore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33.000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9431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WindEurope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WindEurope, Nov. 2019:</a:t>
                      </a: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1130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Frauhofer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IWES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IWES, 2017: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94150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Mittelwert aus den beiden Studien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99561"/>
                  </a:ext>
                </a:extLst>
              </a:tr>
              <a:tr h="9353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307,5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94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Strom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46,3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26194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Wärme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261,2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0741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FRN:Biomasse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505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FNR: Einheimische Bioenergiepotenziale 2050: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29407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Landwirtschaft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51434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Holz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99672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Siedlungsabfall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86666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DVGW: EE-Gase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DVGW-Forschungsprojekt G201710, 2019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80285"/>
                  </a:ext>
                </a:extLst>
              </a:tr>
              <a:tr h="29931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200" b="1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Biogasanlagen: vorrangige Nutzung von Reststoffen</a:t>
                      </a:r>
                    </a:p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Holzanlagen: vorrangige Nutzung von Abfällen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Energieaufteilung</a:t>
                      </a:r>
                      <a:b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- 100 TWh Stromerzeugung</a:t>
                      </a:r>
                      <a:b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- 200 TWh Wärmeerzeugung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68643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08A31B9-209B-47DE-B617-8377A8E4B92F}"/>
              </a:ext>
            </a:extLst>
          </p:cNvPr>
          <p:cNvSpPr txBox="1"/>
          <p:nvPr/>
        </p:nvSpPr>
        <p:spPr>
          <a:xfrm>
            <a:off x="8324206" y="189544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0FB9DA-5CD6-4B3D-96D5-2F408B2863BB}"/>
              </a:ext>
            </a:extLst>
          </p:cNvPr>
          <p:cNvSpPr txBox="1"/>
          <p:nvPr/>
        </p:nvSpPr>
        <p:spPr>
          <a:xfrm>
            <a:off x="8324206" y="2469953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CE8D44-7FE8-46B6-B814-B50923688C6C}"/>
              </a:ext>
            </a:extLst>
          </p:cNvPr>
          <p:cNvSpPr txBox="1"/>
          <p:nvPr/>
        </p:nvSpPr>
        <p:spPr>
          <a:xfrm>
            <a:off x="8251782" y="269929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A0A0516-65BA-48A9-8E8F-F41AC1E4A575}"/>
              </a:ext>
            </a:extLst>
          </p:cNvPr>
          <p:cNvSpPr txBox="1"/>
          <p:nvPr/>
        </p:nvSpPr>
        <p:spPr>
          <a:xfrm>
            <a:off x="8263243" y="4393831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25B0CD8-FE50-44A2-AE54-AC3CB484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067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Wind und Biomasse bilden 2 wichtige Hauptsäulen!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CB7BE4-07F6-40B1-ADB7-63538EECD5B0}"/>
              </a:ext>
            </a:extLst>
          </p:cNvPr>
          <p:cNvSpPr txBox="1"/>
          <p:nvPr/>
        </p:nvSpPr>
        <p:spPr>
          <a:xfrm>
            <a:off x="8263243" y="3645608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352002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Basisdaten: Solar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BE8F47D-FBCE-449F-B3C0-594EB95B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614" y="5951709"/>
            <a:ext cx="2790700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  x) Quellen-Liste,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15DF199-9607-4B28-B6EC-FECE7C81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784"/>
              </p:ext>
            </p:extLst>
          </p:nvPr>
        </p:nvGraphicFramePr>
        <p:xfrm>
          <a:off x="313507" y="898166"/>
          <a:ext cx="8736876" cy="48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982">
                  <a:extLst>
                    <a:ext uri="{9D8B030D-6E8A-4147-A177-3AD203B41FA5}">
                      <a16:colId xmlns:a16="http://schemas.microsoft.com/office/drawing/2014/main" val="2775045527"/>
                    </a:ext>
                  </a:extLst>
                </a:gridCol>
                <a:gridCol w="862151">
                  <a:extLst>
                    <a:ext uri="{9D8B030D-6E8A-4147-A177-3AD203B41FA5}">
                      <a16:colId xmlns:a16="http://schemas.microsoft.com/office/drawing/2014/main" val="2453913874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4056333259"/>
                    </a:ext>
                  </a:extLst>
                </a:gridCol>
                <a:gridCol w="661132">
                  <a:extLst>
                    <a:ext uri="{9D8B030D-6E8A-4147-A177-3AD203B41FA5}">
                      <a16:colId xmlns:a16="http://schemas.microsoft.com/office/drawing/2014/main" val="1833483077"/>
                    </a:ext>
                  </a:extLst>
                </a:gridCol>
                <a:gridCol w="566777">
                  <a:extLst>
                    <a:ext uri="{9D8B030D-6E8A-4147-A177-3AD203B41FA5}">
                      <a16:colId xmlns:a16="http://schemas.microsoft.com/office/drawing/2014/main" val="24068224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837807321"/>
                    </a:ext>
                  </a:extLst>
                </a:gridCol>
                <a:gridCol w="1038497">
                  <a:extLst>
                    <a:ext uri="{9D8B030D-6E8A-4147-A177-3AD203B41FA5}">
                      <a16:colId xmlns:a16="http://schemas.microsoft.com/office/drawing/2014/main" val="233614616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Flächen-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potenzial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(AGEB 2019)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45298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km²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TWh/a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02902"/>
                  </a:ext>
                </a:extLst>
              </a:tr>
              <a:tr h="18575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875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03846"/>
                  </a:ext>
                </a:extLst>
              </a:tr>
              <a:tr h="16098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Photovoltaik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64073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Dächer und Freifläche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IWES, 2017: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45202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Dächer und Fassaden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4.973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3095 bis</a:t>
                      </a:r>
                      <a:b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3015 bis</a:t>
                      </a:r>
                      <a:b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4210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Fath Karoline, 2018, KIT Band 25</a:t>
                      </a:r>
                      <a:r>
                        <a:rPr lang="en-US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n-US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70694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Fassadenpotenzial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theoretisch</a:t>
                      </a:r>
                      <a:b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Leibniz-Institut IÖR, 1/2021:</a:t>
                      </a:r>
                      <a:b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48078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4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ISE e.V.-Annahme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732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 schließt die Lücke zur vollständigen Deckung des Energiebedarfs in 2040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46,4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12000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Erläuterung Freiflächen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81230"/>
                  </a:ext>
                </a:extLst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versiegelte Flächen: </a:t>
                      </a:r>
                      <a:b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Parkplätze, Industrie-brachen, etc.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57374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Autobahnen Überdachung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403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3283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Ertragsschw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landw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Flächen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23742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Autobahnen Randstreifen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20357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AGRI-PV</a:t>
                      </a:r>
                      <a:endParaRPr lang="de-DE" sz="1200" b="0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1.683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ISE, 2020</a:t>
                      </a: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23688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Solarthermie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065304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Wüstenrot-Stiftung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Wüstenrot Siftung, 2014: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30183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schließt sich der Wüstenrot Stiftung an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10548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D50FB9DA-5CD6-4B3D-96D5-2F408B2863BB}"/>
              </a:ext>
            </a:extLst>
          </p:cNvPr>
          <p:cNvSpPr txBox="1"/>
          <p:nvPr/>
        </p:nvSpPr>
        <p:spPr>
          <a:xfrm>
            <a:off x="7734542" y="1943982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AB9A3AD-9A8C-42FC-9297-C295AD26D072}"/>
              </a:ext>
            </a:extLst>
          </p:cNvPr>
          <p:cNvSpPr txBox="1"/>
          <p:nvPr/>
        </p:nvSpPr>
        <p:spPr>
          <a:xfrm>
            <a:off x="7734542" y="2226594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F358A8-E152-430B-96E6-52B62B914D80}"/>
              </a:ext>
            </a:extLst>
          </p:cNvPr>
          <p:cNvSpPr txBox="1"/>
          <p:nvPr/>
        </p:nvSpPr>
        <p:spPr>
          <a:xfrm>
            <a:off x="7734542" y="2662021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004EDC-C496-49DE-BAE8-E492A128F61F}"/>
              </a:ext>
            </a:extLst>
          </p:cNvPr>
          <p:cNvSpPr txBox="1"/>
          <p:nvPr/>
        </p:nvSpPr>
        <p:spPr>
          <a:xfrm>
            <a:off x="7734542" y="4676558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2E3CEC-16E4-4DD1-B0E4-CD26A1A2C38D}"/>
              </a:ext>
            </a:extLst>
          </p:cNvPr>
          <p:cNvSpPr txBox="1"/>
          <p:nvPr/>
        </p:nvSpPr>
        <p:spPr>
          <a:xfrm>
            <a:off x="7734542" y="5082281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25B0CD8-FE50-44A2-AE54-AC3CB484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067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Solar, die 3. Hauptsäule, schließt die Lücke zur Deckung des Energiebedarfs in 2040</a:t>
            </a:r>
          </a:p>
        </p:txBody>
      </p:sp>
    </p:spTree>
    <p:extLst>
      <p:ext uri="{BB962C8B-B14F-4D97-AF65-F5344CB8AC3E}">
        <p14:creationId xmlns:p14="http://schemas.microsoft.com/office/powerpoint/2010/main" val="14060705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41E231F-4CE3-4B05-8876-CFE0F72FDD67}"/>
              </a:ext>
            </a:extLst>
          </p:cNvPr>
          <p:cNvGrpSpPr/>
          <p:nvPr/>
        </p:nvGrpSpPr>
        <p:grpSpPr>
          <a:xfrm>
            <a:off x="4509854" y="940886"/>
            <a:ext cx="1466614" cy="5138472"/>
            <a:chOff x="1018251" y="940886"/>
            <a:chExt cx="1466614" cy="5138472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EF4ABA04-655C-4D37-B4EF-4F0F1FD43333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ED1E173-B224-4367-B23B-4FE7189D1456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C50F838-06C5-402D-A8B4-C6536FE6DBFB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B315C8C-58C8-471F-9305-2B186A8F318B}"/>
              </a:ext>
            </a:extLst>
          </p:cNvPr>
          <p:cNvGrpSpPr/>
          <p:nvPr/>
        </p:nvGrpSpPr>
        <p:grpSpPr>
          <a:xfrm>
            <a:off x="6186106" y="940886"/>
            <a:ext cx="1466614" cy="5138472"/>
            <a:chOff x="1018251" y="940886"/>
            <a:chExt cx="1466614" cy="5138472"/>
          </a:xfrm>
        </p:grpSpPr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C7804AD-E602-4250-8748-0E147AF33751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53DDB76B-F335-4796-AEBD-66EC94B9E036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51E77874-B65D-409E-B70B-6A2A5662326D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FAB971E-4A95-4BA5-AF62-DF898BA854FB}"/>
              </a:ext>
            </a:extLst>
          </p:cNvPr>
          <p:cNvGrpSpPr/>
          <p:nvPr/>
        </p:nvGrpSpPr>
        <p:grpSpPr>
          <a:xfrm>
            <a:off x="7892463" y="940886"/>
            <a:ext cx="1466614" cy="5138472"/>
            <a:chOff x="1018251" y="940886"/>
            <a:chExt cx="1466614" cy="5138472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30D31292-D10D-48BF-A3C4-02268A06D0A9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5E7D537-9C72-4077-8C54-2CE70931CFAA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4E7DF51-540D-4D3E-9030-728009FE1729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0E22E87-17D2-4B2A-A43D-94D5DE73B805}"/>
              </a:ext>
            </a:extLst>
          </p:cNvPr>
          <p:cNvGrpSpPr/>
          <p:nvPr/>
        </p:nvGrpSpPr>
        <p:grpSpPr>
          <a:xfrm>
            <a:off x="2757850" y="940886"/>
            <a:ext cx="1466614" cy="5138472"/>
            <a:chOff x="1018251" y="940886"/>
            <a:chExt cx="1466614" cy="5138472"/>
          </a:xfrm>
        </p:grpSpPr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E8BFCF90-B857-49E9-9955-E3C4017AD7F5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F65E7A7E-D4D6-413D-ABCB-0691BC66AC74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D527A1F-5AC8-4789-9E47-728D26DC9500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(4)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Potenziale vs. Bestand 2019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1019DD-EA9B-4FE8-8E52-863954D2E3FA}"/>
              </a:ext>
            </a:extLst>
          </p:cNvPr>
          <p:cNvSpPr txBox="1"/>
          <p:nvPr/>
        </p:nvSpPr>
        <p:spPr>
          <a:xfrm>
            <a:off x="1434355" y="501615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Solar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4A38E6-0B42-4739-AE25-F30042E066F2}"/>
              </a:ext>
            </a:extLst>
          </p:cNvPr>
          <p:cNvSpPr txBox="1"/>
          <p:nvPr/>
        </p:nvSpPr>
        <p:spPr>
          <a:xfrm>
            <a:off x="3247752" y="501615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Wind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F5C12D-4C91-4BB7-B114-B35646742DCA}"/>
              </a:ext>
            </a:extLst>
          </p:cNvPr>
          <p:cNvSpPr txBox="1"/>
          <p:nvPr/>
        </p:nvSpPr>
        <p:spPr>
          <a:xfrm>
            <a:off x="4687172" y="5016152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Biomasse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5C9E97-3923-4920-A731-59524B98D463}"/>
              </a:ext>
            </a:extLst>
          </p:cNvPr>
          <p:cNvSpPr txBox="1"/>
          <p:nvPr/>
        </p:nvSpPr>
        <p:spPr>
          <a:xfrm>
            <a:off x="7995673" y="5016152"/>
            <a:ext cx="1273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Wasserkraft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6E35E7-613F-4936-8825-AF1BEF60ED53}"/>
              </a:ext>
            </a:extLst>
          </p:cNvPr>
          <p:cNvSpPr txBox="1"/>
          <p:nvPr/>
        </p:nvSpPr>
        <p:spPr>
          <a:xfrm>
            <a:off x="1312429" y="537755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17AF44-998D-48B3-9AF1-8C9F1ADBC6B9}"/>
              </a:ext>
            </a:extLst>
          </p:cNvPr>
          <p:cNvSpPr txBox="1"/>
          <p:nvPr/>
        </p:nvSpPr>
        <p:spPr>
          <a:xfrm>
            <a:off x="1312429" y="569330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93AB1C-DFF9-4876-A5A0-9D13ED51719E}"/>
              </a:ext>
            </a:extLst>
          </p:cNvPr>
          <p:cNvSpPr txBox="1"/>
          <p:nvPr/>
        </p:nvSpPr>
        <p:spPr>
          <a:xfrm>
            <a:off x="3198250" y="537755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1E844A-A0A7-492B-9BA0-DFE82DA8A4D4}"/>
              </a:ext>
            </a:extLst>
          </p:cNvPr>
          <p:cNvSpPr txBox="1"/>
          <p:nvPr/>
        </p:nvSpPr>
        <p:spPr>
          <a:xfrm>
            <a:off x="3198250" y="5693302"/>
            <a:ext cx="82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offshore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399758-FA54-4D49-84EE-AC7FCBDF40A3}"/>
              </a:ext>
            </a:extLst>
          </p:cNvPr>
          <p:cNvSpPr/>
          <p:nvPr/>
        </p:nvSpPr>
        <p:spPr bwMode="auto">
          <a:xfrm>
            <a:off x="1126397" y="5443201"/>
            <a:ext cx="176486" cy="17648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A04DB1-77CC-44DA-9AC7-48BF7AD4DA95}"/>
              </a:ext>
            </a:extLst>
          </p:cNvPr>
          <p:cNvSpPr/>
          <p:nvPr/>
        </p:nvSpPr>
        <p:spPr bwMode="auto">
          <a:xfrm>
            <a:off x="1126397" y="5740629"/>
            <a:ext cx="176486" cy="17648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87D205-713F-4A12-AEE3-09046B3CC042}"/>
              </a:ext>
            </a:extLst>
          </p:cNvPr>
          <p:cNvSpPr/>
          <p:nvPr/>
        </p:nvSpPr>
        <p:spPr bwMode="auto">
          <a:xfrm>
            <a:off x="2943542" y="5443201"/>
            <a:ext cx="176486" cy="17648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5E79F8C-71B3-490C-AF74-BD68C5692DCF}"/>
              </a:ext>
            </a:extLst>
          </p:cNvPr>
          <p:cNvSpPr/>
          <p:nvPr/>
        </p:nvSpPr>
        <p:spPr bwMode="auto">
          <a:xfrm>
            <a:off x="2943542" y="5740629"/>
            <a:ext cx="176486" cy="17648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EFCFF3C-4FCD-49E0-9E9B-270BA9E761B3}"/>
              </a:ext>
            </a:extLst>
          </p:cNvPr>
          <p:cNvGrpSpPr/>
          <p:nvPr/>
        </p:nvGrpSpPr>
        <p:grpSpPr>
          <a:xfrm>
            <a:off x="1018251" y="940886"/>
            <a:ext cx="1466614" cy="5138472"/>
            <a:chOff x="1018251" y="940886"/>
            <a:chExt cx="1466614" cy="5138472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90AB3C2F-DA2D-42EE-96FD-E3C30046B269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4C6C095-2499-4A1E-B6AF-D8EFFCB89464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71F7D63-7D13-46DC-A214-26ADB483C1EA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F45A2158-8EA8-416B-BE38-41827EECC64D}"/>
              </a:ext>
            </a:extLst>
          </p:cNvPr>
          <p:cNvSpPr txBox="1"/>
          <p:nvPr/>
        </p:nvSpPr>
        <p:spPr>
          <a:xfrm>
            <a:off x="11681" y="1190989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 </a:t>
            </a:r>
            <a:r>
              <a:rPr lang="de-DE" sz="1600" baseline="-25000" dirty="0" err="1">
                <a:solidFill>
                  <a:srgbClr val="3333FF"/>
                </a:solidFill>
              </a:rPr>
              <a:t>el</a:t>
            </a:r>
            <a:r>
              <a:rPr lang="de-DE" sz="1600" baseline="-25000" dirty="0">
                <a:solidFill>
                  <a:srgbClr val="3333FF"/>
                </a:solidFill>
              </a:rPr>
              <a:t>. </a:t>
            </a:r>
            <a:r>
              <a:rPr lang="de-DE" sz="1600" baseline="-25000" dirty="0" err="1">
                <a:solidFill>
                  <a:srgbClr val="3333FF"/>
                </a:solidFill>
              </a:rPr>
              <a:t>th</a:t>
            </a:r>
            <a:r>
              <a:rPr lang="de-DE" sz="1600" baseline="-25000" dirty="0">
                <a:solidFill>
                  <a:srgbClr val="3333FF"/>
                </a:solidFill>
              </a:rPr>
              <a:t>.</a:t>
            </a:r>
            <a:endParaRPr lang="de-DE" sz="1600" b="1" dirty="0">
              <a:solidFill>
                <a:srgbClr val="3333FF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3441127-BA69-4123-A1D9-53E539749AD8}"/>
              </a:ext>
            </a:extLst>
          </p:cNvPr>
          <p:cNvSpPr txBox="1"/>
          <p:nvPr/>
        </p:nvSpPr>
        <p:spPr>
          <a:xfrm>
            <a:off x="4504823" y="12285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300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45F550-E206-4141-8CA6-5CCC7034CD79}"/>
              </a:ext>
            </a:extLst>
          </p:cNvPr>
          <p:cNvSpPr txBox="1"/>
          <p:nvPr/>
        </p:nvSpPr>
        <p:spPr>
          <a:xfrm>
            <a:off x="5297168" y="122851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307,5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2964E6E-16F2-4A73-97F4-AF43C6401F84}"/>
              </a:ext>
            </a:extLst>
          </p:cNvPr>
          <p:cNvSpPr txBox="1"/>
          <p:nvPr/>
        </p:nvSpPr>
        <p:spPr>
          <a:xfrm>
            <a:off x="8022703" y="12285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9DE3016-360A-478A-B0E2-7CCEFCD9628D}"/>
              </a:ext>
            </a:extLst>
          </p:cNvPr>
          <p:cNvSpPr txBox="1"/>
          <p:nvPr/>
        </p:nvSpPr>
        <p:spPr>
          <a:xfrm>
            <a:off x="8925852" y="12285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A382CC-DCCA-43D9-A855-093F0946E3F8}"/>
              </a:ext>
            </a:extLst>
          </p:cNvPr>
          <p:cNvSpPr txBox="1"/>
          <p:nvPr/>
        </p:nvSpPr>
        <p:spPr>
          <a:xfrm>
            <a:off x="3560433" y="121978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125,8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7B884B-DE53-4C0C-9771-DCDD427DA25C}"/>
              </a:ext>
            </a:extLst>
          </p:cNvPr>
          <p:cNvSpPr txBox="1"/>
          <p:nvPr/>
        </p:nvSpPr>
        <p:spPr>
          <a:xfrm>
            <a:off x="2794659" y="12285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700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305005-B16A-4E6A-9A4C-7A5CF681DED3}"/>
              </a:ext>
            </a:extLst>
          </p:cNvPr>
          <p:cNvSpPr txBox="1"/>
          <p:nvPr/>
        </p:nvSpPr>
        <p:spPr>
          <a:xfrm>
            <a:off x="1990654" y="12285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55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2D0911E-7D2B-4E21-8D85-850A6420666F}"/>
              </a:ext>
            </a:extLst>
          </p:cNvPr>
          <p:cNvSpPr txBox="1"/>
          <p:nvPr/>
        </p:nvSpPr>
        <p:spPr>
          <a:xfrm>
            <a:off x="998979" y="122851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&gt;&gt;875</a:t>
            </a: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94EFCA2B-DA35-4967-8B08-07E6304DD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26" y="5816413"/>
            <a:ext cx="1586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EF3CCE1-CAC7-4335-BB2E-11BBB236CD74}"/>
              </a:ext>
            </a:extLst>
          </p:cNvPr>
          <p:cNvCxnSpPr/>
          <p:nvPr/>
        </p:nvCxnSpPr>
        <p:spPr bwMode="auto">
          <a:xfrm flipV="1">
            <a:off x="1190162" y="1522257"/>
            <a:ext cx="0" cy="363693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4FD0544A-AB0C-4B9D-A202-65747815F541}"/>
              </a:ext>
            </a:extLst>
          </p:cNvPr>
          <p:cNvSpPr txBox="1"/>
          <p:nvPr/>
        </p:nvSpPr>
        <p:spPr>
          <a:xfrm>
            <a:off x="6289316" y="5016152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Geothermie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9E8C833-6C71-48A3-AFF1-FD8DCFCEF242}"/>
              </a:ext>
            </a:extLst>
          </p:cNvPr>
          <p:cNvSpPr txBox="1"/>
          <p:nvPr/>
        </p:nvSpPr>
        <p:spPr>
          <a:xfrm>
            <a:off x="6229507" y="12285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100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AA30F60B-1FF8-4A23-9E50-597418CEBE42}"/>
              </a:ext>
            </a:extLst>
          </p:cNvPr>
          <p:cNvSpPr txBox="1"/>
          <p:nvPr/>
        </p:nvSpPr>
        <p:spPr>
          <a:xfrm>
            <a:off x="7177035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3,6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935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Zwischen Potenzialen und Beständen klafft jeweils noch eine sehr große Lücke!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FBED777A-E066-432B-B67F-AA813D1D4DFC}"/>
              </a:ext>
            </a:extLst>
          </p:cNvPr>
          <p:cNvCxnSpPr/>
          <p:nvPr/>
        </p:nvCxnSpPr>
        <p:spPr bwMode="auto">
          <a:xfrm flipV="1">
            <a:off x="1509250" y="1522257"/>
            <a:ext cx="0" cy="363693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2" name="Diagramm 51">
            <a:extLst>
              <a:ext uri="{FF2B5EF4-FFF2-40B4-BE49-F238E27FC236}">
                <a16:creationId xmlns:a16="http://schemas.microsoft.com/office/drawing/2014/main" id="{8655237B-1E03-48BB-8B0D-B1223DC88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09766"/>
              </p:ext>
            </p:extLst>
          </p:nvPr>
        </p:nvGraphicFramePr>
        <p:xfrm>
          <a:off x="778597" y="1452954"/>
          <a:ext cx="8854288" cy="37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40319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D4CCF871-E006-4BCA-B701-D97F3326E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38765"/>
              </p:ext>
            </p:extLst>
          </p:nvPr>
        </p:nvGraphicFramePr>
        <p:xfrm>
          <a:off x="342538" y="1709818"/>
          <a:ext cx="9277711" cy="39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83551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(5)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Primärenergiebedarf vs. EE-Potenziale und Bestand 2019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542B37-BDBA-4781-BEC2-175E83ECDBF4}"/>
              </a:ext>
            </a:extLst>
          </p:cNvPr>
          <p:cNvSpPr txBox="1"/>
          <p:nvPr/>
        </p:nvSpPr>
        <p:spPr>
          <a:xfrm>
            <a:off x="919557" y="92025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Primärenergiebedarf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096BD-56CD-4536-9986-4C26936458BD}"/>
              </a:ext>
            </a:extLst>
          </p:cNvPr>
          <p:cNvSpPr txBox="1"/>
          <p:nvPr/>
        </p:nvSpPr>
        <p:spPr>
          <a:xfrm>
            <a:off x="4237200" y="92025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EE-Potenziale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C3062C-70DF-40CF-98EA-B9945CEC5FAE}"/>
              </a:ext>
            </a:extLst>
          </p:cNvPr>
          <p:cNvSpPr txBox="1"/>
          <p:nvPr/>
        </p:nvSpPr>
        <p:spPr>
          <a:xfrm>
            <a:off x="7451110" y="92025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Bestand 2019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B675E-589C-419D-BD49-60918BE2463C}"/>
              </a:ext>
            </a:extLst>
          </p:cNvPr>
          <p:cNvSpPr txBox="1"/>
          <p:nvPr/>
        </p:nvSpPr>
        <p:spPr>
          <a:xfrm>
            <a:off x="178797" y="1242778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 </a:t>
            </a:r>
            <a:r>
              <a:rPr lang="de-DE" sz="1600" baseline="-25000" dirty="0" err="1">
                <a:solidFill>
                  <a:srgbClr val="3333FF"/>
                </a:solidFill>
              </a:rPr>
              <a:t>el</a:t>
            </a:r>
            <a:r>
              <a:rPr lang="de-DE" sz="1600" baseline="-25000" dirty="0">
                <a:solidFill>
                  <a:srgbClr val="3333FF"/>
                </a:solidFill>
              </a:rPr>
              <a:t>., </a:t>
            </a:r>
            <a:r>
              <a:rPr lang="de-DE" sz="1600" baseline="-25000" dirty="0" err="1">
                <a:solidFill>
                  <a:srgbClr val="3333FF"/>
                </a:solidFill>
              </a:rPr>
              <a:t>th</a:t>
            </a:r>
            <a:r>
              <a:rPr lang="de-DE" sz="1600" baseline="-250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3A2E7-7EA8-4781-8D43-E9581F98EA41}"/>
              </a:ext>
            </a:extLst>
          </p:cNvPr>
          <p:cNvSpPr txBox="1"/>
          <p:nvPr/>
        </p:nvSpPr>
        <p:spPr>
          <a:xfrm>
            <a:off x="1387463" y="1223263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2000 TWh/a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42B1C4-A342-4653-9FA3-5409E46233A1}"/>
              </a:ext>
            </a:extLst>
          </p:cNvPr>
          <p:cNvSpPr txBox="1"/>
          <p:nvPr/>
        </p:nvSpPr>
        <p:spPr>
          <a:xfrm>
            <a:off x="4271491" y="1223263"/>
            <a:ext cx="15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&gt;&gt;2000 TWh/a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F6F305-41D2-4749-8B26-51831810C748}"/>
              </a:ext>
            </a:extLst>
          </p:cNvPr>
          <p:cNvSpPr txBox="1"/>
          <p:nvPr/>
        </p:nvSpPr>
        <p:spPr>
          <a:xfrm>
            <a:off x="7681456" y="1223263"/>
            <a:ext cx="116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511,9 TWh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E2696C14-B508-47B4-BDBD-B6FD2A76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631" y="5753080"/>
            <a:ext cx="1586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82AECD-04DB-4205-B9F1-CFCACF6A5EAE}"/>
              </a:ext>
            </a:extLst>
          </p:cNvPr>
          <p:cNvSpPr txBox="1"/>
          <p:nvPr/>
        </p:nvSpPr>
        <p:spPr>
          <a:xfrm>
            <a:off x="5614450" y="281367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F59CD1-4597-478D-AC24-0EBA86C8A3DC}"/>
              </a:ext>
            </a:extLst>
          </p:cNvPr>
          <p:cNvSpPr txBox="1"/>
          <p:nvPr/>
        </p:nvSpPr>
        <p:spPr>
          <a:xfrm>
            <a:off x="5614450" y="369142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D64A6A-FC26-4A88-B2DB-5CC6E63E8B28}"/>
              </a:ext>
            </a:extLst>
          </p:cNvPr>
          <p:cNvSpPr txBox="1"/>
          <p:nvPr/>
        </p:nvSpPr>
        <p:spPr>
          <a:xfrm>
            <a:off x="5614450" y="4076326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</a:t>
            </a:r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739919-6837-4762-92CA-9AEEA2B788DB}"/>
              </a:ext>
            </a:extLst>
          </p:cNvPr>
          <p:cNvSpPr txBox="1"/>
          <p:nvPr/>
        </p:nvSpPr>
        <p:spPr>
          <a:xfrm>
            <a:off x="5614450" y="4595466"/>
            <a:ext cx="128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offshore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96EFD1-03E4-4F7B-BCD7-980426FC3FEE}"/>
              </a:ext>
            </a:extLst>
          </p:cNvPr>
          <p:cNvSpPr txBox="1"/>
          <p:nvPr/>
        </p:nvSpPr>
        <p:spPr>
          <a:xfrm>
            <a:off x="5614450" y="493530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Biomasse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A26018-2436-46BA-9279-100A6E41FAA1}"/>
              </a:ext>
            </a:extLst>
          </p:cNvPr>
          <p:cNvSpPr txBox="1"/>
          <p:nvPr/>
        </p:nvSpPr>
        <p:spPr>
          <a:xfrm>
            <a:off x="5614450" y="5406074"/>
            <a:ext cx="113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Wasserkraft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227ED39-D16A-4993-88E4-3711437ACAE5}"/>
              </a:ext>
            </a:extLst>
          </p:cNvPr>
          <p:cNvSpPr txBox="1"/>
          <p:nvPr/>
        </p:nvSpPr>
        <p:spPr>
          <a:xfrm>
            <a:off x="5614450" y="5201369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Tiefe-Geothermie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14D807-B47D-4554-8943-893D28E5EB78}"/>
              </a:ext>
            </a:extLst>
          </p:cNvPr>
          <p:cNvSpPr txBox="1"/>
          <p:nvPr/>
        </p:nvSpPr>
        <p:spPr>
          <a:xfrm>
            <a:off x="6966488" y="1709818"/>
            <a:ext cx="270465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EE-Potenziale, leicht</a:t>
            </a:r>
          </a:p>
          <a:p>
            <a:r>
              <a:rPr lang="de-DE" sz="1800" dirty="0">
                <a:solidFill>
                  <a:srgbClr val="FF0000"/>
                </a:solidFill>
              </a:rPr>
              <a:t>zu merken (TWh/a):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875  Solar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700 Wind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300 Biomasse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100 Tiefe-Geothermie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  25 Wasserkraft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8CFD04A-5BA6-4E72-A241-FA2F915EA180}"/>
              </a:ext>
            </a:extLst>
          </p:cNvPr>
          <p:cNvCxnSpPr/>
          <p:nvPr/>
        </p:nvCxnSpPr>
        <p:spPr bwMode="auto">
          <a:xfrm flipV="1">
            <a:off x="4450080" y="1651001"/>
            <a:ext cx="0" cy="970279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4CA30B9-4B55-4692-ADBF-CFDB7DF70588}"/>
              </a:ext>
            </a:extLst>
          </p:cNvPr>
          <p:cNvCxnSpPr/>
          <p:nvPr/>
        </p:nvCxnSpPr>
        <p:spPr bwMode="auto">
          <a:xfrm flipV="1">
            <a:off x="5640880" y="1651000"/>
            <a:ext cx="0" cy="97028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574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Mit dem PV-Potenzial kann der Primärenergiebedarf flexibel ausgeglichen werden!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16A854-0CBD-4642-B0B0-82A6D47B0680}"/>
              </a:ext>
            </a:extLst>
          </p:cNvPr>
          <p:cNvSpPr txBox="1"/>
          <p:nvPr/>
        </p:nvSpPr>
        <p:spPr>
          <a:xfrm>
            <a:off x="2620776" y="126491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46BDCA-7A54-456B-9751-5FFA05AEB21F}"/>
              </a:ext>
            </a:extLst>
          </p:cNvPr>
          <p:cNvSpPr txBox="1"/>
          <p:nvPr/>
        </p:nvSpPr>
        <p:spPr>
          <a:xfrm>
            <a:off x="265209" y="5644238"/>
            <a:ext cx="3925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 ohne klimaneutrale Grundstoff-Industrie (513 TWh/a)</a:t>
            </a:r>
          </a:p>
        </p:txBody>
      </p:sp>
    </p:spTree>
    <p:extLst>
      <p:ext uri="{BB962C8B-B14F-4D97-AF65-F5344CB8AC3E}">
        <p14:creationId xmlns:p14="http://schemas.microsoft.com/office/powerpoint/2010/main" val="213598447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Primärenergiebedarf in RLP 2040 (1)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CA8AEF1-64F4-496D-8AE0-90BEEB980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172298"/>
            <a:ext cx="8697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563BFB"/>
                </a:solidFill>
              </a:rPr>
              <a:t>Annahme</a:t>
            </a:r>
          </a:p>
          <a:p>
            <a:pPr marL="0" indent="0">
              <a:defRPr/>
            </a:pPr>
            <a:r>
              <a:rPr lang="de-DE" altLang="de-DE" sz="1800" dirty="0">
                <a:solidFill>
                  <a:srgbClr val="563BFB"/>
                </a:solidFill>
              </a:rPr>
              <a:t>In Ermangelung von Primärenergiebedarfsprognosen 2040 für RLP wird folgende Annahme getroffen: Der Primärenergiebedarf von RLP für 2040 kann vom bundesweiten Wert abgeleitet werden: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3DDF550-C1AA-412E-B751-3D514ACBF9AC}"/>
              </a:ext>
            </a:extLst>
          </p:cNvPr>
          <p:cNvGrpSpPr/>
          <p:nvPr/>
        </p:nvGrpSpPr>
        <p:grpSpPr>
          <a:xfrm>
            <a:off x="679253" y="2577251"/>
            <a:ext cx="8697913" cy="1057328"/>
            <a:chOff x="679253" y="2124407"/>
            <a:chExt cx="8697913" cy="1057328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7D014CE4-A7E5-4121-8D69-7467842A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253" y="2208386"/>
              <a:ext cx="8697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ctr">
                <a:defRPr/>
              </a:pPr>
              <a:r>
                <a:rPr lang="de-DE" altLang="de-DE" sz="1800" dirty="0">
                  <a:solidFill>
                    <a:srgbClr val="563BFB"/>
                  </a:solidFill>
                </a:rPr>
                <a:t>Primärenergiebedarf RLP  = 5% vom Primärenergiebedarf D   </a:t>
              </a:r>
              <a:r>
                <a:rPr lang="de-DE" altLang="de-DE" sz="1400" dirty="0">
                  <a:solidFill>
                    <a:srgbClr val="563BFB"/>
                  </a:solidFill>
                </a:rPr>
                <a:t>1)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2308A77-0F51-447E-B33A-B08EE48D9C86}"/>
                </a:ext>
              </a:extLst>
            </p:cNvPr>
            <p:cNvSpPr/>
            <p:nvPr/>
          </p:nvSpPr>
          <p:spPr bwMode="auto">
            <a:xfrm>
              <a:off x="793102" y="2124407"/>
              <a:ext cx="8322906" cy="1057328"/>
            </a:xfrm>
            <a:prstGeom prst="rect">
              <a:avLst/>
            </a:prstGeom>
            <a:noFill/>
            <a:ln w="190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918EA9-A2DD-41DC-8958-39BC26CFE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436" y="2515623"/>
              <a:ext cx="29528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800" dirty="0">
                  <a:solidFill>
                    <a:srgbClr val="563BFB"/>
                  </a:solidFill>
                </a:rPr>
                <a:t>= ca. 2.000 TWh/a * 0,05</a:t>
              </a:r>
              <a:br>
                <a:rPr lang="de-DE" altLang="de-DE" sz="1800" dirty="0">
                  <a:solidFill>
                    <a:srgbClr val="563BFB"/>
                  </a:solidFill>
                </a:rPr>
              </a:br>
              <a:r>
                <a:rPr lang="de-DE" altLang="de-DE" sz="1800" dirty="0">
                  <a:solidFill>
                    <a:srgbClr val="563BFB"/>
                  </a:solidFill>
                </a:rPr>
                <a:t>= </a:t>
              </a:r>
              <a:r>
                <a:rPr lang="de-DE" altLang="de-DE" sz="1800" b="1" dirty="0">
                  <a:solidFill>
                    <a:srgbClr val="563BFB"/>
                  </a:solidFill>
                </a:rPr>
                <a:t>100 TWh/a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BC09812-B5B2-41E8-A18C-4E88FC77AFA9}"/>
              </a:ext>
            </a:extLst>
          </p:cNvPr>
          <p:cNvSpPr txBox="1"/>
          <p:nvPr/>
        </p:nvSpPr>
        <p:spPr>
          <a:xfrm>
            <a:off x="679253" y="3780951"/>
            <a:ext cx="9278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1) Der Endenergieverbrauch von RLP 2017 entspricht ca. 5% des Endenergieverbrauch von D 2017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   </a:t>
            </a:r>
            <a:r>
              <a:rPr lang="de-DE" sz="1400" u="sng" dirty="0">
                <a:solidFill>
                  <a:srgbClr val="3333FF"/>
                </a:solidFill>
              </a:rPr>
              <a:t> Übrigens</a:t>
            </a:r>
            <a:r>
              <a:rPr lang="de-DE" sz="1400" dirty="0">
                <a:solidFill>
                  <a:srgbClr val="3333FF"/>
                </a:solidFill>
              </a:rPr>
              <a:t>. sowohl der %-</a:t>
            </a:r>
            <a:r>
              <a:rPr lang="de-DE" sz="1400" dirty="0" err="1">
                <a:solidFill>
                  <a:srgbClr val="3333FF"/>
                </a:solidFill>
              </a:rPr>
              <a:t>tuale</a:t>
            </a:r>
            <a:r>
              <a:rPr lang="de-DE" sz="1400" dirty="0">
                <a:solidFill>
                  <a:srgbClr val="3333FF"/>
                </a:solidFill>
              </a:rPr>
              <a:t> Anteil der Einwohner als auch der Landesfläche von RLP entspricht ca. 5% von D.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                     Auch der Königsteiner-Schlüssel beträgt ca. 5% </a:t>
            </a:r>
          </a:p>
        </p:txBody>
      </p:sp>
    </p:spTree>
    <p:extLst>
      <p:ext uri="{BB962C8B-B14F-4D97-AF65-F5344CB8AC3E}">
        <p14:creationId xmlns:p14="http://schemas.microsoft.com/office/powerpoint/2010/main" val="3285465732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944" y="99784"/>
            <a:ext cx="5047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Primärenergiebedarf in RLP 2040 (2)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1C0EA92-CC85-47C0-9C14-E0443B6C5AEA}"/>
              </a:ext>
            </a:extLst>
          </p:cNvPr>
          <p:cNvGrpSpPr/>
          <p:nvPr/>
        </p:nvGrpSpPr>
        <p:grpSpPr>
          <a:xfrm>
            <a:off x="351480" y="948942"/>
            <a:ext cx="4366826" cy="5068681"/>
            <a:chOff x="516951" y="948942"/>
            <a:chExt cx="4366826" cy="50686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0DE506F-5F67-466F-80C2-5F7524C66A9D}"/>
                </a:ext>
              </a:extLst>
            </p:cNvPr>
            <p:cNvSpPr/>
            <p:nvPr/>
          </p:nvSpPr>
          <p:spPr bwMode="auto">
            <a:xfrm>
              <a:off x="516951" y="948942"/>
              <a:ext cx="4365725" cy="50686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56" name="Text Box 14">
              <a:extLst>
                <a:ext uri="{FF2B5EF4-FFF2-40B4-BE49-F238E27FC236}">
                  <a16:creationId xmlns:a16="http://schemas.microsoft.com/office/drawing/2014/main" id="{DD920DC9-AB50-45C6-8EEB-49037B9B1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350" y="5724392"/>
              <a:ext cx="95699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u="sng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Quelle:</a:t>
              </a:r>
              <a:r>
                <a:rPr lang="de-DE" altLang="de-DE" sz="1200" b="1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 </a:t>
              </a:r>
              <a:r>
                <a:rPr lang="de-DE" altLang="de-DE" sz="1200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AGEB</a:t>
              </a:r>
            </a:p>
          </p:txBody>
        </p:sp>
        <p:graphicFrame>
          <p:nvGraphicFramePr>
            <p:cNvPr id="37" name="Diagramm 36">
              <a:extLst>
                <a:ext uri="{FF2B5EF4-FFF2-40B4-BE49-F238E27FC236}">
                  <a16:creationId xmlns:a16="http://schemas.microsoft.com/office/drawing/2014/main" id="{D3A1A022-DB89-4804-8FC4-94832F9D6BC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16217" y="1716828"/>
            <a:ext cx="3309257" cy="2850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B752A14-BCBE-42C6-9FB0-4B8A3E3D62A4}"/>
                </a:ext>
              </a:extLst>
            </p:cNvPr>
            <p:cNvSpPr txBox="1"/>
            <p:nvPr/>
          </p:nvSpPr>
          <p:spPr>
            <a:xfrm>
              <a:off x="4013026" y="2272155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Industrie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3C32978-7A4D-4D5A-A628-94BC06EFF9D3}"/>
                </a:ext>
              </a:extLst>
            </p:cNvPr>
            <p:cNvSpPr txBox="1"/>
            <p:nvPr/>
          </p:nvSpPr>
          <p:spPr>
            <a:xfrm>
              <a:off x="3249343" y="4278068"/>
              <a:ext cx="801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Verkehr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B1A2A0A-61ED-4C9B-8208-EDA29746431A}"/>
                </a:ext>
              </a:extLst>
            </p:cNvPr>
            <p:cNvSpPr txBox="1"/>
            <p:nvPr/>
          </p:nvSpPr>
          <p:spPr>
            <a:xfrm>
              <a:off x="1477409" y="171909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GHD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E7EB09B-638A-4E3C-92DC-4E80B29268C2}"/>
                </a:ext>
              </a:extLst>
            </p:cNvPr>
            <p:cNvSpPr txBox="1"/>
            <p:nvPr/>
          </p:nvSpPr>
          <p:spPr>
            <a:xfrm>
              <a:off x="516952" y="3192284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Haushalte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916555F-FEB2-477F-A0D7-7FFE62E55789}"/>
                </a:ext>
              </a:extLst>
            </p:cNvPr>
            <p:cNvSpPr txBox="1"/>
            <p:nvPr/>
          </p:nvSpPr>
          <p:spPr>
            <a:xfrm>
              <a:off x="889561" y="958769"/>
              <a:ext cx="3762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/>
                <a:t>Endenergieverbrauch 2017 in D</a:t>
              </a:r>
            </a:p>
            <a:p>
              <a:pPr algn="ctr"/>
              <a:r>
                <a:rPr lang="de-DE" sz="1800" b="1" dirty="0"/>
                <a:t>Anteile in %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0AB25251-4FEA-46D0-BE08-AB1D02FC3529}"/>
              </a:ext>
            </a:extLst>
          </p:cNvPr>
          <p:cNvSpPr txBox="1"/>
          <p:nvPr/>
        </p:nvSpPr>
        <p:spPr>
          <a:xfrm>
            <a:off x="1941723" y="2903126"/>
            <a:ext cx="143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2.591 TWh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8645FAA-CE50-491A-AAFF-5ADB3DC9B3CF}"/>
              </a:ext>
            </a:extLst>
          </p:cNvPr>
          <p:cNvGrpSpPr/>
          <p:nvPr/>
        </p:nvGrpSpPr>
        <p:grpSpPr>
          <a:xfrm>
            <a:off x="5156750" y="948942"/>
            <a:ext cx="4388307" cy="5068681"/>
            <a:chOff x="5156750" y="948942"/>
            <a:chExt cx="4388307" cy="506868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0DA359BC-07F9-4D9C-9E89-7F56E51241D2}"/>
                </a:ext>
              </a:extLst>
            </p:cNvPr>
            <p:cNvGrpSpPr/>
            <p:nvPr/>
          </p:nvGrpSpPr>
          <p:grpSpPr>
            <a:xfrm>
              <a:off x="5156750" y="948942"/>
              <a:ext cx="4388307" cy="5068681"/>
              <a:chOff x="5322221" y="948942"/>
              <a:chExt cx="4388307" cy="5068681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4229BFB3-274F-44AB-A079-C39B81DC6525}"/>
                  </a:ext>
                </a:extLst>
              </p:cNvPr>
              <p:cNvSpPr/>
              <p:nvPr/>
            </p:nvSpPr>
            <p:spPr bwMode="auto">
              <a:xfrm>
                <a:off x="5342718" y="948942"/>
                <a:ext cx="4365725" cy="50686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01C2750F-BB51-4293-AF1F-1160D3915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5271" y="5693801"/>
                <a:ext cx="2854371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u="sng" dirty="0" err="1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Quelle:MUEEF-RLP</a:t>
                </a:r>
                <a:r>
                  <a:rPr lang="de-DE" altLang="de-DE" sz="1200" u="sng" dirty="0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, Energiebericht 2017</a:t>
                </a:r>
                <a:r>
                  <a:rPr lang="de-DE" altLang="de-DE" sz="1200" b="1" dirty="0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 </a:t>
                </a:r>
                <a:endParaRPr lang="de-DE" altLang="de-DE" sz="1200" dirty="0">
                  <a:solidFill>
                    <a:srgbClr val="000000"/>
                  </a:solidFill>
                  <a:ea typeface="Microsoft YaHei" panose="020B0503020204020204" pitchFamily="34" charset="-122"/>
                </a:endParaRPr>
              </a:p>
            </p:txBody>
          </p:sp>
          <p:graphicFrame>
            <p:nvGraphicFramePr>
              <p:cNvPr id="43" name="Diagramm 42">
                <a:extLst>
                  <a:ext uri="{FF2B5EF4-FFF2-40B4-BE49-F238E27FC236}">
                    <a16:creationId xmlns:a16="http://schemas.microsoft.com/office/drawing/2014/main" id="{5A114356-6CC7-42FA-B45B-1BF1B8547A0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09386" y="1737465"/>
              <a:ext cx="3236752" cy="28505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B24DAC09-542F-44DD-9C09-A44BDCE892EE}"/>
                  </a:ext>
                </a:extLst>
              </p:cNvPr>
              <p:cNvSpPr txBox="1"/>
              <p:nvPr/>
            </p:nvSpPr>
            <p:spPr>
              <a:xfrm>
                <a:off x="8839777" y="222531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Industrie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DE54D52-B752-442A-A479-17135C3F0A53}"/>
                  </a:ext>
                </a:extLst>
              </p:cNvPr>
              <p:cNvSpPr txBox="1"/>
              <p:nvPr/>
            </p:nvSpPr>
            <p:spPr>
              <a:xfrm>
                <a:off x="7751674" y="4531056"/>
                <a:ext cx="8015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Verkehr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E383A133-B120-4E12-B15B-57F0B056F3A0}"/>
                  </a:ext>
                </a:extLst>
              </p:cNvPr>
              <p:cNvSpPr txBox="1"/>
              <p:nvPr/>
            </p:nvSpPr>
            <p:spPr>
              <a:xfrm>
                <a:off x="5322221" y="2908607"/>
                <a:ext cx="1040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Haushalte/</a:t>
                </a:r>
                <a:br>
                  <a:rPr lang="de-DE" sz="1400" dirty="0"/>
                </a:br>
                <a:r>
                  <a:rPr lang="de-DE" sz="1400" dirty="0"/>
                  <a:t>GHD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37606CFC-B642-4EC9-9CCF-E946F157A8EE}"/>
                  </a:ext>
                </a:extLst>
              </p:cNvPr>
              <p:cNvSpPr txBox="1"/>
              <p:nvPr/>
            </p:nvSpPr>
            <p:spPr>
              <a:xfrm>
                <a:off x="5663123" y="958769"/>
                <a:ext cx="39292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800" b="1" dirty="0"/>
                  <a:t>Endenergieverbrauch 2017 in RLP</a:t>
                </a:r>
              </a:p>
              <a:p>
                <a:pPr algn="ctr"/>
                <a:r>
                  <a:rPr lang="de-DE" sz="1800" b="1" dirty="0"/>
                  <a:t>Anteile in %</a:t>
                </a:r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0EF3694C-1C76-447D-A6FF-B734A0D6EE27}"/>
                </a:ext>
              </a:extLst>
            </p:cNvPr>
            <p:cNvSpPr txBox="1"/>
            <p:nvPr/>
          </p:nvSpPr>
          <p:spPr>
            <a:xfrm>
              <a:off x="6852091" y="2913862"/>
              <a:ext cx="122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132 TWh</a:t>
              </a: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der Istwert des Endenergieverbrauchs von RLP hat einen Anteil von ca. 5% von D</a:t>
            </a:r>
          </a:p>
        </p:txBody>
      </p:sp>
    </p:spTree>
    <p:extLst>
      <p:ext uri="{BB962C8B-B14F-4D97-AF65-F5344CB8AC3E}">
        <p14:creationId xmlns:p14="http://schemas.microsoft.com/office/powerpoint/2010/main" val="22021447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RLP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 (1)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A1A99D0-6599-425A-8430-B1EF0A38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172298"/>
            <a:ext cx="90308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563BFB"/>
                </a:solidFill>
              </a:rPr>
              <a:t>Annahme</a:t>
            </a:r>
          </a:p>
          <a:p>
            <a:pPr marL="0" indent="0">
              <a:defRPr/>
            </a:pPr>
            <a:r>
              <a:rPr lang="de-DE" altLang="de-DE" sz="1800" dirty="0">
                <a:solidFill>
                  <a:srgbClr val="563BFB"/>
                </a:solidFill>
              </a:rPr>
              <a:t>In Ermangelung von Studien bei einigen EE-Potenzialen 2040 für RLP werden folgende Annahmen getroffen: Die EE-Potenziale 2040 für RLP können von den  bundesweiten Werten abgeleitet werden (siehe Primärenergiebedarf in RLP 2040 (1,2):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CBE39EF-6917-4106-8059-C8AA5FDC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3059668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de-DE" altLang="de-DE" sz="1800" dirty="0">
                <a:solidFill>
                  <a:srgbClr val="563BFB"/>
                </a:solidFill>
              </a:rPr>
              <a:t>EE-Potenziale RLP = 5% vom EE-Potenziale von D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87CC6F2-69AA-49CB-903D-C8A19D1A8137}"/>
              </a:ext>
            </a:extLst>
          </p:cNvPr>
          <p:cNvSpPr/>
          <p:nvPr/>
        </p:nvSpPr>
        <p:spPr bwMode="auto">
          <a:xfrm>
            <a:off x="2360023" y="2847703"/>
            <a:ext cx="5320937" cy="766354"/>
          </a:xfrm>
          <a:prstGeom prst="rect">
            <a:avLst/>
          </a:prstGeom>
          <a:noFill/>
          <a:ln w="127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98141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946" y="39504"/>
            <a:ext cx="8915400" cy="726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EE-Potenziale bis 2040 in RLP (2)</a:t>
            </a:r>
            <a:br>
              <a:rPr lang="de-DE" alt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e-DE" alt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Basisdaten (2)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B116151-FDBA-4A96-923D-58BC8B12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575" y="5975778"/>
            <a:ext cx="1705916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LAK EB, ISE e.V.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D0FE37-BAAF-456E-92D8-9D0464F19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71852"/>
              </p:ext>
            </p:extLst>
          </p:nvPr>
        </p:nvGraphicFramePr>
        <p:xfrm>
          <a:off x="694509" y="1032255"/>
          <a:ext cx="8516982" cy="500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222">
                  <a:extLst>
                    <a:ext uri="{9D8B030D-6E8A-4147-A177-3AD203B41FA5}">
                      <a16:colId xmlns:a16="http://schemas.microsoft.com/office/drawing/2014/main" val="3749029877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3591752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35936916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9121688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28150255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969091133"/>
                    </a:ext>
                  </a:extLst>
                </a:gridCol>
                <a:gridCol w="1201782">
                  <a:extLst>
                    <a:ext uri="{9D8B030D-6E8A-4147-A177-3AD203B41FA5}">
                      <a16:colId xmlns:a16="http://schemas.microsoft.com/office/drawing/2014/main" val="3400619092"/>
                    </a:ext>
                  </a:extLst>
                </a:gridCol>
              </a:tblGrid>
              <a:tr h="2378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Flächen-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potenzial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nl-NL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nl-NL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(LAK EB 2018)</a:t>
                      </a:r>
                      <a:endParaRPr lang="nl-N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19229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ctr" fontAlgn="t"/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km²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49650"/>
                  </a:ext>
                </a:extLst>
              </a:tr>
              <a:tr h="2562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245508"/>
                  </a:ext>
                </a:extLst>
              </a:tr>
              <a:tr h="15604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Photovoltaik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0825926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2844711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Solarthermie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106353"/>
                  </a:ext>
                </a:extLst>
              </a:tr>
              <a:tr h="468144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</a:t>
                      </a:r>
                      <a:r>
                        <a:rPr lang="de-DE" sz="1600" b="1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onshore</a:t>
                      </a:r>
                      <a:b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(1,9% Fläche von RLP)</a:t>
                      </a:r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377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2.440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6467641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13,1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1470753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0314254"/>
                  </a:ext>
                </a:extLst>
              </a:tr>
              <a:tr h="288089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</a:t>
                      </a:r>
                      <a:b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Biomasse-Potzeniale RLP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IfaS 2004: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3875362"/>
                  </a:ext>
                </a:extLst>
              </a:tr>
              <a:tr h="288089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</a:t>
                      </a:r>
                      <a:b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Energieaufteilung:</a:t>
                      </a:r>
                      <a:b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- 5 TWh Stromerzeugung</a:t>
                      </a:r>
                      <a:b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- 10 TWh Wärmeerzeugung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1014065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Wasserkraft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5775108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3100337"/>
                  </a:ext>
                </a:extLst>
              </a:tr>
              <a:tr h="360111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Gesamtenergiebedarf</a:t>
                      </a:r>
                      <a:b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2018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LAK Energiebilanzen 2018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491056"/>
                  </a:ext>
                </a:extLst>
              </a:tr>
              <a:tr h="360111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Gesamtenergiebedarf</a:t>
                      </a:r>
                      <a:b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2040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Gesamtenergiebedarf</a:t>
                      </a:r>
                      <a:b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5% von Wert D,</a:t>
                      </a:r>
                      <a:b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ISE e.V.-Ausarbeitung</a:t>
                      </a:r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545275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A0227CF-E8C0-48AA-98C4-747DAF4782FB}"/>
              </a:ext>
            </a:extLst>
          </p:cNvPr>
          <p:cNvSpPr txBox="1"/>
          <p:nvPr/>
        </p:nvSpPr>
        <p:spPr>
          <a:xfrm>
            <a:off x="7697173" y="3437709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17)</a:t>
            </a:r>
          </a:p>
        </p:txBody>
      </p:sp>
    </p:spTree>
    <p:extLst>
      <p:ext uri="{BB962C8B-B14F-4D97-AF65-F5344CB8AC3E}">
        <p14:creationId xmlns:p14="http://schemas.microsoft.com/office/powerpoint/2010/main" val="1882795431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Agenda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20E8E17E-634F-4655-9793-FCB5F90E2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1221215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Randbedingung der Meta-Studie </a:t>
            </a:r>
            <a:endParaRPr lang="de-DE" altLang="de-DE" sz="1600" dirty="0">
              <a:solidFill>
                <a:srgbClr val="3333FF"/>
              </a:solidFill>
            </a:endParaRPr>
          </a:p>
        </p:txBody>
      </p:sp>
      <p:sp>
        <p:nvSpPr>
          <p:cNvPr id="8200" name="Text Box 5">
            <a:extLst>
              <a:ext uri="{FF2B5EF4-FFF2-40B4-BE49-F238E27FC236}">
                <a16:creationId xmlns:a16="http://schemas.microsoft.com/office/drawing/2014/main" id="{B0109D79-F640-48B2-A6EE-4DF1B46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4567258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Fazit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99B1CF-F2A6-4C2A-BC17-42A4A9CB374B}"/>
              </a:ext>
            </a:extLst>
          </p:cNvPr>
          <p:cNvSpPr/>
          <p:nvPr/>
        </p:nvSpPr>
        <p:spPr bwMode="auto">
          <a:xfrm>
            <a:off x="0" y="2044306"/>
            <a:ext cx="9906000" cy="11767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39817CF-F439-44CB-93D5-6DD6F385A310}"/>
              </a:ext>
            </a:extLst>
          </p:cNvPr>
          <p:cNvGrpSpPr/>
          <p:nvPr/>
        </p:nvGrpSpPr>
        <p:grpSpPr>
          <a:xfrm>
            <a:off x="1127123" y="2336851"/>
            <a:ext cx="8697913" cy="741454"/>
            <a:chOff x="1127123" y="1530511"/>
            <a:chExt cx="8697913" cy="741454"/>
          </a:xfrm>
        </p:grpSpPr>
        <p:sp>
          <p:nvSpPr>
            <p:cNvPr id="8197" name="Text Box 5">
              <a:extLst>
                <a:ext uri="{FF2B5EF4-FFF2-40B4-BE49-F238E27FC236}">
                  <a16:creationId xmlns:a16="http://schemas.microsoft.com/office/drawing/2014/main" id="{E6B98ABA-EBB2-41EB-A790-CB4482241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123" y="1530511"/>
              <a:ext cx="8697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</a:pPr>
              <a:r>
                <a:rPr lang="de-DE" altLang="de-DE" sz="1800" dirty="0">
                  <a:solidFill>
                    <a:srgbClr val="563BFB"/>
                  </a:solidFill>
                </a:rPr>
                <a:t>Primärenergiebedarf, Überleitung der Energiebilanz von 2017 bis 2040</a:t>
              </a:r>
            </a:p>
          </p:txBody>
        </p:sp>
        <p:sp>
          <p:nvSpPr>
            <p:cNvPr id="8198" name="Text Box 5">
              <a:extLst>
                <a:ext uri="{FF2B5EF4-FFF2-40B4-BE49-F238E27FC236}">
                  <a16:creationId xmlns:a16="http://schemas.microsoft.com/office/drawing/2014/main" id="{3928CE88-2F2D-439E-998F-240EFD4E0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123" y="1902633"/>
              <a:ext cx="8697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</a:pPr>
              <a:r>
                <a:rPr lang="de-DE" altLang="de-DE" sz="1800" dirty="0">
                  <a:solidFill>
                    <a:srgbClr val="563BFB"/>
                  </a:solidFill>
                </a:rPr>
                <a:t>EE-Potenziale bis 2040</a:t>
              </a: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02BD46F9-C21F-445F-8DB5-AE7D9B1E241E}"/>
              </a:ext>
            </a:extLst>
          </p:cNvPr>
          <p:cNvSpPr/>
          <p:nvPr/>
        </p:nvSpPr>
        <p:spPr bwMode="auto">
          <a:xfrm>
            <a:off x="0" y="3369157"/>
            <a:ext cx="9906000" cy="10888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86CA013-C057-4902-8298-43234AC0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3688887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Primärenergiebedarf bis 2040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F7B6AB7-B053-417E-9696-7D7B80ED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3986296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EE-Potenziale bis 2040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27B1A30E-1541-42BD-863B-4E53560A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1526307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Primärenergieverbrauch in Deutschland 2017 </a:t>
            </a:r>
            <a:endParaRPr lang="de-DE" altLang="de-DE" sz="1600" dirty="0">
              <a:solidFill>
                <a:srgbClr val="3333FF"/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EA410B7-FF24-491B-BD7C-01AC51965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3369157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u="sng" dirty="0">
                <a:solidFill>
                  <a:srgbClr val="563BFB"/>
                </a:solidFill>
              </a:rPr>
              <a:t>Rheinland-Pfalz (RLP)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632EF32F-CF9C-4A69-AF47-39CF968D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2042845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u="sng" dirty="0">
                <a:solidFill>
                  <a:srgbClr val="563BFB"/>
                </a:solidFill>
              </a:rPr>
              <a:t>Deutschland (D)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1AE0638-599D-4FB4-A3F8-07D6D35F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5054504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Quellen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F9BF984-ABB2-63F6-C4BD-C36DEF979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910274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Energie-Ressourcen der Erde </a:t>
            </a:r>
            <a:endParaRPr lang="de-DE" altLang="de-DE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>
            <a:extLst>
              <a:ext uri="{FF2B5EF4-FFF2-40B4-BE49-F238E27FC236}">
                <a16:creationId xmlns:a16="http://schemas.microsoft.com/office/drawing/2014/main" id="{F3031591-B539-4B7C-B648-7CA1151E9E35}"/>
              </a:ext>
            </a:extLst>
          </p:cNvPr>
          <p:cNvSpPr/>
          <p:nvPr/>
        </p:nvSpPr>
        <p:spPr bwMode="auto">
          <a:xfrm>
            <a:off x="3087871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F827EF6-0B59-4ABD-A08B-99C23C6D6687}"/>
              </a:ext>
            </a:extLst>
          </p:cNvPr>
          <p:cNvSpPr/>
          <p:nvPr/>
        </p:nvSpPr>
        <p:spPr bwMode="auto">
          <a:xfrm>
            <a:off x="1016919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855822A-E7C4-4BAA-86DE-2D0571DE8F13}"/>
              </a:ext>
            </a:extLst>
          </p:cNvPr>
          <p:cNvSpPr/>
          <p:nvPr/>
        </p:nvSpPr>
        <p:spPr bwMode="auto">
          <a:xfrm>
            <a:off x="5145343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935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in RLP klafft noch eine sehr große Lücke zwischen Potenzial und Bestand!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RLP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Potenziale vs. Bestand 2018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1019DD-EA9B-4FE8-8E52-863954D2E3FA}"/>
              </a:ext>
            </a:extLst>
          </p:cNvPr>
          <p:cNvSpPr txBox="1"/>
          <p:nvPr/>
        </p:nvSpPr>
        <p:spPr>
          <a:xfrm>
            <a:off x="1648333" y="50161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Solar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4A38E6-0B42-4739-AE25-F30042E066F2}"/>
              </a:ext>
            </a:extLst>
          </p:cNvPr>
          <p:cNvSpPr txBox="1"/>
          <p:nvPr/>
        </p:nvSpPr>
        <p:spPr>
          <a:xfrm>
            <a:off x="3228376" y="501615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Wind </a:t>
            </a:r>
            <a:r>
              <a:rPr lang="de-DE" sz="1800" u="sng" dirty="0" err="1"/>
              <a:t>onshore</a:t>
            </a:r>
            <a:endParaRPr lang="de-DE" sz="1800" u="sng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F5C12D-4C91-4BB7-B114-B35646742DCA}"/>
              </a:ext>
            </a:extLst>
          </p:cNvPr>
          <p:cNvSpPr txBox="1"/>
          <p:nvPr/>
        </p:nvSpPr>
        <p:spPr>
          <a:xfrm>
            <a:off x="5504778" y="50161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Biomasse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5C9E97-3923-4920-A731-59524B98D463}"/>
              </a:ext>
            </a:extLst>
          </p:cNvPr>
          <p:cNvSpPr txBox="1"/>
          <p:nvPr/>
        </p:nvSpPr>
        <p:spPr>
          <a:xfrm>
            <a:off x="7498076" y="5016152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Wasserkraft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6E35E7-613F-4936-8825-AF1BEF60ED53}"/>
              </a:ext>
            </a:extLst>
          </p:cNvPr>
          <p:cNvSpPr txBox="1"/>
          <p:nvPr/>
        </p:nvSpPr>
        <p:spPr>
          <a:xfrm>
            <a:off x="1538863" y="537755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17AF44-998D-48B3-9AF1-8C9F1ADBC6B9}"/>
              </a:ext>
            </a:extLst>
          </p:cNvPr>
          <p:cNvSpPr txBox="1"/>
          <p:nvPr/>
        </p:nvSpPr>
        <p:spPr>
          <a:xfrm>
            <a:off x="1538863" y="569330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399758-FA54-4D49-84EE-AC7FCBDF40A3}"/>
              </a:ext>
            </a:extLst>
          </p:cNvPr>
          <p:cNvSpPr/>
          <p:nvPr/>
        </p:nvSpPr>
        <p:spPr bwMode="auto">
          <a:xfrm>
            <a:off x="1352831" y="5443201"/>
            <a:ext cx="176486" cy="17648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A04DB1-77CC-44DA-9AC7-48BF7AD4DA95}"/>
              </a:ext>
            </a:extLst>
          </p:cNvPr>
          <p:cNvSpPr/>
          <p:nvPr/>
        </p:nvSpPr>
        <p:spPr bwMode="auto">
          <a:xfrm>
            <a:off x="1352831" y="5740629"/>
            <a:ext cx="176486" cy="17648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C6C095-2499-4A1E-B6AF-D8EFFCB89464}"/>
              </a:ext>
            </a:extLst>
          </p:cNvPr>
          <p:cNvSpPr txBox="1"/>
          <p:nvPr/>
        </p:nvSpPr>
        <p:spPr>
          <a:xfrm>
            <a:off x="1061796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71F7D63-7D13-46DC-A214-26ADB483C1EA}"/>
              </a:ext>
            </a:extLst>
          </p:cNvPr>
          <p:cNvSpPr txBox="1"/>
          <p:nvPr/>
        </p:nvSpPr>
        <p:spPr>
          <a:xfrm>
            <a:off x="2077025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45A2158-8EA8-416B-BE38-41827EECC64D}"/>
              </a:ext>
            </a:extLst>
          </p:cNvPr>
          <p:cNvSpPr txBox="1"/>
          <p:nvPr/>
        </p:nvSpPr>
        <p:spPr>
          <a:xfrm>
            <a:off x="362892" y="122639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C23125E-1107-4F67-AD62-147AEC58284B}"/>
              </a:ext>
            </a:extLst>
          </p:cNvPr>
          <p:cNvSpPr txBox="1"/>
          <p:nvPr/>
        </p:nvSpPr>
        <p:spPr>
          <a:xfrm>
            <a:off x="3094782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9230DF3-9D6E-47F3-9245-D8D3063199A1}"/>
              </a:ext>
            </a:extLst>
          </p:cNvPr>
          <p:cNvSpPr txBox="1"/>
          <p:nvPr/>
        </p:nvSpPr>
        <p:spPr>
          <a:xfrm>
            <a:off x="4162265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6CF825D-68DF-4426-BADE-6EB7D7D1EAAE}"/>
              </a:ext>
            </a:extLst>
          </p:cNvPr>
          <p:cNvSpPr txBox="1"/>
          <p:nvPr/>
        </p:nvSpPr>
        <p:spPr>
          <a:xfrm>
            <a:off x="5181613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AE5C3A7-0E6D-48D9-9D49-ADE5E96C2404}"/>
              </a:ext>
            </a:extLst>
          </p:cNvPr>
          <p:cNvSpPr txBox="1"/>
          <p:nvPr/>
        </p:nvSpPr>
        <p:spPr>
          <a:xfrm>
            <a:off x="6179424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A4FF7E3-97B4-4B15-B45B-6A44FB8B6990}"/>
              </a:ext>
            </a:extLst>
          </p:cNvPr>
          <p:cNvSpPr txBox="1"/>
          <p:nvPr/>
        </p:nvSpPr>
        <p:spPr>
          <a:xfrm>
            <a:off x="7233608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005B5C-6C75-40BD-9FD9-A8CD016B67E2}"/>
              </a:ext>
            </a:extLst>
          </p:cNvPr>
          <p:cNvSpPr txBox="1"/>
          <p:nvPr/>
        </p:nvSpPr>
        <p:spPr>
          <a:xfrm>
            <a:off x="8240128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3441127-BA69-4123-A1D9-53E539749AD8}"/>
              </a:ext>
            </a:extLst>
          </p:cNvPr>
          <p:cNvSpPr txBox="1"/>
          <p:nvPr/>
        </p:nvSpPr>
        <p:spPr>
          <a:xfrm>
            <a:off x="5362142" y="122851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15</a:t>
            </a:r>
          </a:p>
          <a:p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45F550-E206-4141-8CA6-5CCC7034CD79}"/>
              </a:ext>
            </a:extLst>
          </p:cNvPr>
          <p:cNvSpPr txBox="1"/>
          <p:nvPr/>
        </p:nvSpPr>
        <p:spPr>
          <a:xfrm>
            <a:off x="6360466" y="122851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13,1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2964E6E-16F2-4A73-97F4-AF43C6401F84}"/>
              </a:ext>
            </a:extLst>
          </p:cNvPr>
          <p:cNvSpPr txBox="1"/>
          <p:nvPr/>
        </p:nvSpPr>
        <p:spPr>
          <a:xfrm>
            <a:off x="7526266" y="122851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9DE3016-360A-478A-B0E2-7CCEFCD9628D}"/>
              </a:ext>
            </a:extLst>
          </p:cNvPr>
          <p:cNvSpPr txBox="1"/>
          <p:nvPr/>
        </p:nvSpPr>
        <p:spPr>
          <a:xfrm>
            <a:off x="8457225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0,8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A382CC-DCCA-43D9-A855-093F0946E3F8}"/>
              </a:ext>
            </a:extLst>
          </p:cNvPr>
          <p:cNvSpPr txBox="1"/>
          <p:nvPr/>
        </p:nvSpPr>
        <p:spPr>
          <a:xfrm>
            <a:off x="4317906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6,2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7B884B-DE53-4C0C-9771-DCDD427DA25C}"/>
              </a:ext>
            </a:extLst>
          </p:cNvPr>
          <p:cNvSpPr txBox="1"/>
          <p:nvPr/>
        </p:nvSpPr>
        <p:spPr>
          <a:xfrm>
            <a:off x="3282345" y="12285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24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305005-B16A-4E6A-9A4C-7A5CF681DED3}"/>
              </a:ext>
            </a:extLst>
          </p:cNvPr>
          <p:cNvSpPr txBox="1"/>
          <p:nvPr/>
        </p:nvSpPr>
        <p:spPr>
          <a:xfrm>
            <a:off x="2295453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2,5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2D0911E-7D2B-4E21-8D85-850A6420666F}"/>
              </a:ext>
            </a:extLst>
          </p:cNvPr>
          <p:cNvSpPr txBox="1"/>
          <p:nvPr/>
        </p:nvSpPr>
        <p:spPr>
          <a:xfrm>
            <a:off x="1105381" y="122851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 60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EF3CCE1-CAC7-4335-BB2E-11BBB236CD74}"/>
              </a:ext>
            </a:extLst>
          </p:cNvPr>
          <p:cNvCxnSpPr/>
          <p:nvPr/>
        </p:nvCxnSpPr>
        <p:spPr bwMode="auto">
          <a:xfrm flipV="1">
            <a:off x="1216419" y="1638927"/>
            <a:ext cx="0" cy="579272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AC3AC9E2-F5EC-4474-8F70-266CAB18B894}"/>
              </a:ext>
            </a:extLst>
          </p:cNvPr>
          <p:cNvCxnSpPr/>
          <p:nvPr/>
        </p:nvCxnSpPr>
        <p:spPr bwMode="auto">
          <a:xfrm flipV="1">
            <a:off x="1614453" y="1638927"/>
            <a:ext cx="0" cy="579272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2D5D76D8-5F50-4A18-B9F5-A928EA06313D}"/>
              </a:ext>
            </a:extLst>
          </p:cNvPr>
          <p:cNvSpPr/>
          <p:nvPr/>
        </p:nvSpPr>
        <p:spPr bwMode="auto">
          <a:xfrm>
            <a:off x="7178887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52EAA18A-F376-4266-BEB1-F4CBE4C3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281" y="5878324"/>
            <a:ext cx="1705916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LAK EB, ISE e.V.</a:t>
            </a:r>
          </a:p>
        </p:txBody>
      </p:sp>
      <p:graphicFrame>
        <p:nvGraphicFramePr>
          <p:cNvPr id="44" name="Diagramm 43">
            <a:extLst>
              <a:ext uri="{FF2B5EF4-FFF2-40B4-BE49-F238E27FC236}">
                <a16:creationId xmlns:a16="http://schemas.microsoft.com/office/drawing/2014/main" id="{68CAC52D-76B3-4611-A15E-4D1984054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97289"/>
              </p:ext>
            </p:extLst>
          </p:nvPr>
        </p:nvGraphicFramePr>
        <p:xfrm>
          <a:off x="760492" y="1622560"/>
          <a:ext cx="8528706" cy="341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62290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D8E2B780-A098-47EC-8770-7E5718BF8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857627"/>
              </p:ext>
            </p:extLst>
          </p:nvPr>
        </p:nvGraphicFramePr>
        <p:xfrm>
          <a:off x="819152" y="1561818"/>
          <a:ext cx="8953498" cy="402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0886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in RLP kann der Primärenergiebedarf mit dem PV-Potenzial flexibel</a:t>
            </a:r>
          </a:p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ausgeglichen werden!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83639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RLP (4)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Primärenergiebedarf vs. EE-Potenziale und Bestand 2018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542B37-BDBA-4781-BEC2-175E83ECDBF4}"/>
              </a:ext>
            </a:extLst>
          </p:cNvPr>
          <p:cNvSpPr txBox="1"/>
          <p:nvPr/>
        </p:nvSpPr>
        <p:spPr>
          <a:xfrm>
            <a:off x="1367243" y="92025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Primärenergiebedarf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096BD-56CD-4536-9986-4C26936458BD}"/>
              </a:ext>
            </a:extLst>
          </p:cNvPr>
          <p:cNvSpPr txBox="1"/>
          <p:nvPr/>
        </p:nvSpPr>
        <p:spPr>
          <a:xfrm>
            <a:off x="4442940" y="92025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EE-Potenziale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C3062C-70DF-40CF-98EA-B9945CEC5FAE}"/>
              </a:ext>
            </a:extLst>
          </p:cNvPr>
          <p:cNvSpPr txBox="1"/>
          <p:nvPr/>
        </p:nvSpPr>
        <p:spPr>
          <a:xfrm>
            <a:off x="7342250" y="92025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Bestand 2018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B675E-589C-419D-BD49-60918BE2463C}"/>
              </a:ext>
            </a:extLst>
          </p:cNvPr>
          <p:cNvSpPr txBox="1"/>
          <p:nvPr/>
        </p:nvSpPr>
        <p:spPr>
          <a:xfrm>
            <a:off x="583482" y="121312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3A2E7-7EA8-4781-8D43-E9581F98EA41}"/>
              </a:ext>
            </a:extLst>
          </p:cNvPr>
          <p:cNvSpPr txBox="1"/>
          <p:nvPr/>
        </p:nvSpPr>
        <p:spPr>
          <a:xfrm>
            <a:off x="1897149" y="1223263"/>
            <a:ext cx="118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100 TWh/a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42B1C4-A342-4653-9FA3-5409E46233A1}"/>
              </a:ext>
            </a:extLst>
          </p:cNvPr>
          <p:cNvSpPr txBox="1"/>
          <p:nvPr/>
        </p:nvSpPr>
        <p:spPr>
          <a:xfrm>
            <a:off x="4581987" y="1223263"/>
            <a:ext cx="1540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 100 TWh/a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F6F305-41D2-4749-8B26-51831810C748}"/>
              </a:ext>
            </a:extLst>
          </p:cNvPr>
          <p:cNvSpPr txBox="1"/>
          <p:nvPr/>
        </p:nvSpPr>
        <p:spPr>
          <a:xfrm>
            <a:off x="7569227" y="1223263"/>
            <a:ext cx="10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22,6 TWh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8CFD04A-5BA6-4E72-A241-FA2F915EA180}"/>
              </a:ext>
            </a:extLst>
          </p:cNvPr>
          <p:cNvCxnSpPr/>
          <p:nvPr/>
        </p:nvCxnSpPr>
        <p:spPr bwMode="auto">
          <a:xfrm flipV="1">
            <a:off x="4743272" y="1680754"/>
            <a:ext cx="0" cy="610071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4CA30B9-4B55-4692-ADBF-CFDB7DF70588}"/>
              </a:ext>
            </a:extLst>
          </p:cNvPr>
          <p:cNvCxnSpPr/>
          <p:nvPr/>
        </p:nvCxnSpPr>
        <p:spPr bwMode="auto">
          <a:xfrm flipV="1">
            <a:off x="5841041" y="1680754"/>
            <a:ext cx="0" cy="610071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097E605F-BBA5-42F7-B023-9DD09138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281" y="5695516"/>
            <a:ext cx="1705916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LAK EB, ISE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82AECD-04DB-4205-B9F1-CFCACF6A5EAE}"/>
              </a:ext>
            </a:extLst>
          </p:cNvPr>
          <p:cNvSpPr txBox="1"/>
          <p:nvPr/>
        </p:nvSpPr>
        <p:spPr>
          <a:xfrm>
            <a:off x="5953808" y="306762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F59CD1-4597-478D-AC24-0EBA86C8A3DC}"/>
              </a:ext>
            </a:extLst>
          </p:cNvPr>
          <p:cNvSpPr txBox="1"/>
          <p:nvPr/>
        </p:nvSpPr>
        <p:spPr>
          <a:xfrm>
            <a:off x="5920817" y="399609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D64A6A-FC26-4A88-B2DB-5CC6E63E8B28}"/>
              </a:ext>
            </a:extLst>
          </p:cNvPr>
          <p:cNvSpPr txBox="1"/>
          <p:nvPr/>
        </p:nvSpPr>
        <p:spPr>
          <a:xfrm>
            <a:off x="5920817" y="4422213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</a:t>
            </a:r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96EFD1-03E4-4F7B-BCD7-980426FC3FEE}"/>
              </a:ext>
            </a:extLst>
          </p:cNvPr>
          <p:cNvSpPr txBox="1"/>
          <p:nvPr/>
        </p:nvSpPr>
        <p:spPr>
          <a:xfrm>
            <a:off x="5953808" y="5002220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Biomasse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A26018-2436-46BA-9279-100A6E41FAA1}"/>
              </a:ext>
            </a:extLst>
          </p:cNvPr>
          <p:cNvSpPr txBox="1"/>
          <p:nvPr/>
        </p:nvSpPr>
        <p:spPr>
          <a:xfrm>
            <a:off x="5953808" y="5255314"/>
            <a:ext cx="11333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Wasserkraft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35BAC6-3126-419B-B75B-87D4D74F42FF}"/>
              </a:ext>
            </a:extLst>
          </p:cNvPr>
          <p:cNvSpPr txBox="1"/>
          <p:nvPr/>
        </p:nvSpPr>
        <p:spPr>
          <a:xfrm>
            <a:off x="7209952" y="1985789"/>
            <a:ext cx="231345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EE-Potenziale, leicht</a:t>
            </a:r>
          </a:p>
          <a:p>
            <a:r>
              <a:rPr lang="de-DE" sz="1800" dirty="0">
                <a:solidFill>
                  <a:srgbClr val="FF0000"/>
                </a:solidFill>
              </a:rPr>
              <a:t>zu merken (TWh):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60  Solar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24 Wind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15 Biomasse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  1 Wasserkraft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21212A6-3AB5-489E-85BF-10FB0EE751C8}"/>
              </a:ext>
            </a:extLst>
          </p:cNvPr>
          <p:cNvSpPr txBox="1"/>
          <p:nvPr/>
        </p:nvSpPr>
        <p:spPr>
          <a:xfrm>
            <a:off x="2995993" y="127467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5C9A7E-2930-4053-8EAE-9B7A173AF9E7}"/>
              </a:ext>
            </a:extLst>
          </p:cNvPr>
          <p:cNvSpPr txBox="1"/>
          <p:nvPr/>
        </p:nvSpPr>
        <p:spPr>
          <a:xfrm>
            <a:off x="303995" y="5557016"/>
            <a:ext cx="4048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 ohne klimaneutrale Grundstoff-Industrie (ca. 30TWh/a)</a:t>
            </a:r>
          </a:p>
        </p:txBody>
      </p:sp>
    </p:spTree>
    <p:extLst>
      <p:ext uri="{BB962C8B-B14F-4D97-AF65-F5344CB8AC3E}">
        <p14:creationId xmlns:p14="http://schemas.microsoft.com/office/powerpoint/2010/main" val="28486752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Fazit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5BF177-6460-45C2-9D14-3956BE13F490}"/>
              </a:ext>
            </a:extLst>
          </p:cNvPr>
          <p:cNvSpPr txBox="1"/>
          <p:nvPr/>
        </p:nvSpPr>
        <p:spPr>
          <a:xfrm>
            <a:off x="437379" y="1548393"/>
            <a:ext cx="930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EE-Potenziale reichen sehr gut aus, um den Primärenergiebedarf in 2040 für D und RLP zu decken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E5C635A-4746-43AB-9405-315F1EC9260E}"/>
              </a:ext>
            </a:extLst>
          </p:cNvPr>
          <p:cNvSpPr txBox="1"/>
          <p:nvPr/>
        </p:nvSpPr>
        <p:spPr>
          <a:xfrm>
            <a:off x="437379" y="3152273"/>
            <a:ext cx="8800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Energie der Biogas-Anlagen  sollte vorzugsweise  eingespeichert werden und bei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„</a:t>
            </a:r>
            <a:r>
              <a:rPr lang="de-DE" sz="1600" dirty="0" err="1">
                <a:solidFill>
                  <a:srgbClr val="3333FF"/>
                </a:solidFill>
              </a:rPr>
              <a:t>Dunkelfllauten</a:t>
            </a:r>
            <a:r>
              <a:rPr lang="de-DE" sz="1600" dirty="0">
                <a:solidFill>
                  <a:srgbClr val="3333FF"/>
                </a:solidFill>
              </a:rPr>
              <a:t>“ zum Einsatz kommen, d.h. keine Grundlastnutzung zur Stromerzeugung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siehe Kapitel „</a:t>
            </a:r>
            <a:r>
              <a:rPr lang="de-DE" sz="1600" dirty="0" err="1">
                <a:solidFill>
                  <a:srgbClr val="3333FF"/>
                </a:solidFill>
                <a:sym typeface="Wingdings" panose="05000000000000000000" pitchFamily="2" charset="2"/>
              </a:rPr>
              <a:t>enrgetische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 Versorgungssicherheit“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5E40EC-ACAB-4B60-ADBC-A6D0D6920FE8}"/>
              </a:ext>
            </a:extLst>
          </p:cNvPr>
          <p:cNvSpPr txBox="1"/>
          <p:nvPr/>
        </p:nvSpPr>
        <p:spPr>
          <a:xfrm>
            <a:off x="437379" y="4097269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Einfach erreichbare Ziele müssen schnell und wirtschaftlich umgesetzt werden: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z.B. Wind offshore (</a:t>
            </a:r>
            <a:r>
              <a:rPr lang="de-DE" sz="1600" dirty="0" err="1">
                <a:solidFill>
                  <a:srgbClr val="3333FF"/>
                </a:solidFill>
              </a:rPr>
              <a:t>low</a:t>
            </a:r>
            <a:r>
              <a:rPr lang="de-DE" sz="1600" dirty="0">
                <a:solidFill>
                  <a:srgbClr val="3333FF"/>
                </a:solidFill>
              </a:rPr>
              <a:t> </a:t>
            </a:r>
            <a:r>
              <a:rPr lang="de-DE" sz="1600" dirty="0" err="1">
                <a:solidFill>
                  <a:srgbClr val="3333FF"/>
                </a:solidFill>
              </a:rPr>
              <a:t>hanging</a:t>
            </a:r>
            <a:r>
              <a:rPr lang="de-DE" sz="1600" dirty="0">
                <a:solidFill>
                  <a:srgbClr val="3333FF"/>
                </a:solidFill>
              </a:rPr>
              <a:t> </a:t>
            </a:r>
            <a:r>
              <a:rPr lang="de-DE" sz="1600" dirty="0" err="1">
                <a:solidFill>
                  <a:srgbClr val="3333FF"/>
                </a:solidFill>
              </a:rPr>
              <a:t>fruits</a:t>
            </a:r>
            <a:r>
              <a:rPr lang="de-DE" sz="16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933CA9-DFDA-41C9-838E-8E9F3D9045BD}"/>
              </a:ext>
            </a:extLst>
          </p:cNvPr>
          <p:cNvSpPr txBox="1"/>
          <p:nvPr/>
        </p:nvSpPr>
        <p:spPr>
          <a:xfrm>
            <a:off x="437379" y="2247167"/>
            <a:ext cx="6284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Alle EE werden gebraucht um die Klimaschutzziele zu erreichen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36CA68-0A3D-433B-A7FF-43C753C7075D}"/>
              </a:ext>
            </a:extLst>
          </p:cNvPr>
          <p:cNvSpPr txBox="1"/>
          <p:nvPr/>
        </p:nvSpPr>
        <p:spPr>
          <a:xfrm>
            <a:off x="437379" y="2699720"/>
            <a:ext cx="9300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Mit den großen PV-Potenzialen sind flexible Anpassungen an den Primärenergiebedarf möglich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2311B4-7F9E-4C3D-A41F-19A824D599E0}"/>
              </a:ext>
            </a:extLst>
          </p:cNvPr>
          <p:cNvSpPr txBox="1"/>
          <p:nvPr/>
        </p:nvSpPr>
        <p:spPr>
          <a:xfrm>
            <a:off x="437379" y="849619"/>
            <a:ext cx="831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geplanten Einsparungen (Suffizienz und Effizienz) müssen vorranging erschlossen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werden 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siehe Kapitel „Energieverbrauch“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2A513E9-B7D4-431B-B70B-155F16AC4A93}"/>
              </a:ext>
            </a:extLst>
          </p:cNvPr>
          <p:cNvSpPr txBox="1"/>
          <p:nvPr/>
        </p:nvSpPr>
        <p:spPr>
          <a:xfrm>
            <a:off x="437379" y="4796040"/>
            <a:ext cx="8023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Umsetzungskriterien: Klimaneutralität – möglichst emissionsfrei 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rgbClr val="3333FF"/>
                </a:solidFill>
              </a:rPr>
              <a:t>Schnelligkeit und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Wirtschaftlichkeit stehen im Vordergrund</a:t>
            </a:r>
          </a:p>
        </p:txBody>
      </p:sp>
    </p:spTree>
    <p:extLst>
      <p:ext uri="{BB962C8B-B14F-4D97-AF65-F5344CB8AC3E}">
        <p14:creationId xmlns:p14="http://schemas.microsoft.com/office/powerpoint/2010/main" val="209701725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32" y="78377"/>
            <a:ext cx="1524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Quellen (1)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5A726D-D2AF-4857-8F74-62B3A5479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9835"/>
              </p:ext>
            </p:extLst>
          </p:nvPr>
        </p:nvGraphicFramePr>
        <p:xfrm>
          <a:off x="289560" y="964564"/>
          <a:ext cx="9326880" cy="5349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42">
                  <a:extLst>
                    <a:ext uri="{9D8B030D-6E8A-4147-A177-3AD203B41FA5}">
                      <a16:colId xmlns:a16="http://schemas.microsoft.com/office/drawing/2014/main" val="1966624129"/>
                    </a:ext>
                  </a:extLst>
                </a:gridCol>
                <a:gridCol w="8621138">
                  <a:extLst>
                    <a:ext uri="{9D8B030D-6E8A-4147-A177-3AD203B41FA5}">
                      <a16:colId xmlns:a16="http://schemas.microsoft.com/office/drawing/2014/main" val="1893159477"/>
                    </a:ext>
                  </a:extLst>
                </a:gridCol>
              </a:tblGrid>
              <a:tr h="213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EB 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65385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1a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AGEB 2018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„Energieflussbild 2017 für die Bundesrepublik Deutschland"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391142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AGEB 2019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Broschüre: „Energie in Zahlen“, Endenergieverbrauch nach Anwendungszwecken (2017), Seite 25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97864"/>
                  </a:ext>
                </a:extLst>
              </a:tr>
              <a:tr h="5899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2a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EU-Richtline 2012: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„zur Energieeffizienz, zur Änderung der Richtlinien 2009/125/EG und 2010/30/EU und zur Aufhebung der Richtlinien 2004/8/EG und 2006/32/EG“, Artikel 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234178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2b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EU-Richtline 2018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„zur Änderung der Richtlinie 2012/27/EU zur Energieeffizienz“, Artikel 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6279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Frauhofer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ISE, 2/2020 und Update 12/2020: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„Wege zu einem klimaneutralen Energiesystem“, Kapitel 2.1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311315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BWK 01.10.2017: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„Potenzial der Geothermie im deutschen Energiesystem“, Seite 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17018"/>
                  </a:ext>
                </a:extLst>
              </a:tr>
              <a:tr h="6051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 2003: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Sachstandsbericht: „Möglichkeiten geothermischer Stromerzeugung in Deutschland“, nur Versorgung der bestehenden Fernwärmenetze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Seite 6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1316807"/>
                  </a:ext>
                </a:extLst>
              </a:tr>
              <a:tr h="60896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Fraunhofer-ISE 2018: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Technologiebericht: „1.7 Umweltwärme"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Zusammenfassung: B)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Multikriterielle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Bewertung: Beitrag zur Energie- und Ressourceneffizienz: 540-570 PJ/a in 2050, Seite 9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4502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Ing.Büro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Floeksmühle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Uni Stuttgart, etc. 2010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„Potentialermittlung für den Ausbau der Wasserkraftnutzung in Deutschland als Grundlage für die Entwicklung einer geeigneten Ausbaustrategie“, Kapitel 2, Seite 15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38069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BWE, 2. Auflage März 2012: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Kurzstudie: „Potenzial der Windenergienutzung an Land“, Kapitel 1, Seite 4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2469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WindEurope</a:t>
                      </a:r>
                      <a:r>
                        <a:rPr lang="en-US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Nov. 2019:</a:t>
                      </a:r>
                      <a:b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„Our energy, our future“, Figure A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8878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06146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32" y="78377"/>
            <a:ext cx="1524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Quellen (2)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5A726D-D2AF-4857-8F74-62B3A5479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4739"/>
              </p:ext>
            </p:extLst>
          </p:nvPr>
        </p:nvGraphicFramePr>
        <p:xfrm>
          <a:off x="289560" y="954404"/>
          <a:ext cx="9326880" cy="378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42">
                  <a:extLst>
                    <a:ext uri="{9D8B030D-6E8A-4147-A177-3AD203B41FA5}">
                      <a16:colId xmlns:a16="http://schemas.microsoft.com/office/drawing/2014/main" val="1966624129"/>
                    </a:ext>
                  </a:extLst>
                </a:gridCol>
                <a:gridCol w="8621138">
                  <a:extLst>
                    <a:ext uri="{9D8B030D-6E8A-4147-A177-3AD203B41FA5}">
                      <a16:colId xmlns:a16="http://schemas.microsoft.com/office/drawing/2014/main" val="1893159477"/>
                    </a:ext>
                  </a:extLst>
                </a:gridCol>
              </a:tblGrid>
              <a:tr h="213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EB 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6538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IWES, 2017:</a:t>
                      </a:r>
                      <a:b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„Energiewirtschaftliche Bedeutung der Offshore-Windenergie für die Energiewende“, Kapitel 2, Seite 10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408303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FNR, Einheimische Bioenergiepotenziale 2050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„Was kann Bioenergie 2050 leisten?"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7884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DVGW-Forschungsprojekt G201710, 2019: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„Ermittlung des Gesamtpotentials erneuerbarer Gase zur Einspeisung ins deutsche Erdgasnetz“, Kapitel 11.2. Tabelle 11.4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6504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Fath Karoline, 2018, KIT Band 25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PRODUKTION UND ENERGIE,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Diss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.: „Technical and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potential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photovoltaic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systems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buildings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“, Kurzfassung, Seite IV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20223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Leibnitz-Institut IÖR, 1/2021:</a:t>
                      </a:r>
                      <a:b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PM: Strom von der Hauswand – Gebäudefassaden bieten großes Potenzial für die Gewinnung von Solarenergie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0121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ISE, 2020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Leitfaden: „AGRI-PV, Chance für Landwirtschaft und Energiewende“, Kapitel 2.2, Seite 10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29818"/>
                  </a:ext>
                </a:extLst>
              </a:tr>
              <a:tr h="54860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Wüstenrot Siftung, 2014,</a:t>
                      </a:r>
                      <a:b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"Solarthermie: Technik, Potenziale, Wirtschaftlichkeit und Ökobilanz für solarthermische Systeme in Einfamilienhäusern"</a:t>
                      </a:r>
                      <a:b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Kapitel 6.2.7, Seite 105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488272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IfaS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2004: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"Weiterentwicklung der energetischen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Verwertungvon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Biomasse in Rheinland-Pfalz“, Kapitel 3, Tabelle 6, Seite 13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6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01368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46A1577-52E2-61EE-760C-FD670A91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54" y="397517"/>
            <a:ext cx="55863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>
                <a:solidFill>
                  <a:srgbClr val="3333FF"/>
                </a:solidFill>
              </a:rPr>
              <a:t>Kern-Team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u="sng" dirty="0">
                <a:solidFill>
                  <a:srgbClr val="3333FF"/>
                </a:solidFill>
              </a:rPr>
              <a:t>Wolfgang Thiel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Wolfgang Fedderken</a:t>
            </a: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Prof. Dr. Karl Keilen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Dr. Gerhard Lausterer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Michael Linder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hteck 14336">
            <a:extLst>
              <a:ext uri="{FF2B5EF4-FFF2-40B4-BE49-F238E27FC236}">
                <a16:creationId xmlns:a16="http://schemas.microsoft.com/office/drawing/2014/main" id="{EFD471A6-780C-49AA-BF6B-E9B24428DE1E}"/>
              </a:ext>
            </a:extLst>
          </p:cNvPr>
          <p:cNvSpPr/>
          <p:nvPr/>
        </p:nvSpPr>
        <p:spPr bwMode="auto">
          <a:xfrm>
            <a:off x="0" y="812800"/>
            <a:ext cx="9906000" cy="53641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32850A32-5658-FBD3-9937-D5FD96C73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36525"/>
            <a:ext cx="416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Energie-Ressourcen der Erde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E789FAD-8CCB-E1BB-B1FB-FDE959B87B5E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795338"/>
            <a:ext cx="3189288" cy="5286375"/>
            <a:chOff x="6642673" y="823665"/>
            <a:chExt cx="3189109" cy="528662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9C6D6F6-2FF3-4EF2-A1E3-49C712A8B8CB}"/>
                </a:ext>
              </a:extLst>
            </p:cNvPr>
            <p:cNvSpPr/>
            <p:nvPr/>
          </p:nvSpPr>
          <p:spPr>
            <a:xfrm>
              <a:off x="7887203" y="1195157"/>
              <a:ext cx="919111" cy="9176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42473FE3-831A-4FF9-A2C5-D31E91777AC7}"/>
                </a:ext>
              </a:extLst>
            </p:cNvPr>
            <p:cNvSpPr/>
            <p:nvPr/>
          </p:nvSpPr>
          <p:spPr>
            <a:xfrm>
              <a:off x="7788784" y="2242957"/>
              <a:ext cx="950860" cy="95095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722C3E2-95E1-4CAB-950E-EC6B493828C2}"/>
                </a:ext>
              </a:extLst>
            </p:cNvPr>
            <p:cNvSpPr/>
            <p:nvPr/>
          </p:nvSpPr>
          <p:spPr>
            <a:xfrm>
              <a:off x="7560197" y="3292343"/>
              <a:ext cx="1114362" cy="1114477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50F8823-BCED-4341-B16C-59455C5473BA}"/>
                </a:ext>
              </a:extLst>
            </p:cNvPr>
            <p:cNvSpPr/>
            <p:nvPr/>
          </p:nvSpPr>
          <p:spPr>
            <a:xfrm>
              <a:off x="6642673" y="4406821"/>
              <a:ext cx="1703292" cy="17034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56" name="Textfeld 6">
              <a:extLst>
                <a:ext uri="{FF2B5EF4-FFF2-40B4-BE49-F238E27FC236}">
                  <a16:creationId xmlns:a16="http://schemas.microsoft.com/office/drawing/2014/main" id="{DA4F6D4D-8185-6840-7D94-F2E03B5C4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550" y="1435371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Erdgas</a:t>
              </a:r>
            </a:p>
          </p:txBody>
        </p:sp>
        <p:sp>
          <p:nvSpPr>
            <p:cNvPr id="13357" name="Textfeld 41">
              <a:extLst>
                <a:ext uri="{FF2B5EF4-FFF2-40B4-BE49-F238E27FC236}">
                  <a16:creationId xmlns:a16="http://schemas.microsoft.com/office/drawing/2014/main" id="{A5A35400-C961-C047-BDDD-C0F709DD1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550" y="253422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Öl</a:t>
              </a:r>
            </a:p>
          </p:txBody>
        </p:sp>
        <p:sp>
          <p:nvSpPr>
            <p:cNvPr id="13358" name="Textfeld 42">
              <a:extLst>
                <a:ext uri="{FF2B5EF4-FFF2-40B4-BE49-F238E27FC236}">
                  <a16:creationId xmlns:a16="http://schemas.microsoft.com/office/drawing/2014/main" id="{1042362E-1E7E-D33C-12FA-CCFE4BC8D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549" y="3650428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Uran</a:t>
              </a:r>
            </a:p>
          </p:txBody>
        </p:sp>
        <p:sp>
          <p:nvSpPr>
            <p:cNvPr id="13359" name="Textfeld 43">
              <a:extLst>
                <a:ext uri="{FF2B5EF4-FFF2-40B4-BE49-F238E27FC236}">
                  <a16:creationId xmlns:a16="http://schemas.microsoft.com/office/drawing/2014/main" id="{DBBE43EA-206D-DC93-5BC4-FBBB072BA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550" y="5073587"/>
              <a:ext cx="7745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Kohle</a:t>
              </a:r>
            </a:p>
          </p:txBody>
        </p:sp>
        <p:sp>
          <p:nvSpPr>
            <p:cNvPr id="13360" name="Textfeld 48">
              <a:extLst>
                <a:ext uri="{FF2B5EF4-FFF2-40B4-BE49-F238E27FC236}">
                  <a16:creationId xmlns:a16="http://schemas.microsoft.com/office/drawing/2014/main" id="{04C4FE44-2F32-1A14-F3DB-B70A501B8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2680" y="823665"/>
              <a:ext cx="2339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 u="sng">
                  <a:solidFill>
                    <a:schemeClr val="accent2"/>
                  </a:solidFill>
                </a:rPr>
                <a:t>endliche Ressourcen</a:t>
              </a:r>
            </a:p>
          </p:txBody>
        </p:sp>
        <p:sp>
          <p:nvSpPr>
            <p:cNvPr id="13361" name="Textfeld 50">
              <a:extLst>
                <a:ext uri="{FF2B5EF4-FFF2-40B4-BE49-F238E27FC236}">
                  <a16:creationId xmlns:a16="http://schemas.microsoft.com/office/drawing/2014/main" id="{AA7BE7F1-152A-7566-265A-333EE2F86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693" y="1286509"/>
              <a:ext cx="663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/>
                <a:t>215</a:t>
              </a:r>
            </a:p>
            <a:p>
              <a:pPr algn="ctr"/>
              <a:r>
                <a:rPr lang="de-DE" altLang="de-DE" sz="1800"/>
                <a:t>TWa</a:t>
              </a:r>
            </a:p>
          </p:txBody>
        </p:sp>
        <p:sp>
          <p:nvSpPr>
            <p:cNvPr id="13362" name="Textfeld 51">
              <a:extLst>
                <a:ext uri="{FF2B5EF4-FFF2-40B4-BE49-F238E27FC236}">
                  <a16:creationId xmlns:a16="http://schemas.microsoft.com/office/drawing/2014/main" id="{CFA3229B-4D8B-76B8-258E-D2A5CE8E0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7869" y="2371894"/>
              <a:ext cx="663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>
                  <a:solidFill>
                    <a:schemeClr val="bg1"/>
                  </a:solidFill>
                </a:rPr>
                <a:t>240</a:t>
              </a:r>
            </a:p>
            <a:p>
              <a:pPr algn="ctr"/>
              <a:r>
                <a:rPr lang="de-DE" altLang="de-DE" sz="1800">
                  <a:solidFill>
                    <a:schemeClr val="bg1"/>
                  </a:solidFill>
                </a:rPr>
                <a:t>TWa</a:t>
              </a:r>
            </a:p>
          </p:txBody>
        </p:sp>
        <p:sp>
          <p:nvSpPr>
            <p:cNvPr id="13363" name="Textfeld 52">
              <a:extLst>
                <a:ext uri="{FF2B5EF4-FFF2-40B4-BE49-F238E27FC236}">
                  <a16:creationId xmlns:a16="http://schemas.microsoft.com/office/drawing/2014/main" id="{C61841E9-41B9-798A-8DC5-20771656B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0929" y="3495814"/>
              <a:ext cx="9028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>
                  <a:solidFill>
                    <a:schemeClr val="bg1"/>
                  </a:solidFill>
                </a:rPr>
                <a:t>90-300</a:t>
              </a:r>
            </a:p>
            <a:p>
              <a:pPr algn="ctr"/>
              <a:r>
                <a:rPr lang="de-DE" altLang="de-DE" sz="1800">
                  <a:solidFill>
                    <a:schemeClr val="bg1"/>
                  </a:solidFill>
                </a:rPr>
                <a:t>TWa</a:t>
              </a:r>
            </a:p>
          </p:txBody>
        </p:sp>
        <p:sp>
          <p:nvSpPr>
            <p:cNvPr id="13364" name="Textfeld 53">
              <a:extLst>
                <a:ext uri="{FF2B5EF4-FFF2-40B4-BE49-F238E27FC236}">
                  <a16:creationId xmlns:a16="http://schemas.microsoft.com/office/drawing/2014/main" id="{B78D68E6-2F1B-0432-17DB-86797A73B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9632" y="4919626"/>
              <a:ext cx="663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>
                  <a:solidFill>
                    <a:schemeClr val="bg1"/>
                  </a:solidFill>
                </a:rPr>
                <a:t>900</a:t>
              </a:r>
            </a:p>
            <a:p>
              <a:pPr algn="ctr"/>
              <a:r>
                <a:rPr lang="de-DE" altLang="de-DE" sz="1800">
                  <a:solidFill>
                    <a:schemeClr val="bg1"/>
                  </a:solidFill>
                </a:rPr>
                <a:t>TWa</a:t>
              </a:r>
            </a:p>
          </p:txBody>
        </p:sp>
      </p:grpSp>
      <p:grpSp>
        <p:nvGrpSpPr>
          <p:cNvPr id="14336" name="Gruppieren 14335">
            <a:extLst>
              <a:ext uri="{FF2B5EF4-FFF2-40B4-BE49-F238E27FC236}">
                <a16:creationId xmlns:a16="http://schemas.microsoft.com/office/drawing/2014/main" id="{F71B7838-B0B6-2A42-820B-A2D0156EE7D5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1230313"/>
            <a:ext cx="4856163" cy="4856162"/>
            <a:chOff x="1237791" y="1230964"/>
            <a:chExt cx="4855829" cy="4855829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036D8BF-8CED-4FCA-8696-B9F0826D7572}"/>
                </a:ext>
              </a:extLst>
            </p:cNvPr>
            <p:cNvSpPr/>
            <p:nvPr/>
          </p:nvSpPr>
          <p:spPr>
            <a:xfrm>
              <a:off x="1237791" y="1230964"/>
              <a:ext cx="4855829" cy="485582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51" name="Textfeld 61">
              <a:extLst>
                <a:ext uri="{FF2B5EF4-FFF2-40B4-BE49-F238E27FC236}">
                  <a16:creationId xmlns:a16="http://schemas.microsoft.com/office/drawing/2014/main" id="{2CCFDF65-A0E7-1191-1103-479CAC6F5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251" y="1512315"/>
              <a:ext cx="21008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>
                  <a:solidFill>
                    <a:srgbClr val="3366FF"/>
                  </a:solidFill>
                </a:rPr>
                <a:t>Sonne</a:t>
              </a:r>
            </a:p>
            <a:p>
              <a:r>
                <a:rPr lang="de-DE" altLang="de-DE"/>
                <a:t>23.000 TWa/a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74440FE-5528-96CB-1554-9E3355D05A42}"/>
              </a:ext>
            </a:extLst>
          </p:cNvPr>
          <p:cNvGrpSpPr>
            <a:grpSpLocks/>
          </p:cNvGrpSpPr>
          <p:nvPr/>
        </p:nvGrpSpPr>
        <p:grpSpPr bwMode="auto">
          <a:xfrm>
            <a:off x="2711444" y="2305049"/>
            <a:ext cx="3844931" cy="673195"/>
            <a:chOff x="2709804" y="2305816"/>
            <a:chExt cx="3847317" cy="672031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556A235-6125-4159-8EF7-9B37C0D0904E}"/>
                </a:ext>
              </a:extLst>
            </p:cNvPr>
            <p:cNvSpPr/>
            <p:nvPr/>
          </p:nvSpPr>
          <p:spPr>
            <a:xfrm>
              <a:off x="5345107" y="2488063"/>
              <a:ext cx="284338" cy="28525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48" name="Textfeld 55">
              <a:extLst>
                <a:ext uri="{FF2B5EF4-FFF2-40B4-BE49-F238E27FC236}">
                  <a16:creationId xmlns:a16="http://schemas.microsoft.com/office/drawing/2014/main" id="{AF6A0851-41E5-B7B3-7FFA-4D0EE7367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753" y="2305816"/>
              <a:ext cx="7813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3-11</a:t>
              </a:r>
              <a:br>
                <a:rPr lang="de-DE" altLang="de-DE" sz="1600"/>
              </a:br>
              <a:r>
                <a:rPr lang="de-DE" altLang="de-DE" sz="1600"/>
                <a:t>TWa/a</a:t>
              </a:r>
            </a:p>
          </p:txBody>
        </p:sp>
        <p:sp>
          <p:nvSpPr>
            <p:cNvPr id="13349" name="Textfeld 62">
              <a:extLst>
                <a:ext uri="{FF2B5EF4-FFF2-40B4-BE49-F238E27FC236}">
                  <a16:creationId xmlns:a16="http://schemas.microsoft.com/office/drawing/2014/main" id="{2BBBC275-1D3E-E2CF-6B1B-536C41D99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804" y="2424807"/>
              <a:ext cx="2690674" cy="55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800" dirty="0">
                  <a:solidFill>
                    <a:schemeClr val="accent2"/>
                  </a:solidFill>
                </a:rPr>
                <a:t>OTEC</a:t>
              </a:r>
              <a:br>
                <a:rPr lang="de-DE" altLang="de-DE" sz="1800" dirty="0">
                  <a:solidFill>
                    <a:schemeClr val="accent2"/>
                  </a:solidFill>
                </a:rPr>
              </a:br>
              <a:r>
                <a:rPr lang="de-DE" altLang="de-DE" sz="1200" dirty="0">
                  <a:solidFill>
                    <a:schemeClr val="accent2"/>
                  </a:solidFill>
                </a:rPr>
                <a:t>(</a:t>
              </a:r>
              <a:r>
                <a:rPr lang="de-DE" sz="1200" dirty="0">
                  <a:solidFill>
                    <a:srgbClr val="0000FF"/>
                  </a:solidFill>
                </a:rPr>
                <a:t>Ocean Thermal Energy </a:t>
              </a:r>
              <a:r>
                <a:rPr lang="de-DE" sz="1200" dirty="0" err="1">
                  <a:solidFill>
                    <a:srgbClr val="0000FF"/>
                  </a:solidFill>
                </a:rPr>
                <a:t>Conversion</a:t>
              </a:r>
              <a:r>
                <a:rPr lang="de-DE" sz="1200" dirty="0">
                  <a:solidFill>
                    <a:srgbClr val="0000FF"/>
                  </a:solidFill>
                </a:rPr>
                <a:t>)</a:t>
              </a:r>
              <a:endParaRPr lang="de-DE" altLang="de-DE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880647B-C89D-2226-BC7E-9569632557CB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3230563"/>
            <a:ext cx="2751138" cy="368300"/>
            <a:chOff x="3619155" y="3229850"/>
            <a:chExt cx="2751126" cy="36933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B0C0CEB3-3849-405F-8355-DEDA44883F83}"/>
                </a:ext>
              </a:extLst>
            </p:cNvPr>
            <p:cNvSpPr/>
            <p:nvPr/>
          </p:nvSpPr>
          <p:spPr>
            <a:xfrm>
              <a:off x="4847875" y="3272832"/>
              <a:ext cx="284162" cy="2833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45" name="Textfeld 57">
              <a:extLst>
                <a:ext uri="{FF2B5EF4-FFF2-40B4-BE49-F238E27FC236}">
                  <a16:creationId xmlns:a16="http://schemas.microsoft.com/office/drawing/2014/main" id="{A6C1E421-BACF-AE75-C7CD-22EB2B526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368" y="3245097"/>
              <a:ext cx="11319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2-6 TWa/a</a:t>
              </a:r>
            </a:p>
          </p:txBody>
        </p:sp>
        <p:sp>
          <p:nvSpPr>
            <p:cNvPr id="13346" name="Textfeld 63">
              <a:extLst>
                <a:ext uri="{FF2B5EF4-FFF2-40B4-BE49-F238E27FC236}">
                  <a16:creationId xmlns:a16="http://schemas.microsoft.com/office/drawing/2014/main" id="{19C0D1B9-CB08-6F87-15A8-8E0BDF300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155" y="3229850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Biomasse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0972AFA-3713-6489-3481-634E60F28737}"/>
              </a:ext>
            </a:extLst>
          </p:cNvPr>
          <p:cNvGrpSpPr>
            <a:grpSpLocks/>
          </p:cNvGrpSpPr>
          <p:nvPr/>
        </p:nvGrpSpPr>
        <p:grpSpPr bwMode="auto">
          <a:xfrm>
            <a:off x="3144838" y="3721100"/>
            <a:ext cx="2506662" cy="390525"/>
            <a:chOff x="3144694" y="3720918"/>
            <a:chExt cx="2507098" cy="391184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A9E8A9A-AE1A-4F3C-93A8-86A067D1EB30}"/>
                </a:ext>
              </a:extLst>
            </p:cNvPr>
            <p:cNvSpPr/>
            <p:nvPr/>
          </p:nvSpPr>
          <p:spPr>
            <a:xfrm>
              <a:off x="4176748" y="3773394"/>
              <a:ext cx="263571" cy="263970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42" name="Textfeld 58">
              <a:extLst>
                <a:ext uri="{FF2B5EF4-FFF2-40B4-BE49-F238E27FC236}">
                  <a16:creationId xmlns:a16="http://schemas.microsoft.com/office/drawing/2014/main" id="{599A942C-62AC-2680-6874-41851466E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879" y="3773548"/>
              <a:ext cx="11319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3-4 TWa/a</a:t>
              </a:r>
            </a:p>
          </p:txBody>
        </p:sp>
        <p:sp>
          <p:nvSpPr>
            <p:cNvPr id="13343" name="Textfeld 64">
              <a:extLst>
                <a:ext uri="{FF2B5EF4-FFF2-40B4-BE49-F238E27FC236}">
                  <a16:creationId xmlns:a16="http://schemas.microsoft.com/office/drawing/2014/main" id="{FFDAB1E6-2CFA-8B54-ECAA-CD1A0B168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694" y="3720918"/>
              <a:ext cx="958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Wasser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750637A-E025-A912-CBBB-29C77B8FD5EA}"/>
              </a:ext>
            </a:extLst>
          </p:cNvPr>
          <p:cNvGrpSpPr>
            <a:grpSpLocks/>
          </p:cNvGrpSpPr>
          <p:nvPr/>
        </p:nvGrpSpPr>
        <p:grpSpPr bwMode="auto">
          <a:xfrm>
            <a:off x="2128838" y="4111625"/>
            <a:ext cx="2916237" cy="373063"/>
            <a:chOff x="2128614" y="4111516"/>
            <a:chExt cx="2916460" cy="372805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2B1AF2D-5FF8-49C8-852D-D3BE3D14BE1F}"/>
                </a:ext>
              </a:extLst>
            </p:cNvPr>
            <p:cNvSpPr/>
            <p:nvPr/>
          </p:nvSpPr>
          <p:spPr>
            <a:xfrm>
              <a:off x="3478092" y="4214633"/>
              <a:ext cx="196865" cy="1967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39" name="Textfeld 59">
              <a:extLst>
                <a:ext uri="{FF2B5EF4-FFF2-40B4-BE49-F238E27FC236}">
                  <a16:creationId xmlns:a16="http://schemas.microsoft.com/office/drawing/2014/main" id="{17DF82F5-1082-A22F-BC15-AAB62B592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1640" y="4145767"/>
              <a:ext cx="13034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0,3-2 TWa/a</a:t>
              </a:r>
            </a:p>
          </p:txBody>
        </p:sp>
        <p:sp>
          <p:nvSpPr>
            <p:cNvPr id="13340" name="Textfeld 65">
              <a:extLst>
                <a:ext uri="{FF2B5EF4-FFF2-40B4-BE49-F238E27FC236}">
                  <a16:creationId xmlns:a16="http://schemas.microsoft.com/office/drawing/2014/main" id="{EF4F2A1F-74B2-B19C-74B0-55BDEFFC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8614" y="4111516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Geothermie</a:t>
              </a:r>
            </a:p>
          </p:txBody>
        </p:sp>
      </p:grpSp>
      <p:grpSp>
        <p:nvGrpSpPr>
          <p:cNvPr id="13322" name="Gruppieren 19">
            <a:extLst>
              <a:ext uri="{FF2B5EF4-FFF2-40B4-BE49-F238E27FC236}">
                <a16:creationId xmlns:a16="http://schemas.microsoft.com/office/drawing/2014/main" id="{3CD4D7B3-7B08-DC1E-5440-560C36DB62A8}"/>
              </a:ext>
            </a:extLst>
          </p:cNvPr>
          <p:cNvGrpSpPr>
            <a:grpSpLocks/>
          </p:cNvGrpSpPr>
          <p:nvPr/>
        </p:nvGrpSpPr>
        <p:grpSpPr bwMode="auto">
          <a:xfrm>
            <a:off x="7938" y="3371850"/>
            <a:ext cx="2189162" cy="896938"/>
            <a:chOff x="7289" y="3372029"/>
            <a:chExt cx="2189483" cy="897038"/>
          </a:xfrm>
        </p:grpSpPr>
        <p:pic>
          <p:nvPicPr>
            <p:cNvPr id="13335" name="Picture 3" descr="C:\Users\Wolfgang A. Thiel\AppData\Local\Microsoft\Windows\INetCache\IE\PCT2RI8W\globe-328141_960_720[1].png">
              <a:extLst>
                <a:ext uri="{FF2B5EF4-FFF2-40B4-BE49-F238E27FC236}">
                  <a16:creationId xmlns:a16="http://schemas.microsoft.com/office/drawing/2014/main" id="{62A73243-9E70-53CE-DBDA-22BB1CDEF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791" y="3868494"/>
              <a:ext cx="712129" cy="40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Textfeld 66">
              <a:extLst>
                <a:ext uri="{FF2B5EF4-FFF2-40B4-BE49-F238E27FC236}">
                  <a16:creationId xmlns:a16="http://schemas.microsoft.com/office/drawing/2014/main" id="{EAC2A319-A7D4-612C-AE7A-768EE1797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0" y="3372029"/>
              <a:ext cx="21682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Welt-Energiebedarf</a:t>
              </a:r>
            </a:p>
          </p:txBody>
        </p:sp>
        <p:sp>
          <p:nvSpPr>
            <p:cNvPr id="13337" name="Textfeld 67">
              <a:extLst>
                <a:ext uri="{FF2B5EF4-FFF2-40B4-BE49-F238E27FC236}">
                  <a16:creationId xmlns:a16="http://schemas.microsoft.com/office/drawing/2014/main" id="{19671E09-7046-4DEB-4A78-7AAA2B0F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9" y="3849117"/>
              <a:ext cx="1461928" cy="33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2010: 16 TWa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83CF8AE-0552-F311-6930-86BC904E01ED}"/>
              </a:ext>
            </a:extLst>
          </p:cNvPr>
          <p:cNvGrpSpPr>
            <a:grpSpLocks/>
          </p:cNvGrpSpPr>
          <p:nvPr/>
        </p:nvGrpSpPr>
        <p:grpSpPr bwMode="auto">
          <a:xfrm>
            <a:off x="17463" y="3995738"/>
            <a:ext cx="2128837" cy="495300"/>
            <a:chOff x="17923" y="3995089"/>
            <a:chExt cx="2128668" cy="495929"/>
          </a:xfrm>
        </p:grpSpPr>
        <p:pic>
          <p:nvPicPr>
            <p:cNvPr id="13333" name="Picture 3" descr="C:\Users\Wolfgang A. Thiel\AppData\Local\Microsoft\Windows\INetCache\IE\PCT2RI8W\globe-328141_960_720[1].png">
              <a:extLst>
                <a:ext uri="{FF2B5EF4-FFF2-40B4-BE49-F238E27FC236}">
                  <a16:creationId xmlns:a16="http://schemas.microsoft.com/office/drawing/2014/main" id="{5C2F9618-40E5-0A65-5042-575DBE913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940" y="3995089"/>
              <a:ext cx="881651" cy="49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feld 68">
              <a:extLst>
                <a:ext uri="{FF2B5EF4-FFF2-40B4-BE49-F238E27FC236}">
                  <a16:creationId xmlns:a16="http://schemas.microsoft.com/office/drawing/2014/main" id="{DABA1147-9A3F-D4D3-F7F4-EFEFF2537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3" y="4112102"/>
              <a:ext cx="1461914" cy="338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2050: 28 TWa</a:t>
              </a:r>
            </a:p>
          </p:txBody>
        </p:sp>
      </p:grpSp>
      <p:sp>
        <p:nvSpPr>
          <p:cNvPr id="13324" name="Textfeld 69">
            <a:extLst>
              <a:ext uri="{FF2B5EF4-FFF2-40B4-BE49-F238E27FC236}">
                <a16:creationId xmlns:a16="http://schemas.microsoft.com/office/drawing/2014/main" id="{891613AE-12DC-49B7-E16C-A06693289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435600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/>
              <a:t>Quelle</a:t>
            </a:r>
            <a:r>
              <a:rPr lang="de-DE" altLang="de-DE" sz="1200" u="sng" dirty="0">
                <a:solidFill>
                  <a:schemeClr val="accent2"/>
                </a:solidFill>
              </a:rPr>
              <a:t>: </a:t>
            </a:r>
            <a:r>
              <a:rPr lang="en-US" altLang="de-DE" sz="1200" dirty="0"/>
              <a:t>Richard Perez, </a:t>
            </a:r>
            <a:br>
              <a:rPr lang="en-US" altLang="de-DE" sz="1200" dirty="0"/>
            </a:br>
            <a:r>
              <a:rPr lang="en-US" altLang="de-DE" sz="1200" dirty="0"/>
              <a:t>University at Albany</a:t>
            </a:r>
            <a:endParaRPr lang="de-DE" altLang="de-DE" sz="1200" dirty="0">
              <a:solidFill>
                <a:schemeClr val="accent2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0D286C2-DB38-9499-7ACC-A7FA8597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0288"/>
            <a:ext cx="9906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PV: größter „Brennstoffvorrat“, niedrigster Erzeugungspreis, geringste </a:t>
            </a:r>
            <a:r>
              <a:rPr lang="de-DE" altLang="de-DE" sz="1800" dirty="0" err="1">
                <a:solidFill>
                  <a:srgbClr val="00B050"/>
                </a:solidFill>
              </a:rPr>
              <a:t>Kolateralschäden</a:t>
            </a:r>
            <a:endParaRPr lang="de-DE" altLang="de-DE" sz="1800" dirty="0">
              <a:solidFill>
                <a:srgbClr val="00B05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B842E6-7284-5380-8913-EF69858345CE}"/>
              </a:ext>
            </a:extLst>
          </p:cNvPr>
          <p:cNvGrpSpPr>
            <a:grpSpLocks/>
          </p:cNvGrpSpPr>
          <p:nvPr/>
        </p:nvGrpSpPr>
        <p:grpSpPr bwMode="auto">
          <a:xfrm>
            <a:off x="4540250" y="823913"/>
            <a:ext cx="2782888" cy="5286375"/>
            <a:chOff x="4540250" y="823913"/>
            <a:chExt cx="2782888" cy="5286375"/>
          </a:xfrm>
        </p:grpSpPr>
        <p:grpSp>
          <p:nvGrpSpPr>
            <p:cNvPr id="13327" name="Gruppieren 12">
              <a:extLst>
                <a:ext uri="{FF2B5EF4-FFF2-40B4-BE49-F238E27FC236}">
                  <a16:creationId xmlns:a16="http://schemas.microsoft.com/office/drawing/2014/main" id="{09EEDBDA-D6D5-EB3D-1762-D5CF6CD99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0250" y="823913"/>
              <a:ext cx="2782888" cy="5286375"/>
              <a:chOff x="4539980" y="823665"/>
              <a:chExt cx="2782593" cy="5286624"/>
            </a:xfrm>
          </p:grpSpPr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92D6E97B-A46B-4B84-AD92-A1657521201E}"/>
                  </a:ext>
                </a:extLst>
              </p:cNvPr>
              <p:cNvCxnSpPr/>
              <p:nvPr/>
            </p:nvCxnSpPr>
            <p:spPr>
              <a:xfrm flipH="1">
                <a:off x="6124137" y="936382"/>
                <a:ext cx="1198436" cy="517390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4968DDAE-42FA-4D13-852A-C29778894A72}"/>
                  </a:ext>
                </a:extLst>
              </p:cNvPr>
              <p:cNvSpPr/>
              <p:nvPr/>
            </p:nvSpPr>
            <p:spPr>
              <a:xfrm>
                <a:off x="5498728" y="1331689"/>
                <a:ext cx="653981" cy="655668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331" name="Textfeld 49">
                <a:extLst>
                  <a:ext uri="{FF2B5EF4-FFF2-40B4-BE49-F238E27FC236}">
                    <a16:creationId xmlns:a16="http://schemas.microsoft.com/office/drawing/2014/main" id="{97A19DC9-A0FD-9889-781E-85E8AC25C0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980" y="823665"/>
                <a:ext cx="27366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 u="sng">
                    <a:solidFill>
                      <a:schemeClr val="accent2"/>
                    </a:solidFill>
                  </a:rPr>
                  <a:t>erneuerbare Ressourcen</a:t>
                </a:r>
              </a:p>
            </p:txBody>
          </p:sp>
          <p:sp>
            <p:nvSpPr>
              <p:cNvPr id="13332" name="Textfeld 54">
                <a:extLst>
                  <a:ext uri="{FF2B5EF4-FFF2-40B4-BE49-F238E27FC236}">
                    <a16:creationId xmlns:a16="http://schemas.microsoft.com/office/drawing/2014/main" id="{5FF23CD4-80DC-ABF7-D021-400F25412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7159" y="1325136"/>
                <a:ext cx="82266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/>
                  <a:t>60-120</a:t>
                </a:r>
                <a:br>
                  <a:rPr lang="de-DE" altLang="de-DE" sz="1600"/>
                </a:br>
                <a:r>
                  <a:rPr lang="de-DE" altLang="de-DE" sz="1600"/>
                  <a:t>TWa/a</a:t>
                </a:r>
              </a:p>
            </p:txBody>
          </p:sp>
        </p:grpSp>
        <p:sp>
          <p:nvSpPr>
            <p:cNvPr id="13328" name="Textfeld 62">
              <a:extLst>
                <a:ext uri="{FF2B5EF4-FFF2-40B4-BE49-F238E27FC236}">
                  <a16:creationId xmlns:a16="http://schemas.microsoft.com/office/drawing/2014/main" id="{DFD5C693-7049-E923-715D-AA3E364E9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9918" y="1470156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chemeClr val="accent2"/>
                  </a:solidFill>
                </a:rPr>
                <a:t>Wind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606EEC6-A4AA-C742-06C1-AC816C3462D1}"/>
              </a:ext>
            </a:extLst>
          </p:cNvPr>
          <p:cNvSpPr txBox="1"/>
          <p:nvPr/>
        </p:nvSpPr>
        <p:spPr>
          <a:xfrm>
            <a:off x="10250311" y="3556000"/>
            <a:ext cx="2586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Ocean Thermal Energy </a:t>
            </a:r>
            <a:r>
              <a:rPr lang="de-DE" sz="1200" dirty="0" err="1"/>
              <a:t>Conversion</a:t>
            </a:r>
            <a:endParaRPr lang="de-DE" sz="12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2263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Randbedingung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55FCFC0-3C8D-4EC3-855E-AF056DD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082968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0000FF"/>
                </a:solidFill>
              </a:rPr>
              <a:t>Randbedingung</a:t>
            </a:r>
            <a:br>
              <a:rPr lang="de-DE" altLang="de-DE" sz="1800" b="1" dirty="0">
                <a:solidFill>
                  <a:srgbClr val="0000FF"/>
                </a:solidFill>
              </a:rPr>
            </a:br>
            <a:endParaRPr lang="de-DE" altLang="de-DE" sz="18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rgbClr val="0000FF"/>
                </a:solidFill>
              </a:rPr>
              <a:t>Für die Meta-Studie wurden die einschlägigen Studien bzw. Datenquellen genutzt und nur in Ausnahmefällen wurden zusätzlich plausible Annahmen getroffen.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4B16314-A1A6-46CB-93C4-F86125190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2560296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rgbClr val="0000FF"/>
                </a:solidFill>
              </a:rPr>
              <a:t>Primärenergiebedarf und EE-Potenziale werden nur für die Endenergieverbrauchssektoren „Industrie, Verkehr, Haushalte und GDH“ betrachtet.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Der zusätzliche Energiebedarf (513 TWh/a) für die „klimaneutrale Grundstoff-Industrie“ wird im entsprechenden Kapitel behandelt.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EC7B4165-8C96-49E7-B222-AF51C7E8DB3E}"/>
              </a:ext>
            </a:extLst>
          </p:cNvPr>
          <p:cNvGrpSpPr/>
          <p:nvPr/>
        </p:nvGrpSpPr>
        <p:grpSpPr>
          <a:xfrm>
            <a:off x="65764" y="2545331"/>
            <a:ext cx="2787742" cy="1593273"/>
            <a:chOff x="65764" y="3130682"/>
            <a:chExt cx="2787742" cy="1593273"/>
          </a:xfrm>
        </p:grpSpPr>
        <p:pic>
          <p:nvPicPr>
            <p:cNvPr id="43" name="Grafik 3">
              <a:extLst>
                <a:ext uri="{FF2B5EF4-FFF2-40B4-BE49-F238E27FC236}">
                  <a16:creationId xmlns:a16="http://schemas.microsoft.com/office/drawing/2014/main" id="{52E7491A-F918-461A-8232-2F97F8084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5" b="12709"/>
            <a:stretch>
              <a:fillRect/>
            </a:stretch>
          </p:blipFill>
          <p:spPr bwMode="auto">
            <a:xfrm>
              <a:off x="65764" y="3130682"/>
              <a:ext cx="2184600" cy="103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Pfeil: Chevron 43">
              <a:extLst>
                <a:ext uri="{FF2B5EF4-FFF2-40B4-BE49-F238E27FC236}">
                  <a16:creationId xmlns:a16="http://schemas.microsoft.com/office/drawing/2014/main" id="{28EC4E1F-68A0-406C-8B69-6CCB963B8707}"/>
                </a:ext>
              </a:extLst>
            </p:cNvPr>
            <p:cNvSpPr/>
            <p:nvPr/>
          </p:nvSpPr>
          <p:spPr bwMode="auto">
            <a:xfrm>
              <a:off x="2101437" y="3396209"/>
              <a:ext cx="752069" cy="503853"/>
            </a:xfrm>
            <a:prstGeom prst="chevron">
              <a:avLst>
                <a:gd name="adj" fmla="val 2222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de-DE" sz="1400" dirty="0">
                  <a:solidFill>
                    <a:schemeClr val="bg1"/>
                  </a:solidFill>
                  <a:latin typeface="Arial" charset="0"/>
                </a:rPr>
                <a:t>PJ</a:t>
              </a: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/a</a:t>
              </a:r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DCBF6239-4EE6-4EFA-B88A-9B140DA0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4" y="4165587"/>
              <a:ext cx="2379519" cy="558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0000FF"/>
                  </a:solidFill>
                </a:rPr>
                <a:t>P-Energieverbrauch in 2017</a:t>
              </a:r>
              <a:br>
                <a:rPr lang="de-DE" altLang="de-DE" sz="1400" dirty="0">
                  <a:solidFill>
                    <a:srgbClr val="0000FF"/>
                  </a:solidFill>
                </a:rPr>
              </a:br>
              <a:r>
                <a:rPr lang="de-DE" altLang="de-DE" sz="1400" dirty="0">
                  <a:solidFill>
                    <a:srgbClr val="0000FF"/>
                  </a:solidFill>
                </a:rPr>
                <a:t>(AGEB)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852F0E8-5E42-42F8-8786-7755AB99D87E}"/>
              </a:ext>
            </a:extLst>
          </p:cNvPr>
          <p:cNvGrpSpPr/>
          <p:nvPr/>
        </p:nvGrpSpPr>
        <p:grpSpPr>
          <a:xfrm>
            <a:off x="7105650" y="1012187"/>
            <a:ext cx="1876425" cy="1058854"/>
            <a:chOff x="7105650" y="1355063"/>
            <a:chExt cx="1876425" cy="1058854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99221971-1CCB-41D1-9D15-B4CA00A7178F}"/>
                </a:ext>
              </a:extLst>
            </p:cNvPr>
            <p:cNvGrpSpPr/>
            <p:nvPr/>
          </p:nvGrpSpPr>
          <p:grpSpPr>
            <a:xfrm>
              <a:off x="7105650" y="1355063"/>
              <a:ext cx="1876425" cy="342924"/>
              <a:chOff x="7505700" y="5888340"/>
              <a:chExt cx="1876425" cy="342924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CB1B8A3-D9DD-422F-8490-DC3A5AFD3D9F}"/>
                  </a:ext>
                </a:extLst>
              </p:cNvPr>
              <p:cNvSpPr/>
              <p:nvPr/>
            </p:nvSpPr>
            <p:spPr bwMode="auto">
              <a:xfrm>
                <a:off x="7505700" y="5888340"/>
                <a:ext cx="1876425" cy="342924"/>
              </a:xfrm>
              <a:prstGeom prst="rect">
                <a:avLst/>
              </a:prstGeom>
              <a:solidFill>
                <a:srgbClr val="0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">
                <a:extLst>
                  <a:ext uri="{FF2B5EF4-FFF2-40B4-BE49-F238E27FC236}">
                    <a16:creationId xmlns:a16="http://schemas.microsoft.com/office/drawing/2014/main" id="{D887C264-B669-43D0-A18A-EB36FB054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8" y="5888340"/>
                <a:ext cx="1592876" cy="34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chemeClr val="bg1"/>
                    </a:solidFill>
                  </a:rPr>
                  <a:t>Potenzialanalyse</a:t>
                </a:r>
              </a:p>
            </p:txBody>
          </p:sp>
        </p:grpSp>
        <p:sp>
          <p:nvSpPr>
            <p:cNvPr id="53" name="Pfeil: nach unten 52">
              <a:extLst>
                <a:ext uri="{FF2B5EF4-FFF2-40B4-BE49-F238E27FC236}">
                  <a16:creationId xmlns:a16="http://schemas.microsoft.com/office/drawing/2014/main" id="{A5BBD24A-9A58-491C-9198-0823DAC46237}"/>
                </a:ext>
              </a:extLst>
            </p:cNvPr>
            <p:cNvSpPr/>
            <p:nvPr/>
          </p:nvSpPr>
          <p:spPr bwMode="auto">
            <a:xfrm>
              <a:off x="7334541" y="1948239"/>
              <a:ext cx="1509888" cy="465678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TWh/a</a:t>
              </a:r>
            </a:p>
          </p:txBody>
        </p:sp>
      </p:grpSp>
      <p:sp>
        <p:nvSpPr>
          <p:cNvPr id="59" name="Textfeld 58">
            <a:extLst>
              <a:ext uri="{FF2B5EF4-FFF2-40B4-BE49-F238E27FC236}">
                <a16:creationId xmlns:a16="http://schemas.microsoft.com/office/drawing/2014/main" id="{8B5F519C-BCA8-43B9-9A60-8340ADFA7471}"/>
              </a:ext>
            </a:extLst>
          </p:cNvPr>
          <p:cNvSpPr txBox="1"/>
          <p:nvPr/>
        </p:nvSpPr>
        <p:spPr>
          <a:xfrm>
            <a:off x="1055315" y="-18662"/>
            <a:ext cx="7179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dirty="0" err="1">
                <a:solidFill>
                  <a:schemeClr val="bg1"/>
                </a:solidFill>
              </a:rPr>
              <a:t>V</a:t>
            </a:r>
            <a:r>
              <a:rPr lang="en-US" altLang="de-DE" sz="2400" dirty="0" err="1">
                <a:solidFill>
                  <a:schemeClr val="bg1"/>
                </a:solidFill>
              </a:rPr>
              <a:t>om</a:t>
            </a:r>
            <a:r>
              <a:rPr lang="en-US" altLang="de-DE" sz="2400" dirty="0">
                <a:solidFill>
                  <a:schemeClr val="bg1"/>
                </a:solidFill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</a:rPr>
              <a:t>Primärenergieverbrauch</a:t>
            </a:r>
            <a:r>
              <a:rPr lang="en-US" altLang="de-DE" sz="2400" dirty="0">
                <a:solidFill>
                  <a:schemeClr val="bg1"/>
                </a:solidFill>
              </a:rPr>
              <a:t> in 2017 </a:t>
            </a:r>
            <a:r>
              <a:rPr lang="en-US" altLang="de-DE" sz="2400" dirty="0" err="1">
                <a:solidFill>
                  <a:schemeClr val="bg1"/>
                </a:solidFill>
              </a:rPr>
              <a:t>zum</a:t>
            </a:r>
            <a:r>
              <a:rPr lang="en-US" altLang="de-DE" sz="2400" dirty="0">
                <a:solidFill>
                  <a:schemeClr val="bg1"/>
                </a:solidFill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</a:rPr>
              <a:t>Primärenergiebedarf</a:t>
            </a:r>
            <a:r>
              <a:rPr lang="en-US" altLang="de-DE" sz="2400" dirty="0">
                <a:solidFill>
                  <a:schemeClr val="bg1"/>
                </a:solidFill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</a:rPr>
              <a:t>mit</a:t>
            </a:r>
            <a:r>
              <a:rPr lang="en-US" altLang="de-DE" sz="2400" dirty="0">
                <a:solidFill>
                  <a:schemeClr val="bg1"/>
                </a:solidFill>
              </a:rPr>
              <a:t> EE-</a:t>
            </a:r>
            <a:r>
              <a:rPr lang="en-US" altLang="de-DE" sz="2400" dirty="0" err="1">
                <a:solidFill>
                  <a:schemeClr val="bg1"/>
                </a:solidFill>
              </a:rPr>
              <a:t>Potenzialen</a:t>
            </a:r>
            <a:r>
              <a:rPr lang="en-US" altLang="de-DE" sz="2400" dirty="0">
                <a:solidFill>
                  <a:schemeClr val="bg1"/>
                </a:solidFill>
              </a:rPr>
              <a:t> bis 2040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2AF14832-0EE4-4D43-8FA8-62217B481B75}"/>
              </a:ext>
            </a:extLst>
          </p:cNvPr>
          <p:cNvGrpSpPr/>
          <p:nvPr/>
        </p:nvGrpSpPr>
        <p:grpSpPr>
          <a:xfrm>
            <a:off x="7160869" y="2342439"/>
            <a:ext cx="2487143" cy="1824210"/>
            <a:chOff x="7160869" y="2685339"/>
            <a:chExt cx="2487143" cy="1824210"/>
          </a:xfrm>
        </p:grpSpPr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2D6F65E7-8BCB-4EF2-BEE6-343363BF626E}"/>
                </a:ext>
              </a:extLst>
            </p:cNvPr>
            <p:cNvGrpSpPr/>
            <p:nvPr/>
          </p:nvGrpSpPr>
          <p:grpSpPr>
            <a:xfrm>
              <a:off x="7237418" y="2685339"/>
              <a:ext cx="1592876" cy="1337466"/>
              <a:chOff x="7237418" y="2685339"/>
              <a:chExt cx="1592876" cy="1337466"/>
            </a:xfrm>
          </p:grpSpPr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74E87F03-E7AE-4601-B15D-49D7F2C49027}"/>
                  </a:ext>
                </a:extLst>
              </p:cNvPr>
              <p:cNvSpPr/>
              <p:nvPr/>
            </p:nvSpPr>
            <p:spPr bwMode="auto">
              <a:xfrm>
                <a:off x="7237418" y="2904745"/>
                <a:ext cx="1592876" cy="11180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D9B917F0-44EB-41DE-A7B0-EE78019B36F1}"/>
                  </a:ext>
                </a:extLst>
              </p:cNvPr>
              <p:cNvGrpSpPr/>
              <p:nvPr/>
            </p:nvGrpSpPr>
            <p:grpSpPr>
              <a:xfrm>
                <a:off x="7334541" y="2685339"/>
                <a:ext cx="1255488" cy="1279724"/>
                <a:chOff x="6979377" y="3019973"/>
                <a:chExt cx="1255488" cy="1279724"/>
              </a:xfrm>
            </p:grpSpPr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5DA5021F-D25C-4605-B374-46592662F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282" r="68143"/>
                <a:stretch/>
              </p:blipFill>
              <p:spPr>
                <a:xfrm>
                  <a:off x="6979377" y="3019973"/>
                  <a:ext cx="494269" cy="1279724"/>
                </a:xfrm>
                <a:prstGeom prst="rect">
                  <a:avLst/>
                </a:prstGeom>
              </p:spPr>
            </p:pic>
            <p:pic>
              <p:nvPicPr>
                <p:cNvPr id="11" name="Grafik 10">
                  <a:extLst>
                    <a:ext uri="{FF2B5EF4-FFF2-40B4-BE49-F238E27FC236}">
                      <a16:creationId xmlns:a16="http://schemas.microsoft.com/office/drawing/2014/main" id="{EC907FC6-749F-4C5D-A881-FB44D600C6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973" r="7847"/>
                <a:stretch/>
              </p:blipFill>
              <p:spPr>
                <a:xfrm>
                  <a:off x="7801077" y="3019973"/>
                  <a:ext cx="433788" cy="1279724"/>
                </a:xfrm>
                <a:prstGeom prst="rect">
                  <a:avLst/>
                </a:prstGeom>
              </p:spPr>
            </p:pic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303B3E41-80BA-4922-A527-EF1732935C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68" r="39152"/>
                <a:stretch/>
              </p:blipFill>
              <p:spPr>
                <a:xfrm>
                  <a:off x="7390227" y="3019973"/>
                  <a:ext cx="433788" cy="1279724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074DA29B-B79D-4939-973E-260AF7596682}"/>
                </a:ext>
              </a:extLst>
            </p:cNvPr>
            <p:cNvSpPr/>
            <p:nvPr/>
          </p:nvSpPr>
          <p:spPr bwMode="auto">
            <a:xfrm>
              <a:off x="8895943" y="3159546"/>
              <a:ext cx="752069" cy="503853"/>
            </a:xfrm>
            <a:prstGeom prst="chevron">
              <a:avLst>
                <a:gd name="adj" fmla="val 2222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TWh/a</a:t>
              </a:r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E9FE3359-DA3B-43AE-9989-2F832D98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869" y="3951181"/>
              <a:ext cx="2379519" cy="558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0000FF"/>
                  </a:solidFill>
                </a:rPr>
                <a:t>P-Energiebedarf mit</a:t>
              </a:r>
              <a:br>
                <a:rPr lang="de-DE" altLang="de-DE" sz="1400" dirty="0">
                  <a:solidFill>
                    <a:srgbClr val="0000FF"/>
                  </a:solidFill>
                </a:rPr>
              </a:br>
              <a:r>
                <a:rPr lang="de-DE" altLang="de-DE" sz="1400" dirty="0">
                  <a:solidFill>
                    <a:srgbClr val="0000FF"/>
                  </a:solidFill>
                </a:rPr>
                <a:t>EE-Potenzialen bis 2040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E241457-BC67-439A-B42C-F5FC9F0968B5}"/>
              </a:ext>
            </a:extLst>
          </p:cNvPr>
          <p:cNvGrpSpPr/>
          <p:nvPr/>
        </p:nvGrpSpPr>
        <p:grpSpPr>
          <a:xfrm>
            <a:off x="3606364" y="1012187"/>
            <a:ext cx="1876425" cy="973129"/>
            <a:chOff x="3357784" y="1355063"/>
            <a:chExt cx="1876425" cy="973129"/>
          </a:xfrm>
        </p:grpSpPr>
        <p:sp>
          <p:nvSpPr>
            <p:cNvPr id="22" name="Pfeil: nach unten 21">
              <a:extLst>
                <a:ext uri="{FF2B5EF4-FFF2-40B4-BE49-F238E27FC236}">
                  <a16:creationId xmlns:a16="http://schemas.microsoft.com/office/drawing/2014/main" id="{F9B124DC-E833-4335-843B-95D0571315BB}"/>
                </a:ext>
              </a:extLst>
            </p:cNvPr>
            <p:cNvSpPr/>
            <p:nvPr/>
          </p:nvSpPr>
          <p:spPr bwMode="auto">
            <a:xfrm>
              <a:off x="3466804" y="1862514"/>
              <a:ext cx="1509888" cy="465678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C01CA6C3-FB12-4B37-B979-04D6854BB737}"/>
                </a:ext>
              </a:extLst>
            </p:cNvPr>
            <p:cNvGrpSpPr/>
            <p:nvPr/>
          </p:nvGrpSpPr>
          <p:grpSpPr>
            <a:xfrm>
              <a:off x="3357784" y="1355063"/>
              <a:ext cx="1876425" cy="342924"/>
              <a:chOff x="7505700" y="5888340"/>
              <a:chExt cx="1876425" cy="342924"/>
            </a:xfrm>
          </p:grpSpPr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AADC40E7-376B-4987-8071-5E6ADFF080C9}"/>
                  </a:ext>
                </a:extLst>
              </p:cNvPr>
              <p:cNvSpPr/>
              <p:nvPr/>
            </p:nvSpPr>
            <p:spPr bwMode="auto">
              <a:xfrm>
                <a:off x="7505700" y="5888340"/>
                <a:ext cx="1876425" cy="342924"/>
              </a:xfrm>
              <a:prstGeom prst="rect">
                <a:avLst/>
              </a:prstGeom>
              <a:solidFill>
                <a:srgbClr val="0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4">
                <a:extLst>
                  <a:ext uri="{FF2B5EF4-FFF2-40B4-BE49-F238E27FC236}">
                    <a16:creationId xmlns:a16="http://schemas.microsoft.com/office/drawing/2014/main" id="{590B3A10-6E16-46A3-943A-02E816F6A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8" y="5888340"/>
                <a:ext cx="1592876" cy="34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chemeClr val="bg1"/>
                    </a:solidFill>
                  </a:rPr>
                  <a:t>Annahmen</a:t>
                </a:r>
              </a:p>
            </p:txBody>
          </p:sp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D1C70C2-6641-43EB-92C8-DDAD8039F886}"/>
              </a:ext>
            </a:extLst>
          </p:cNvPr>
          <p:cNvGrpSpPr/>
          <p:nvPr/>
        </p:nvGrpSpPr>
        <p:grpSpPr>
          <a:xfrm>
            <a:off x="2841150" y="2185547"/>
            <a:ext cx="3634176" cy="2407831"/>
            <a:chOff x="3012600" y="2118872"/>
            <a:chExt cx="3634176" cy="2407831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479E5B89-841D-4B7B-8B69-881EE5E9A427}"/>
                </a:ext>
              </a:extLst>
            </p:cNvPr>
            <p:cNvGrpSpPr/>
            <p:nvPr/>
          </p:nvGrpSpPr>
          <p:grpSpPr>
            <a:xfrm>
              <a:off x="3012600" y="2118872"/>
              <a:ext cx="2732880" cy="2407831"/>
              <a:chOff x="3012600" y="2467124"/>
              <a:chExt cx="2732880" cy="2407831"/>
            </a:xfrm>
          </p:grpSpPr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B582F064-0E4C-42C0-92F8-CD060ABCCE10}"/>
                  </a:ext>
                </a:extLst>
              </p:cNvPr>
              <p:cNvGrpSpPr/>
              <p:nvPr/>
            </p:nvGrpSpPr>
            <p:grpSpPr>
              <a:xfrm>
                <a:off x="3119751" y="2467124"/>
                <a:ext cx="2625729" cy="1652399"/>
                <a:chOff x="3119751" y="2420405"/>
                <a:chExt cx="3244850" cy="2042018"/>
              </a:xfrm>
            </p:grpSpPr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0575AD6F-224C-4CE4-A1BE-852AB0DF83C6}"/>
                    </a:ext>
                  </a:extLst>
                </p:cNvPr>
                <p:cNvSpPr/>
                <p:nvPr/>
              </p:nvSpPr>
              <p:spPr bwMode="auto">
                <a:xfrm>
                  <a:off x="3185160" y="2537460"/>
                  <a:ext cx="3122614" cy="192496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4D1ACA05-3151-4A51-918E-3883D35A43AE}"/>
                    </a:ext>
                  </a:extLst>
                </p:cNvPr>
                <p:cNvGrpSpPr/>
                <p:nvPr/>
              </p:nvGrpSpPr>
              <p:grpSpPr>
                <a:xfrm>
                  <a:off x="3119751" y="2420405"/>
                  <a:ext cx="3244850" cy="2042018"/>
                  <a:chOff x="3765550" y="2002932"/>
                  <a:chExt cx="3244850" cy="2042018"/>
                </a:xfrm>
              </p:grpSpPr>
              <p:graphicFrame>
                <p:nvGraphicFramePr>
                  <p:cNvPr id="64" name="Diagramm 63">
                    <a:extLst>
                      <a:ext uri="{FF2B5EF4-FFF2-40B4-BE49-F238E27FC236}">
                        <a16:creationId xmlns:a16="http://schemas.microsoft.com/office/drawing/2014/main" id="{E89C2E72-613B-49C9-A112-B6D75C5EC216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24103818"/>
                      </p:ext>
                    </p:extLst>
                  </p:nvPr>
                </p:nvGraphicFramePr>
                <p:xfrm>
                  <a:off x="3765550" y="2002932"/>
                  <a:ext cx="3244850" cy="204201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0B3C0096-AF53-49AA-BAB9-F7287624EEE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155281" y="2759869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" name="Gerader Verbinder 65">
                    <a:extLst>
                      <a:ext uri="{FF2B5EF4-FFF2-40B4-BE49-F238E27FC236}">
                        <a16:creationId xmlns:a16="http://schemas.microsoft.com/office/drawing/2014/main" id="{1715778C-3B86-4193-BE96-AB78641AD2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530790" y="2369344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" name="Gerader Verbinder 66">
                    <a:extLst>
                      <a:ext uri="{FF2B5EF4-FFF2-40B4-BE49-F238E27FC236}">
                        <a16:creationId xmlns:a16="http://schemas.microsoft.com/office/drawing/2014/main" id="{D8DC897D-1660-45BE-B0FC-638FF231C8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895122" y="2366962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" name="Gerader Verbinder 67">
                    <a:extLst>
                      <a:ext uri="{FF2B5EF4-FFF2-40B4-BE49-F238E27FC236}">
                        <a16:creationId xmlns:a16="http://schemas.microsoft.com/office/drawing/2014/main" id="{2486C30A-4506-4F4A-90B3-372F64097FE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273675" y="2590799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" name="Gerader Verbinder 68">
                    <a:extLst>
                      <a:ext uri="{FF2B5EF4-FFF2-40B4-BE49-F238E27FC236}">
                        <a16:creationId xmlns:a16="http://schemas.microsoft.com/office/drawing/2014/main" id="{53923AAF-27B1-4818-93A6-9E3D401FE0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642769" y="2928937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" name="Gerader Verbinder 69">
                    <a:extLst>
                      <a:ext uri="{FF2B5EF4-FFF2-40B4-BE49-F238E27FC236}">
                        <a16:creationId xmlns:a16="http://schemas.microsoft.com/office/drawing/2014/main" id="{DC61BB96-8DFE-423F-BAA9-D4407CE526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014244" y="3321843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Gerader Verbinder 70">
                    <a:extLst>
                      <a:ext uri="{FF2B5EF4-FFF2-40B4-BE49-F238E27FC236}">
                        <a16:creationId xmlns:a16="http://schemas.microsoft.com/office/drawing/2014/main" id="{FB718D3D-380A-4067-A7F7-4BB39805CE9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378576" y="3281362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5" name="Rectangle 4">
                <a:extLst>
                  <a:ext uri="{FF2B5EF4-FFF2-40B4-BE49-F238E27FC236}">
                    <a16:creationId xmlns:a16="http://schemas.microsoft.com/office/drawing/2014/main" id="{E4F8809B-8041-4501-AEC4-801E6D66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600" y="4101143"/>
                <a:ext cx="2486135" cy="773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 dirty="0">
                    <a:solidFill>
                      <a:srgbClr val="0000FF"/>
                    </a:solidFill>
                  </a:rPr>
                  <a:t>Überleitung:</a:t>
                </a:r>
                <a:br>
                  <a:rPr lang="de-DE" altLang="de-DE" sz="1400" dirty="0">
                    <a:solidFill>
                      <a:srgbClr val="0000FF"/>
                    </a:solidFill>
                  </a:rPr>
                </a:br>
                <a:r>
                  <a:rPr lang="de-DE" altLang="de-DE" sz="1400" dirty="0">
                    <a:solidFill>
                      <a:srgbClr val="0000FF"/>
                    </a:solidFill>
                  </a:rPr>
                  <a:t>P-Energieverbrauch in 2017</a:t>
                </a:r>
                <a:br>
                  <a:rPr lang="de-DE" altLang="de-DE" sz="1400" dirty="0">
                    <a:solidFill>
                      <a:srgbClr val="0000FF"/>
                    </a:solidFill>
                  </a:rPr>
                </a:br>
                <a:r>
                  <a:rPr lang="de-DE" altLang="de-DE" sz="1400" dirty="0">
                    <a:solidFill>
                      <a:srgbClr val="0000FF"/>
                    </a:solidFill>
                  </a:rPr>
                  <a:t>zu P-Energiebedarf in 2040</a:t>
                </a:r>
              </a:p>
            </p:txBody>
          </p:sp>
        </p:grpSp>
        <p:sp>
          <p:nvSpPr>
            <p:cNvPr id="86" name="Pfeil: Chevron 85">
              <a:extLst>
                <a:ext uri="{FF2B5EF4-FFF2-40B4-BE49-F238E27FC236}">
                  <a16:creationId xmlns:a16="http://schemas.microsoft.com/office/drawing/2014/main" id="{E044EC55-4B07-453B-AE57-0186B35CB770}"/>
                </a:ext>
              </a:extLst>
            </p:cNvPr>
            <p:cNvSpPr/>
            <p:nvPr/>
          </p:nvSpPr>
          <p:spPr bwMode="auto">
            <a:xfrm>
              <a:off x="5894707" y="2746150"/>
              <a:ext cx="752069" cy="503853"/>
            </a:xfrm>
            <a:prstGeom prst="chevron">
              <a:avLst>
                <a:gd name="adj" fmla="val 2222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TWh/a</a:t>
              </a: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FC4A9D56-4DB1-4643-80F1-2B30EF0BEF4D}"/>
              </a:ext>
            </a:extLst>
          </p:cNvPr>
          <p:cNvGrpSpPr/>
          <p:nvPr/>
        </p:nvGrpSpPr>
        <p:grpSpPr>
          <a:xfrm>
            <a:off x="5642912" y="3758928"/>
            <a:ext cx="4351385" cy="2455705"/>
            <a:chOff x="5642912" y="3758928"/>
            <a:chExt cx="4351385" cy="2455705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7E0D83AA-0FE4-4624-904C-0124E10BB197}"/>
                </a:ext>
              </a:extLst>
            </p:cNvPr>
            <p:cNvGrpSpPr/>
            <p:nvPr/>
          </p:nvGrpSpPr>
          <p:grpSpPr>
            <a:xfrm>
              <a:off x="6811902" y="4151556"/>
              <a:ext cx="3182395" cy="2063077"/>
              <a:chOff x="6811902" y="4204896"/>
              <a:chExt cx="3182395" cy="2063077"/>
            </a:xfrm>
          </p:grpSpPr>
          <p:grpSp>
            <p:nvGrpSpPr>
              <p:cNvPr id="78" name="Gruppieren 77">
                <a:extLst>
                  <a:ext uri="{FF2B5EF4-FFF2-40B4-BE49-F238E27FC236}">
                    <a16:creationId xmlns:a16="http://schemas.microsoft.com/office/drawing/2014/main" id="{1BF212DD-0E08-4E8A-ACE6-A4BE76AA1B4D}"/>
                  </a:ext>
                </a:extLst>
              </p:cNvPr>
              <p:cNvGrpSpPr/>
              <p:nvPr/>
            </p:nvGrpSpPr>
            <p:grpSpPr>
              <a:xfrm>
                <a:off x="6933133" y="4204896"/>
                <a:ext cx="3061164" cy="1745526"/>
                <a:chOff x="6933133" y="4204896"/>
                <a:chExt cx="3061164" cy="1745526"/>
              </a:xfrm>
            </p:grpSpPr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C915DCBE-18BE-42B0-A099-D826DD07A30A}"/>
                    </a:ext>
                  </a:extLst>
                </p:cNvPr>
                <p:cNvSpPr/>
                <p:nvPr/>
              </p:nvSpPr>
              <p:spPr bwMode="auto">
                <a:xfrm>
                  <a:off x="6933133" y="4462423"/>
                  <a:ext cx="2808751" cy="14879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aphicFrame>
              <p:nvGraphicFramePr>
                <p:cNvPr id="54" name="Diagramm 53">
                  <a:extLst>
                    <a:ext uri="{FF2B5EF4-FFF2-40B4-BE49-F238E27FC236}">
                      <a16:creationId xmlns:a16="http://schemas.microsoft.com/office/drawing/2014/main" id="{FEB5896B-F99C-481F-A728-BFFA5490D77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32611616"/>
                    </p:ext>
                  </p:extLst>
                </p:nvPr>
              </p:nvGraphicFramePr>
              <p:xfrm>
                <a:off x="7027259" y="4204896"/>
                <a:ext cx="2967038" cy="148799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  <p:sp>
            <p:nvSpPr>
              <p:cNvPr id="58" name="Rectangle 4">
                <a:extLst>
                  <a:ext uri="{FF2B5EF4-FFF2-40B4-BE49-F238E27FC236}">
                    <a16:creationId xmlns:a16="http://schemas.microsoft.com/office/drawing/2014/main" id="{E0D32B3F-F1C3-4682-98F4-39E3F555A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902" y="5925049"/>
                <a:ext cx="3094098" cy="34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chemeClr val="accent2"/>
                    </a:solidFill>
                  </a:rPr>
                  <a:t>Transformation zu 100% EE bis 2040</a:t>
                </a:r>
              </a:p>
            </p:txBody>
          </p:sp>
        </p:grpSp>
        <p:sp>
          <p:nvSpPr>
            <p:cNvPr id="89" name="Pfeil: nach rechts 88">
              <a:extLst>
                <a:ext uri="{FF2B5EF4-FFF2-40B4-BE49-F238E27FC236}">
                  <a16:creationId xmlns:a16="http://schemas.microsoft.com/office/drawing/2014/main" id="{63A2B3CB-B7E4-410E-883B-14E974080708}"/>
                </a:ext>
              </a:extLst>
            </p:cNvPr>
            <p:cNvSpPr/>
            <p:nvPr/>
          </p:nvSpPr>
          <p:spPr bwMode="auto">
            <a:xfrm rot="2229644">
              <a:off x="5642912" y="3758928"/>
              <a:ext cx="1278879" cy="30319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Rectangle 4">
            <a:extLst>
              <a:ext uri="{FF2B5EF4-FFF2-40B4-BE49-F238E27FC236}">
                <a16:creationId xmlns:a16="http://schemas.microsoft.com/office/drawing/2014/main" id="{5A6EA07F-EA15-4CA3-AA00-2B0832A4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Herleitung zum P-Energiebedarf mit den EE-Potenzialen bis 2040 folgt einer klaren Logik! </a:t>
            </a:r>
          </a:p>
        </p:txBody>
      </p:sp>
    </p:spTree>
    <p:extLst>
      <p:ext uri="{BB962C8B-B14F-4D97-AF65-F5344CB8AC3E}">
        <p14:creationId xmlns:p14="http://schemas.microsoft.com/office/powerpoint/2010/main" val="29401084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6636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2017 (1)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Energieträger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892175"/>
            <a:ext cx="3571875" cy="3714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000000"/>
                </a:solidFill>
                <a:ea typeface="Microsoft YaHei" panose="020B0503020204020204" pitchFamily="34" charset="-122"/>
              </a:rPr>
              <a:t> 16.301 PJ = 4.528 TWh</a:t>
            </a:r>
          </a:p>
        </p:txBody>
      </p:sp>
      <p:sp>
        <p:nvSpPr>
          <p:cNvPr id="21508" name="Text Box 14">
            <a:extLst>
              <a:ext uri="{FF2B5EF4-FFF2-40B4-BE49-F238E27FC236}">
                <a16:creationId xmlns:a16="http://schemas.microsoft.com/office/drawing/2014/main" id="{75E67D73-9617-4200-8E1D-AC2B15E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238" y="6187542"/>
            <a:ext cx="9906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</a:p>
        </p:txBody>
      </p:sp>
      <p:sp>
        <p:nvSpPr>
          <p:cNvPr id="21509" name="Rectangle 15">
            <a:extLst>
              <a:ext uri="{FF2B5EF4-FFF2-40B4-BE49-F238E27FC236}">
                <a16:creationId xmlns:a16="http://schemas.microsoft.com/office/drawing/2014/main" id="{1FF143F7-880C-455D-AA6E-667938B2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5365750"/>
            <a:ext cx="1039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rgbClr val="00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sp>
        <p:nvSpPr>
          <p:cNvPr id="21510" name="Text Box 16">
            <a:extLst>
              <a:ext uri="{FF2B5EF4-FFF2-40B4-BE49-F238E27FC236}">
                <a16:creationId xmlns:a16="http://schemas.microsoft.com/office/drawing/2014/main" id="{1C7926DD-A50E-4DE3-B2CB-5B7F9CBD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165350"/>
            <a:ext cx="1227138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Kernenergie</a:t>
            </a:r>
          </a:p>
        </p:txBody>
      </p:sp>
      <p:sp>
        <p:nvSpPr>
          <p:cNvPr id="21511" name="Text Box 17">
            <a:extLst>
              <a:ext uri="{FF2B5EF4-FFF2-40B4-BE49-F238E27FC236}">
                <a16:creationId xmlns:a16="http://schemas.microsoft.com/office/drawing/2014/main" id="{257C687E-936B-47ED-BDD2-82906944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772150"/>
            <a:ext cx="788987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Erdgas</a:t>
            </a:r>
          </a:p>
        </p:txBody>
      </p:sp>
      <p:sp>
        <p:nvSpPr>
          <p:cNvPr id="21512" name="Text Box 18">
            <a:extLst>
              <a:ext uri="{FF2B5EF4-FFF2-40B4-BE49-F238E27FC236}">
                <a16:creationId xmlns:a16="http://schemas.microsoft.com/office/drawing/2014/main" id="{62B7590C-E14E-4FD9-932F-6D3DAD04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689475"/>
            <a:ext cx="1085850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Steinkohle</a:t>
            </a:r>
          </a:p>
        </p:txBody>
      </p:sp>
      <p:sp>
        <p:nvSpPr>
          <p:cNvPr id="21513" name="Text Box 19">
            <a:extLst>
              <a:ext uri="{FF2B5EF4-FFF2-40B4-BE49-F238E27FC236}">
                <a16:creationId xmlns:a16="http://schemas.microsoft.com/office/drawing/2014/main" id="{E7CC37D8-35CE-49F0-A867-BE2D36D3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973388"/>
            <a:ext cx="1358900" cy="309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Braunkohle</a:t>
            </a:r>
          </a:p>
        </p:txBody>
      </p:sp>
      <p:sp>
        <p:nvSpPr>
          <p:cNvPr id="21514" name="Text Box 20">
            <a:extLst>
              <a:ext uri="{FF2B5EF4-FFF2-40B4-BE49-F238E27FC236}">
                <a16:creationId xmlns:a16="http://schemas.microsoft.com/office/drawing/2014/main" id="{75939639-5EDF-4562-9E04-A92D7397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1209675"/>
            <a:ext cx="749300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Übrige</a:t>
            </a:r>
          </a:p>
        </p:txBody>
      </p:sp>
      <p:sp>
        <p:nvSpPr>
          <p:cNvPr id="21515" name="Text Box 21">
            <a:extLst>
              <a:ext uri="{FF2B5EF4-FFF2-40B4-BE49-F238E27FC236}">
                <a16:creationId xmlns:a16="http://schemas.microsoft.com/office/drawing/2014/main" id="{51215300-4CD9-437A-810C-557A93A2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1547813"/>
            <a:ext cx="2235200" cy="311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Erneuerbare Energien</a:t>
            </a:r>
          </a:p>
        </p:txBody>
      </p:sp>
      <p:sp>
        <p:nvSpPr>
          <p:cNvPr id="21516" name="Text Box 22">
            <a:extLst>
              <a:ext uri="{FF2B5EF4-FFF2-40B4-BE49-F238E27FC236}">
                <a16:creationId xmlns:a16="http://schemas.microsoft.com/office/drawing/2014/main" id="{3A7E6CF6-6AEA-4E21-B8E5-B5DBA0CE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2106613"/>
            <a:ext cx="966788" cy="309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Mineralöl</a:t>
            </a:r>
          </a:p>
        </p:txBody>
      </p:sp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B49C3DDB-E38F-404B-922E-B47D0CDC04D6}"/>
              </a:ext>
            </a:extLst>
          </p:cNvPr>
          <p:cNvGraphicFramePr>
            <a:graphicFrameLocks/>
          </p:cNvGraphicFramePr>
          <p:nvPr/>
        </p:nvGraphicFramePr>
        <p:xfrm>
          <a:off x="1463764" y="1680059"/>
          <a:ext cx="6979063" cy="4157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CF6E20F-DEB0-4313-B625-937586D622F1}"/>
              </a:ext>
            </a:extLst>
          </p:cNvPr>
          <p:cNvGraphicFramePr>
            <a:graphicFrameLocks/>
          </p:cNvGraphicFramePr>
          <p:nvPr/>
        </p:nvGraphicFramePr>
        <p:xfrm>
          <a:off x="1550601" y="1514553"/>
          <a:ext cx="6824816" cy="461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Erneuerbaren sind noch überschaubar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3">
            <a:extLst>
              <a:ext uri="{FF2B5EF4-FFF2-40B4-BE49-F238E27FC236}">
                <a16:creationId xmlns:a16="http://schemas.microsoft.com/office/drawing/2014/main" id="{C9809C80-F04E-4FA5-BD70-5258EFA3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5" b="12709"/>
          <a:stretch>
            <a:fillRect/>
          </a:stretch>
        </p:blipFill>
        <p:spPr bwMode="auto">
          <a:xfrm>
            <a:off x="142875" y="1135063"/>
            <a:ext cx="969803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7718"/>
            <a:ext cx="66636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2017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Energieflussbild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64" y="5505192"/>
            <a:ext cx="15961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1a) AGEB 2018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643563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2728913"/>
            <a:ext cx="3470275" cy="2868612"/>
            <a:chOff x="282454" y="2943356"/>
            <a:chExt cx="3470839" cy="3090359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454" y="2943356"/>
              <a:ext cx="643161" cy="33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0,5 %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35" y="3953422"/>
              <a:ext cx="742553" cy="33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74,8 %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51" y="5702086"/>
              <a:ext cx="742553" cy="33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24,7 %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394485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95900" cy="2489200"/>
            <a:chOff x="4635499" y="2598086"/>
            <a:chExt cx="5296893" cy="2490123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294" y="2871142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28,9 %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0182" y="3347512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29,5 %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797" y="4008305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26,1 %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9809" y="4780440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15,5 %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3824819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7179" name="Textfeld 38">
            <a:extLst>
              <a:ext uri="{FF2B5EF4-FFF2-40B4-BE49-F238E27FC236}">
                <a16:creationId xmlns:a16="http://schemas.microsoft.com/office/drawing/2014/main" id="{55637051-00C5-4969-840F-F81756CB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786" y="5510952"/>
            <a:ext cx="21547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</a:rPr>
              <a:t>darin sind mehr als 50% </a:t>
            </a:r>
            <a:br>
              <a:rPr lang="de-DE" altLang="de-DE" sz="1400" dirty="0">
                <a:solidFill>
                  <a:srgbClr val="FF0000"/>
                </a:solidFill>
              </a:rPr>
            </a:br>
            <a:r>
              <a:rPr lang="de-DE" altLang="de-DE" sz="1400" dirty="0">
                <a:solidFill>
                  <a:srgbClr val="FF0000"/>
                </a:solidFill>
              </a:rPr>
              <a:t>(Prozess-)Wärme </a:t>
            </a:r>
          </a:p>
          <a:p>
            <a:r>
              <a:rPr lang="de-DE" altLang="de-DE" sz="1400" dirty="0">
                <a:solidFill>
                  <a:srgbClr val="FF0000"/>
                </a:solidFill>
              </a:rPr>
              <a:t>enthalten</a:t>
            </a:r>
          </a:p>
        </p:txBody>
      </p: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308100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/>
              <a:t>Energieeinheit: PJ </a:t>
            </a:r>
            <a:r>
              <a:rPr lang="de-DE" altLang="de-DE" sz="1200" b="1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Fast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497138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(21)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451225"/>
            <a:ext cx="669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(3.389)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100638"/>
            <a:ext cx="661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(1.118)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163340" y="3959738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(4.528)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242100" y="4587681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(2.591)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148013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750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788" y="3643313"/>
            <a:ext cx="541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765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4287838"/>
            <a:ext cx="54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675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88" y="48609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401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16224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162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16224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731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>
                <a:solidFill>
                  <a:schemeClr val="accent2"/>
                </a:solidFill>
              </a:rPr>
              <a:t>1)</a:t>
            </a:r>
            <a:br>
              <a:rPr lang="de-DE" altLang="de-DE" sz="900" b="1">
                <a:solidFill>
                  <a:schemeClr val="accent2"/>
                </a:solidFill>
              </a:rPr>
            </a:br>
            <a:r>
              <a:rPr lang="de-DE" altLang="de-DE" sz="1200" b="1">
                <a:solidFill>
                  <a:schemeClr val="accent2"/>
                </a:solidFill>
              </a:rPr>
              <a:t>(Summe </a:t>
            </a:r>
            <a:r>
              <a:rPr lang="de-DE" altLang="de-DE" sz="1200" b="1" u="sng">
                <a:solidFill>
                  <a:schemeClr val="accent2"/>
                </a:solidFill>
              </a:rPr>
              <a:t>3.485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>
                <a:solidFill>
                  <a:schemeClr val="accent2"/>
                </a:solidFill>
              </a:rPr>
              <a:t>1) ohne nichtenerg.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869271" y="3974335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(3.776)</a:t>
            </a:r>
          </a:p>
        </p:txBody>
      </p:sp>
      <p:sp>
        <p:nvSpPr>
          <p:cNvPr id="23576" name="Textfeld 27">
            <a:extLst>
              <a:ext uri="{FF2B5EF4-FFF2-40B4-BE49-F238E27FC236}">
                <a16:creationId xmlns:a16="http://schemas.microsoft.com/office/drawing/2014/main" id="{2BC33D8C-8B96-4CF9-8647-BADCA2D1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6224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(15)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16224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(276)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11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7718"/>
            <a:ext cx="67508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2017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Endenergieverbrauch nach Anwendungszwecken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BEF8B4-118D-4963-8023-CF892D0E6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7" t="25585" r="52417" b="21202"/>
          <a:stretch/>
        </p:blipFill>
        <p:spPr>
          <a:xfrm>
            <a:off x="1004186" y="925286"/>
            <a:ext cx="7897628" cy="5207227"/>
          </a:xfrm>
          <a:prstGeom prst="rect">
            <a:avLst/>
          </a:prstGeom>
        </p:spPr>
      </p:pic>
      <p:sp>
        <p:nvSpPr>
          <p:cNvPr id="39" name="Textfeld 27">
            <a:extLst>
              <a:ext uri="{FF2B5EF4-FFF2-40B4-BE49-F238E27FC236}">
                <a16:creationId xmlns:a16="http://schemas.microsoft.com/office/drawing/2014/main" id="{F608D885-49AE-49F3-87B4-C70A2613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10" y="951412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(750 TWh)</a:t>
            </a:r>
          </a:p>
        </p:txBody>
      </p:sp>
      <p:sp>
        <p:nvSpPr>
          <p:cNvPr id="40" name="Textfeld 28">
            <a:extLst>
              <a:ext uri="{FF2B5EF4-FFF2-40B4-BE49-F238E27FC236}">
                <a16:creationId xmlns:a16="http://schemas.microsoft.com/office/drawing/2014/main" id="{AD9D6267-39C1-4758-B74B-51214A33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519" y="3566387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(765 TWh)</a:t>
            </a:r>
          </a:p>
        </p:txBody>
      </p:sp>
      <p:sp>
        <p:nvSpPr>
          <p:cNvPr id="41" name="Textfeld 29">
            <a:extLst>
              <a:ext uri="{FF2B5EF4-FFF2-40B4-BE49-F238E27FC236}">
                <a16:creationId xmlns:a16="http://schemas.microsoft.com/office/drawing/2014/main" id="{C2D21385-31EF-43B1-B107-1223A448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49" y="951411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(675 TWh)</a:t>
            </a:r>
          </a:p>
        </p:txBody>
      </p:sp>
      <p:sp>
        <p:nvSpPr>
          <p:cNvPr id="42" name="Textfeld 30">
            <a:extLst>
              <a:ext uri="{FF2B5EF4-FFF2-40B4-BE49-F238E27FC236}">
                <a16:creationId xmlns:a16="http://schemas.microsoft.com/office/drawing/2014/main" id="{9E2F0DC8-C153-4899-B03A-253D30E2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959" y="950597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(401 TWh)</a:t>
            </a:r>
          </a:p>
        </p:txBody>
      </p:sp>
      <p:sp>
        <p:nvSpPr>
          <p:cNvPr id="44" name="Textfeld 28">
            <a:extLst>
              <a:ext uri="{FF2B5EF4-FFF2-40B4-BE49-F238E27FC236}">
                <a16:creationId xmlns:a16="http://schemas.microsoft.com/office/drawing/2014/main" id="{92BEC561-101F-416C-9146-7C9923DF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439" y="3566387"/>
            <a:ext cx="1048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(2.591 TWh)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9FD0837E-353C-489A-908C-192D63EE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917" y="3704886"/>
            <a:ext cx="12130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ea typeface="Microsoft YaHei" panose="020B0503020204020204" pitchFamily="34" charset="-122"/>
              </a:rPr>
              <a:t>1b) AGEB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Beim Gesamtendenergieverbrauch beträgt der Wärmeanteil &gt; 50%!</a:t>
            </a:r>
          </a:p>
        </p:txBody>
      </p:sp>
    </p:spTree>
    <p:extLst>
      <p:ext uri="{BB962C8B-B14F-4D97-AF65-F5344CB8AC3E}">
        <p14:creationId xmlns:p14="http://schemas.microsoft.com/office/powerpoint/2010/main" val="40023124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BEA74343-99B9-4578-8785-D28A45EF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4" y="4801"/>
            <a:ext cx="84294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Ermittlung Primärenergiebedarf bis 2040 in Deutschland Überleitung der Energiebilanz von 2017 zu 2040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27651" name="Textfeld 7">
            <a:extLst>
              <a:ext uri="{FF2B5EF4-FFF2-40B4-BE49-F238E27FC236}">
                <a16:creationId xmlns:a16="http://schemas.microsoft.com/office/drawing/2014/main" id="{114C02D5-C9BB-4E02-8FF3-78F59937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413125"/>
            <a:ext cx="77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Industrie</a:t>
            </a:r>
          </a:p>
        </p:txBody>
      </p:sp>
      <p:sp>
        <p:nvSpPr>
          <p:cNvPr id="27652" name="Textfeld 7">
            <a:extLst>
              <a:ext uri="{FF2B5EF4-FFF2-40B4-BE49-F238E27FC236}">
                <a16:creationId xmlns:a16="http://schemas.microsoft.com/office/drawing/2014/main" id="{A08C667C-6BFA-4316-8A47-B6A876B2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165600"/>
            <a:ext cx="712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Verkehr</a:t>
            </a:r>
          </a:p>
        </p:txBody>
      </p:sp>
      <p:sp>
        <p:nvSpPr>
          <p:cNvPr id="27653" name="Textfeld 7">
            <a:extLst>
              <a:ext uri="{FF2B5EF4-FFF2-40B4-BE49-F238E27FC236}">
                <a16:creationId xmlns:a16="http://schemas.microsoft.com/office/drawing/2014/main" id="{C4CE32C9-2F77-42E4-ADF5-924C3CE6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4891088"/>
            <a:ext cx="873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Haushalte</a:t>
            </a:r>
          </a:p>
        </p:txBody>
      </p:sp>
      <p:sp>
        <p:nvSpPr>
          <p:cNvPr id="27654" name="Textfeld 7">
            <a:extLst>
              <a:ext uri="{FF2B5EF4-FFF2-40B4-BE49-F238E27FC236}">
                <a16:creationId xmlns:a16="http://schemas.microsoft.com/office/drawing/2014/main" id="{D1C3D530-F87D-4FC7-9293-2951DBC0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5421313"/>
            <a:ext cx="52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GHD</a:t>
            </a:r>
          </a:p>
        </p:txBody>
      </p:sp>
      <p:sp>
        <p:nvSpPr>
          <p:cNvPr id="27655" name="Textfeld 7">
            <a:extLst>
              <a:ext uri="{FF2B5EF4-FFF2-40B4-BE49-F238E27FC236}">
                <a16:creationId xmlns:a16="http://schemas.microsoft.com/office/drawing/2014/main" id="{AD57B950-9C16-4976-AA12-96989CE6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788988"/>
            <a:ext cx="1301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accent2"/>
                </a:solidFill>
              </a:rPr>
              <a:t>Endenergie-</a:t>
            </a:r>
            <a:br>
              <a:rPr lang="de-DE" altLang="de-DE" sz="1600">
                <a:solidFill>
                  <a:srgbClr val="3333FF"/>
                </a:solidFill>
              </a:rPr>
            </a:br>
            <a:r>
              <a:rPr lang="de-DE" altLang="de-DE" sz="1600">
                <a:solidFill>
                  <a:srgbClr val="3333FF"/>
                </a:solidFill>
              </a:rPr>
              <a:t>verbrauch</a:t>
            </a:r>
          </a:p>
          <a:p>
            <a:pPr algn="ctr"/>
            <a:r>
              <a:rPr lang="de-DE" altLang="de-DE" sz="1600">
                <a:solidFill>
                  <a:srgbClr val="3333FF"/>
                </a:solidFill>
              </a:rPr>
              <a:t>2017</a:t>
            </a:r>
          </a:p>
        </p:txBody>
      </p:sp>
      <p:sp>
        <p:nvSpPr>
          <p:cNvPr id="27656" name="Textfeld 7">
            <a:extLst>
              <a:ext uri="{FF2B5EF4-FFF2-40B4-BE49-F238E27FC236}">
                <a16:creationId xmlns:a16="http://schemas.microsoft.com/office/drawing/2014/main" id="{FCECC709-3CB1-4785-B04C-DD66CF29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1313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3333FF"/>
                </a:solidFill>
              </a:rPr>
              <a:t>TWh/a</a:t>
            </a:r>
          </a:p>
        </p:txBody>
      </p:sp>
      <p:sp>
        <p:nvSpPr>
          <p:cNvPr id="27657" name="Textfeld 7">
            <a:extLst>
              <a:ext uri="{FF2B5EF4-FFF2-40B4-BE49-F238E27FC236}">
                <a16:creationId xmlns:a16="http://schemas.microsoft.com/office/drawing/2014/main" id="{012DC2DB-82AD-4056-B7EC-1026DB76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644650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1">
                <a:solidFill>
                  <a:srgbClr val="3333FF"/>
                </a:solidFill>
              </a:rPr>
              <a:t>2.591</a:t>
            </a:r>
          </a:p>
        </p:txBody>
      </p:sp>
      <p:sp>
        <p:nvSpPr>
          <p:cNvPr id="27658" name="Textfeld 39">
            <a:extLst>
              <a:ext uri="{FF2B5EF4-FFF2-40B4-BE49-F238E27FC236}">
                <a16:creationId xmlns:a16="http://schemas.microsoft.com/office/drawing/2014/main" id="{079EF976-99C1-4D7D-9E62-5EE26E25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394075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28,9 %</a:t>
            </a:r>
          </a:p>
        </p:txBody>
      </p:sp>
      <p:sp>
        <p:nvSpPr>
          <p:cNvPr id="27659" name="Textfeld 40">
            <a:extLst>
              <a:ext uri="{FF2B5EF4-FFF2-40B4-BE49-F238E27FC236}">
                <a16:creationId xmlns:a16="http://schemas.microsoft.com/office/drawing/2014/main" id="{0F6080FA-7003-4440-BC96-1381DA9C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140200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29,5 %</a:t>
            </a:r>
          </a:p>
        </p:txBody>
      </p:sp>
      <p:sp>
        <p:nvSpPr>
          <p:cNvPr id="27660" name="Textfeld 41">
            <a:extLst>
              <a:ext uri="{FF2B5EF4-FFF2-40B4-BE49-F238E27FC236}">
                <a16:creationId xmlns:a16="http://schemas.microsoft.com/office/drawing/2014/main" id="{8EA19A20-895A-40CA-82C8-5886C657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835525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26,1 %</a:t>
            </a:r>
          </a:p>
        </p:txBody>
      </p:sp>
      <p:sp>
        <p:nvSpPr>
          <p:cNvPr id="27661" name="Textfeld 42">
            <a:extLst>
              <a:ext uri="{FF2B5EF4-FFF2-40B4-BE49-F238E27FC236}">
                <a16:creationId xmlns:a16="http://schemas.microsoft.com/office/drawing/2014/main" id="{18A61F49-E72D-4477-9E01-AE863B8D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380038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15,5 %</a:t>
            </a:r>
          </a:p>
        </p:txBody>
      </p:sp>
      <p:pic>
        <p:nvPicPr>
          <p:cNvPr id="27662" name="Grafik 50">
            <a:extLst>
              <a:ext uri="{FF2B5EF4-FFF2-40B4-BE49-F238E27FC236}">
                <a16:creationId xmlns:a16="http://schemas.microsoft.com/office/drawing/2014/main" id="{0884D782-23A0-4B1A-B1A6-A12C3BCE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32530" r="84404" b="23174"/>
          <a:stretch>
            <a:fillRect/>
          </a:stretch>
        </p:blipFill>
        <p:spPr bwMode="auto">
          <a:xfrm>
            <a:off x="1027113" y="2035175"/>
            <a:ext cx="53657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3D6529-592A-40A7-B99D-4325C26C62A5}"/>
              </a:ext>
            </a:extLst>
          </p:cNvPr>
          <p:cNvGrpSpPr>
            <a:grpSpLocks/>
          </p:cNvGrpSpPr>
          <p:nvPr/>
        </p:nvGrpSpPr>
        <p:grpSpPr bwMode="auto">
          <a:xfrm>
            <a:off x="1512888" y="774700"/>
            <a:ext cx="1289050" cy="4948238"/>
            <a:chOff x="1513516" y="774700"/>
            <a:chExt cx="1288422" cy="4948987"/>
          </a:xfrm>
        </p:grpSpPr>
        <p:sp>
          <p:nvSpPr>
            <p:cNvPr id="27709" name="Textfeld 7">
              <a:extLst>
                <a:ext uri="{FF2B5EF4-FFF2-40B4-BE49-F238E27FC236}">
                  <a16:creationId xmlns:a16="http://schemas.microsoft.com/office/drawing/2014/main" id="{61A1BA5B-BA18-4453-8385-F336F7D32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425" y="774700"/>
              <a:ext cx="925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Verluste</a:t>
              </a:r>
              <a:br>
                <a:rPr lang="de-DE" altLang="de-DE" sz="1600">
                  <a:solidFill>
                    <a:srgbClr val="3333FF"/>
                  </a:solidFill>
                </a:rPr>
              </a:br>
              <a:r>
                <a:rPr lang="de-DE" altLang="de-DE" sz="1600">
                  <a:solidFill>
                    <a:srgbClr val="3333FF"/>
                  </a:solidFill>
                </a:rPr>
                <a:t>fossil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2017</a:t>
              </a:r>
            </a:p>
          </p:txBody>
        </p:sp>
        <p:sp>
          <p:nvSpPr>
            <p:cNvPr id="27710" name="Textfeld 11">
              <a:extLst>
                <a:ext uri="{FF2B5EF4-FFF2-40B4-BE49-F238E27FC236}">
                  <a16:creationId xmlns:a16="http://schemas.microsoft.com/office/drawing/2014/main" id="{902ECDE0-4E2C-4730-BA97-0459A3C53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894</a:t>
              </a:r>
            </a:p>
          </p:txBody>
        </p:sp>
        <p:pic>
          <p:nvPicPr>
            <p:cNvPr id="27711" name="Grafik 52">
              <a:extLst>
                <a:ext uri="{FF2B5EF4-FFF2-40B4-BE49-F238E27FC236}">
                  <a16:creationId xmlns:a16="http://schemas.microsoft.com/office/drawing/2014/main" id="{56654414-8114-463E-9C5C-EB53C26E0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7" t="32530" r="80891" b="23933"/>
            <a:stretch>
              <a:fillRect/>
            </a:stretch>
          </p:blipFill>
          <p:spPr bwMode="auto">
            <a:xfrm>
              <a:off x="2082309" y="2039065"/>
              <a:ext cx="536499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12" name="Gerader Verbinder 7">
              <a:extLst>
                <a:ext uri="{FF2B5EF4-FFF2-40B4-BE49-F238E27FC236}">
                  <a16:creationId xmlns:a16="http://schemas.microsoft.com/office/drawing/2014/main" id="{A35A643C-C66B-4CFC-B706-AFEFB8D410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3516" y="3190081"/>
              <a:ext cx="5962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7EA700F-458C-4CAD-AFAB-0F907E7668E9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774700"/>
            <a:ext cx="1657350" cy="4945063"/>
            <a:chOff x="2561432" y="774700"/>
            <a:chExt cx="1658143" cy="4945064"/>
          </a:xfrm>
        </p:grpSpPr>
        <p:sp>
          <p:nvSpPr>
            <p:cNvPr id="27705" name="Textfeld 7">
              <a:extLst>
                <a:ext uri="{FF2B5EF4-FFF2-40B4-BE49-F238E27FC236}">
                  <a16:creationId xmlns:a16="http://schemas.microsoft.com/office/drawing/2014/main" id="{E5124F3A-C4D3-497F-A99A-6EE0368B2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1138" y="774700"/>
              <a:ext cx="14684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P-Energie-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verbrauch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2017</a:t>
              </a:r>
            </a:p>
          </p:txBody>
        </p:sp>
        <p:sp>
          <p:nvSpPr>
            <p:cNvPr id="27706" name="Textfeld 7">
              <a:extLst>
                <a:ext uri="{FF2B5EF4-FFF2-40B4-BE49-F238E27FC236}">
                  <a16:creationId xmlns:a16="http://schemas.microsoft.com/office/drawing/2014/main" id="{E9DA91C3-E4F4-4794-9917-661FFB348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900" y="1624013"/>
              <a:ext cx="6969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3.485</a:t>
              </a:r>
            </a:p>
          </p:txBody>
        </p:sp>
        <p:pic>
          <p:nvPicPr>
            <p:cNvPr id="27707" name="Grafik 53">
              <a:extLst>
                <a:ext uri="{FF2B5EF4-FFF2-40B4-BE49-F238E27FC236}">
                  <a16:creationId xmlns:a16="http://schemas.microsoft.com/office/drawing/2014/main" id="{8E59A433-1A35-4F25-87D8-192BAF094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5" t="32530" r="77467" b="23933"/>
            <a:stretch>
              <a:fillRect/>
            </a:stretch>
          </p:blipFill>
          <p:spPr bwMode="auto">
            <a:xfrm>
              <a:off x="3285130" y="2035142"/>
              <a:ext cx="502912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08" name="Gerader Verbinder 7">
              <a:extLst>
                <a:ext uri="{FF2B5EF4-FFF2-40B4-BE49-F238E27FC236}">
                  <a16:creationId xmlns:a16="http://schemas.microsoft.com/office/drawing/2014/main" id="{A9E8C8E0-B038-49B4-A428-AAE578060D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61432" y="2318544"/>
              <a:ext cx="7413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2B8E471-37E7-469E-9A63-6D28E334E353}"/>
              </a:ext>
            </a:extLst>
          </p:cNvPr>
          <p:cNvGrpSpPr>
            <a:grpSpLocks/>
          </p:cNvGrpSpPr>
          <p:nvPr/>
        </p:nvGrpSpPr>
        <p:grpSpPr bwMode="auto">
          <a:xfrm>
            <a:off x="3683000" y="774700"/>
            <a:ext cx="1643063" cy="4945063"/>
            <a:chOff x="3682657" y="774700"/>
            <a:chExt cx="1643406" cy="4945061"/>
          </a:xfrm>
        </p:grpSpPr>
        <p:sp>
          <p:nvSpPr>
            <p:cNvPr id="27696" name="Textfeld 7">
              <a:extLst>
                <a:ext uri="{FF2B5EF4-FFF2-40B4-BE49-F238E27FC236}">
                  <a16:creationId xmlns:a16="http://schemas.microsoft.com/office/drawing/2014/main" id="{0AAF17B9-D05E-4FC8-BC35-D3C749716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445" y="2681329"/>
              <a:ext cx="781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Sonstige</a:t>
              </a:r>
            </a:p>
          </p:txBody>
        </p:sp>
        <p:sp>
          <p:nvSpPr>
            <p:cNvPr id="27697" name="Textfeld 7">
              <a:extLst>
                <a:ext uri="{FF2B5EF4-FFF2-40B4-BE49-F238E27FC236}">
                  <a16:creationId xmlns:a16="http://schemas.microsoft.com/office/drawing/2014/main" id="{476A143E-42D3-4230-968C-584083931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774700"/>
              <a:ext cx="13255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Erneuerbare</a:t>
              </a:r>
              <a:br>
                <a:rPr lang="de-DE" altLang="de-DE" sz="1600">
                  <a:solidFill>
                    <a:srgbClr val="3333FF"/>
                  </a:solidFill>
                </a:rPr>
              </a:br>
              <a:r>
                <a:rPr lang="de-DE" altLang="de-DE" sz="1600">
                  <a:solidFill>
                    <a:srgbClr val="3333FF"/>
                  </a:solidFill>
                </a:rPr>
                <a:t>Bestand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2017</a:t>
              </a:r>
            </a:p>
          </p:txBody>
        </p:sp>
        <p:sp>
          <p:nvSpPr>
            <p:cNvPr id="27698" name="Textfeld 7">
              <a:extLst>
                <a:ext uri="{FF2B5EF4-FFF2-40B4-BE49-F238E27FC236}">
                  <a16:creationId xmlns:a16="http://schemas.microsoft.com/office/drawing/2014/main" id="{07D291A3-AD81-431C-BFD9-847FB4CB4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496</a:t>
              </a:r>
            </a:p>
          </p:txBody>
        </p:sp>
        <p:sp>
          <p:nvSpPr>
            <p:cNvPr id="27699" name="Textfeld 7">
              <a:extLst>
                <a:ext uri="{FF2B5EF4-FFF2-40B4-BE49-F238E27FC236}">
                  <a16:creationId xmlns:a16="http://schemas.microsoft.com/office/drawing/2014/main" id="{A25D2231-E426-49C4-91C8-0B7E4DEE6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657" y="2488430"/>
              <a:ext cx="8588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Biomasse</a:t>
              </a:r>
            </a:p>
          </p:txBody>
        </p:sp>
        <p:sp>
          <p:nvSpPr>
            <p:cNvPr id="27700" name="Textfeld 7">
              <a:extLst>
                <a:ext uri="{FF2B5EF4-FFF2-40B4-BE49-F238E27FC236}">
                  <a16:creationId xmlns:a16="http://schemas.microsoft.com/office/drawing/2014/main" id="{DE1A8BEB-FFE5-4A71-9F6D-E43150BA3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407" y="1903805"/>
              <a:ext cx="7000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Wasser</a:t>
              </a:r>
            </a:p>
          </p:txBody>
        </p:sp>
        <p:sp>
          <p:nvSpPr>
            <p:cNvPr id="27701" name="Textfeld 7">
              <a:extLst>
                <a:ext uri="{FF2B5EF4-FFF2-40B4-BE49-F238E27FC236}">
                  <a16:creationId xmlns:a16="http://schemas.microsoft.com/office/drawing/2014/main" id="{FCFD2E66-D695-4C47-A5BC-1D55935F5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970" y="2341562"/>
              <a:ext cx="3905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>
                  <a:solidFill>
                    <a:srgbClr val="3333FF"/>
                  </a:solidFill>
                </a:rPr>
                <a:t>PV</a:t>
              </a:r>
            </a:p>
          </p:txBody>
        </p:sp>
        <p:sp>
          <p:nvSpPr>
            <p:cNvPr id="27702" name="Textfeld 7">
              <a:extLst>
                <a:ext uri="{FF2B5EF4-FFF2-40B4-BE49-F238E27FC236}">
                  <a16:creationId xmlns:a16="http://schemas.microsoft.com/office/drawing/2014/main" id="{53D8FAD9-40EE-4650-ABA4-62CFB9062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507" y="2072872"/>
              <a:ext cx="5349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Wind</a:t>
              </a:r>
            </a:p>
          </p:txBody>
        </p:sp>
        <p:pic>
          <p:nvPicPr>
            <p:cNvPr id="27703" name="Grafik 54">
              <a:extLst>
                <a:ext uri="{FF2B5EF4-FFF2-40B4-BE49-F238E27FC236}">
                  <a16:creationId xmlns:a16="http://schemas.microsoft.com/office/drawing/2014/main" id="{0F4A3BEA-399B-4AB7-BAEE-5463B83BE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2" t="32530" r="73048" b="23933"/>
            <a:stretch>
              <a:fillRect/>
            </a:stretch>
          </p:blipFill>
          <p:spPr bwMode="auto">
            <a:xfrm>
              <a:off x="4479893" y="2035139"/>
              <a:ext cx="787532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04" name="Gerader Verbinder 7">
              <a:extLst>
                <a:ext uri="{FF2B5EF4-FFF2-40B4-BE49-F238E27FC236}">
                  <a16:creationId xmlns:a16="http://schemas.microsoft.com/office/drawing/2014/main" id="{92C20727-B752-451D-B371-E5412DDB88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7295" y="2311401"/>
              <a:ext cx="73259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F2732BB-47FF-4A52-8AA9-5B436A397C8B}"/>
              </a:ext>
            </a:extLst>
          </p:cNvPr>
          <p:cNvGrpSpPr>
            <a:grpSpLocks/>
          </p:cNvGrpSpPr>
          <p:nvPr/>
        </p:nvGrpSpPr>
        <p:grpSpPr bwMode="auto">
          <a:xfrm>
            <a:off x="6002338" y="774700"/>
            <a:ext cx="1390650" cy="4902200"/>
            <a:chOff x="6002443" y="774700"/>
            <a:chExt cx="1390545" cy="4901438"/>
          </a:xfrm>
        </p:grpSpPr>
        <p:sp>
          <p:nvSpPr>
            <p:cNvPr id="27692" name="Textfeld 7">
              <a:extLst>
                <a:ext uri="{FF2B5EF4-FFF2-40B4-BE49-F238E27FC236}">
                  <a16:creationId xmlns:a16="http://schemas.microsoft.com/office/drawing/2014/main" id="{FA1180B5-4A04-4489-90FB-8B420E5B3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475" y="774700"/>
              <a:ext cx="925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Verluste</a:t>
              </a:r>
              <a:br>
                <a:rPr lang="de-DE" altLang="de-DE" sz="1600">
                  <a:solidFill>
                    <a:srgbClr val="3333FF"/>
                  </a:solidFill>
                </a:rPr>
              </a:br>
              <a:r>
                <a:rPr lang="de-DE" altLang="de-DE" sz="1600">
                  <a:solidFill>
                    <a:srgbClr val="3333FF"/>
                  </a:solidFill>
                </a:rPr>
                <a:t>fossil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93" name="Textfeld 9">
              <a:extLst>
                <a:ext uri="{FF2B5EF4-FFF2-40B4-BE49-F238E27FC236}">
                  <a16:creationId xmlns:a16="http://schemas.microsoft.com/office/drawing/2014/main" id="{11D774B4-7782-479B-A302-EC6A7FA6D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50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894</a:t>
              </a:r>
            </a:p>
          </p:txBody>
        </p:sp>
        <p:pic>
          <p:nvPicPr>
            <p:cNvPr id="27694" name="Grafik 56">
              <a:extLst>
                <a:ext uri="{FF2B5EF4-FFF2-40B4-BE49-F238E27FC236}">
                  <a16:creationId xmlns:a16="http://schemas.microsoft.com/office/drawing/2014/main" id="{D6FCB71C-FA97-4D1D-B412-F902FC402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4" t="32530" r="67178" b="24365"/>
            <a:stretch>
              <a:fillRect/>
            </a:stretch>
          </p:blipFill>
          <p:spPr bwMode="auto">
            <a:xfrm>
              <a:off x="6686160" y="2027994"/>
              <a:ext cx="473344" cy="364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95" name="Gerader Verbinder 7">
              <a:extLst>
                <a:ext uri="{FF2B5EF4-FFF2-40B4-BE49-F238E27FC236}">
                  <a16:creationId xmlns:a16="http://schemas.microsoft.com/office/drawing/2014/main" id="{DE9D029C-1C9B-4F00-9EE2-FD0B8C1B69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02443" y="3542505"/>
              <a:ext cx="71030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B7E47F-6538-4A8E-AFC8-E0E59B741AE4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774700"/>
            <a:ext cx="1458913" cy="4972050"/>
            <a:chOff x="7159504" y="774700"/>
            <a:chExt cx="1459516" cy="4972797"/>
          </a:xfrm>
        </p:grpSpPr>
        <p:sp>
          <p:nvSpPr>
            <p:cNvPr id="27688" name="Textfeld 7">
              <a:extLst>
                <a:ext uri="{FF2B5EF4-FFF2-40B4-BE49-F238E27FC236}">
                  <a16:creationId xmlns:a16="http://schemas.microsoft.com/office/drawing/2014/main" id="{18C9CBD8-F712-4C79-A5FD-C313B032C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4125" y="774700"/>
              <a:ext cx="925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Verluste</a:t>
              </a:r>
              <a:br>
                <a:rPr lang="de-DE" altLang="de-DE" sz="1600" dirty="0">
                  <a:solidFill>
                    <a:srgbClr val="3333FF"/>
                  </a:solidFill>
                </a:rPr>
              </a:br>
              <a:r>
                <a:rPr lang="de-DE" altLang="de-DE" sz="1600" dirty="0">
                  <a:solidFill>
                    <a:srgbClr val="3333FF"/>
                  </a:solidFill>
                </a:rPr>
                <a:t>P2X</a:t>
              </a:r>
            </a:p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89" name="Textfeld 9">
              <a:extLst>
                <a:ext uri="{FF2B5EF4-FFF2-40B4-BE49-F238E27FC236}">
                  <a16:creationId xmlns:a16="http://schemas.microsoft.com/office/drawing/2014/main" id="{A7B73BC6-99B3-4673-89DF-F541F6802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15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100</a:t>
              </a:r>
            </a:p>
          </p:txBody>
        </p:sp>
        <p:pic>
          <p:nvPicPr>
            <p:cNvPr id="27690" name="Grafik 57">
              <a:extLst>
                <a:ext uri="{FF2B5EF4-FFF2-40B4-BE49-F238E27FC236}">
                  <a16:creationId xmlns:a16="http://schemas.microsoft.com/office/drawing/2014/main" id="{89A807D9-C1FC-4344-B255-FAD9630D0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5" t="31750" r="62473" b="23521"/>
            <a:stretch>
              <a:fillRect/>
            </a:stretch>
          </p:blipFill>
          <p:spPr bwMode="auto">
            <a:xfrm>
              <a:off x="7663475" y="1962150"/>
              <a:ext cx="955545" cy="378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91" name="Gerader Verbinder 7">
              <a:extLst>
                <a:ext uri="{FF2B5EF4-FFF2-40B4-BE49-F238E27FC236}">
                  <a16:creationId xmlns:a16="http://schemas.microsoft.com/office/drawing/2014/main" id="{C50B073A-5B62-408F-ACCD-A0D956E73B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59504" y="4425948"/>
              <a:ext cx="61765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3787FA4-C854-4D71-9039-28489ACA13B9}"/>
              </a:ext>
            </a:extLst>
          </p:cNvPr>
          <p:cNvGrpSpPr>
            <a:grpSpLocks/>
          </p:cNvGrpSpPr>
          <p:nvPr/>
        </p:nvGrpSpPr>
        <p:grpSpPr bwMode="auto">
          <a:xfrm>
            <a:off x="8226425" y="774700"/>
            <a:ext cx="1304925" cy="4941888"/>
            <a:chOff x="8225830" y="774700"/>
            <a:chExt cx="1305520" cy="4942678"/>
          </a:xfrm>
        </p:grpSpPr>
        <p:sp>
          <p:nvSpPr>
            <p:cNvPr id="27684" name="Textfeld 7">
              <a:extLst>
                <a:ext uri="{FF2B5EF4-FFF2-40B4-BE49-F238E27FC236}">
                  <a16:creationId xmlns:a16="http://schemas.microsoft.com/office/drawing/2014/main" id="{3A1C1F82-5EB1-4347-8638-72FF2A75A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6175" y="774700"/>
              <a:ext cx="7651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Zubau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bis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85" name="Textfeld 11">
              <a:extLst>
                <a:ext uri="{FF2B5EF4-FFF2-40B4-BE49-F238E27FC236}">
                  <a16:creationId xmlns:a16="http://schemas.microsoft.com/office/drawing/2014/main" id="{4B689A42-58D5-4440-ADF9-F9B27F802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9513" y="1624013"/>
              <a:ext cx="698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1.418</a:t>
              </a:r>
            </a:p>
          </p:txBody>
        </p:sp>
        <p:pic>
          <p:nvPicPr>
            <p:cNvPr id="27686" name="Grafik 51">
              <a:extLst>
                <a:ext uri="{FF2B5EF4-FFF2-40B4-BE49-F238E27FC236}">
                  <a16:creationId xmlns:a16="http://schemas.microsoft.com/office/drawing/2014/main" id="{8C3FFEB0-9BC8-4674-822B-C08F0B06C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3" t="32530" r="60181" b="23933"/>
            <a:stretch>
              <a:fillRect/>
            </a:stretch>
          </p:blipFill>
          <p:spPr bwMode="auto">
            <a:xfrm>
              <a:off x="8927374" y="2032756"/>
              <a:ext cx="515636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87" name="Gerader Verbinder 7">
              <a:extLst>
                <a:ext uri="{FF2B5EF4-FFF2-40B4-BE49-F238E27FC236}">
                  <a16:creationId xmlns:a16="http://schemas.microsoft.com/office/drawing/2014/main" id="{2972306D-7CAD-432C-BCC7-8A70A34CF6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5830" y="4335459"/>
              <a:ext cx="75624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69" name="Text Box 14">
            <a:extLst>
              <a:ext uri="{FF2B5EF4-FFF2-40B4-BE49-F238E27FC236}">
                <a16:creationId xmlns:a16="http://schemas.microsoft.com/office/drawing/2014/main" id="{DFB11214-1539-4FC1-9814-0932F373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514975"/>
            <a:ext cx="255198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2) EU-Richtline 2018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, ISE e.V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5E6351C-DEF4-4B9F-B9B8-C0F6675E2441}"/>
              </a:ext>
            </a:extLst>
          </p:cNvPr>
          <p:cNvGrpSpPr>
            <a:grpSpLocks/>
          </p:cNvGrpSpPr>
          <p:nvPr/>
        </p:nvGrpSpPr>
        <p:grpSpPr bwMode="auto">
          <a:xfrm>
            <a:off x="4926015" y="774700"/>
            <a:ext cx="1970216" cy="4902200"/>
            <a:chOff x="4926013" y="774700"/>
            <a:chExt cx="1970012" cy="4901438"/>
          </a:xfrm>
        </p:grpSpPr>
        <p:cxnSp>
          <p:nvCxnSpPr>
            <p:cNvPr id="27678" name="Gerader Verbinder 3">
              <a:extLst>
                <a:ext uri="{FF2B5EF4-FFF2-40B4-BE49-F238E27FC236}">
                  <a16:creationId xmlns:a16="http://schemas.microsoft.com/office/drawing/2014/main" id="{1C1A0D22-40A3-4758-8F75-F22A53B0FA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26063" y="1722120"/>
              <a:ext cx="0" cy="38117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79" name="Textfeld 7">
              <a:extLst>
                <a:ext uri="{FF2B5EF4-FFF2-40B4-BE49-F238E27FC236}">
                  <a16:creationId xmlns:a16="http://schemas.microsoft.com/office/drawing/2014/main" id="{9EF31666-0A03-4E7C-AF52-7523FB851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6676" y="774700"/>
              <a:ext cx="1096662" cy="83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Ein-</a:t>
              </a:r>
              <a:br>
                <a:rPr lang="de-DE" altLang="de-DE" sz="1600" dirty="0">
                  <a:solidFill>
                    <a:srgbClr val="3333FF"/>
                  </a:solidFill>
                </a:rPr>
              </a:br>
              <a:r>
                <a:rPr lang="de-DE" altLang="de-DE" sz="1600" dirty="0" err="1">
                  <a:solidFill>
                    <a:srgbClr val="3333FF"/>
                  </a:solidFill>
                </a:rPr>
                <a:t>sparung</a:t>
              </a:r>
              <a:r>
                <a:rPr lang="de-DE" altLang="de-DE" sz="1600" dirty="0">
                  <a:solidFill>
                    <a:srgbClr val="3333FF"/>
                  </a:solidFill>
                </a:rPr>
                <a:t> </a:t>
              </a:r>
              <a:r>
                <a:rPr lang="de-DE" altLang="de-DE" sz="1000" dirty="0"/>
                <a:t>2)</a:t>
              </a:r>
            </a:p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80" name="Textfeld 9">
              <a:extLst>
                <a:ext uri="{FF2B5EF4-FFF2-40B4-BE49-F238E27FC236}">
                  <a16:creationId xmlns:a16="http://schemas.microsoft.com/office/drawing/2014/main" id="{7A2220CE-5580-4CF1-860B-B0A55411D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75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777</a:t>
              </a:r>
            </a:p>
          </p:txBody>
        </p:sp>
        <p:pic>
          <p:nvPicPr>
            <p:cNvPr id="27681" name="Grafik 55">
              <a:extLst>
                <a:ext uri="{FF2B5EF4-FFF2-40B4-BE49-F238E27FC236}">
                  <a16:creationId xmlns:a16="http://schemas.microsoft.com/office/drawing/2014/main" id="{AB10BEF6-5846-4C40-B8C3-4FBFA587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2" t="32530" r="70631" b="24365"/>
            <a:stretch>
              <a:fillRect/>
            </a:stretch>
          </p:blipFill>
          <p:spPr bwMode="auto">
            <a:xfrm>
              <a:off x="5559025" y="2027994"/>
              <a:ext cx="443418" cy="364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82" name="Gerader Verbinder 7">
              <a:extLst>
                <a:ext uri="{FF2B5EF4-FFF2-40B4-BE49-F238E27FC236}">
                  <a16:creationId xmlns:a16="http://schemas.microsoft.com/office/drawing/2014/main" id="{27A91D76-F78C-48A0-A237-000FBE03CC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6013" y="2790031"/>
              <a:ext cx="6330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3" name="Textfeld 7">
              <a:extLst>
                <a:ext uri="{FF2B5EF4-FFF2-40B4-BE49-F238E27FC236}">
                  <a16:creationId xmlns:a16="http://schemas.microsoft.com/office/drawing/2014/main" id="{6E99E053-9D6A-4B49-B6C3-17532F9DF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505" y="3689414"/>
              <a:ext cx="1468520" cy="153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dirty="0"/>
                <a:t>2)</a:t>
              </a: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EU-Energie-</a:t>
              </a: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Effizienz-</a:t>
              </a: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Richtlinie</a:t>
              </a:r>
            </a:p>
            <a:p>
              <a:pPr marL="171450" indent="-171450">
                <a:buFontTx/>
                <a:buChar char="-"/>
              </a:pPr>
              <a:r>
                <a:rPr lang="de-DE" altLang="de-DE" sz="1200" dirty="0">
                  <a:solidFill>
                    <a:srgbClr val="3333FF"/>
                  </a:solidFill>
                </a:rPr>
                <a:t>1,5%/a</a:t>
              </a:r>
            </a:p>
            <a:p>
              <a:pPr marL="171450" indent="-171450">
                <a:buFontTx/>
                <a:buChar char="-"/>
              </a:pPr>
              <a:endParaRPr lang="de-DE" altLang="de-DE" sz="1200" dirty="0">
                <a:solidFill>
                  <a:srgbClr val="3333FF"/>
                </a:solidFill>
              </a:endParaRP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siehe auch Kapitel</a:t>
              </a:r>
              <a:br>
                <a:rPr lang="de-DE" altLang="de-DE" sz="1200" dirty="0">
                  <a:solidFill>
                    <a:srgbClr val="3333FF"/>
                  </a:solidFill>
                </a:rPr>
              </a:br>
              <a:r>
                <a:rPr lang="de-DE" altLang="de-DE" sz="1200" dirty="0">
                  <a:solidFill>
                    <a:srgbClr val="3333FF"/>
                  </a:solidFill>
                </a:rPr>
                <a:t>Energieeinsparung</a:t>
              </a:r>
            </a:p>
          </p:txBody>
        </p:sp>
      </p:grpSp>
      <p:cxnSp>
        <p:nvCxnSpPr>
          <p:cNvPr id="27671" name="Gerader Verbinder 3">
            <a:extLst>
              <a:ext uri="{FF2B5EF4-FFF2-40B4-BE49-F238E27FC236}">
                <a16:creationId xmlns:a16="http://schemas.microsoft.com/office/drawing/2014/main" id="{BE8774D2-837B-45FC-9806-886C584B0714}"/>
              </a:ext>
            </a:extLst>
          </p:cNvPr>
          <p:cNvCxnSpPr>
            <a:cxnSpLocks/>
          </p:cNvCxnSpPr>
          <p:nvPr/>
        </p:nvCxnSpPr>
        <p:spPr bwMode="auto">
          <a:xfrm>
            <a:off x="1549400" y="5713413"/>
            <a:ext cx="747395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3531CDD-A3A8-4488-9230-8D6569959808}"/>
              </a:ext>
            </a:extLst>
          </p:cNvPr>
          <p:cNvGrpSpPr>
            <a:grpSpLocks/>
          </p:cNvGrpSpPr>
          <p:nvPr/>
        </p:nvGrpSpPr>
        <p:grpSpPr bwMode="auto">
          <a:xfrm>
            <a:off x="0" y="2614613"/>
            <a:ext cx="9906000" cy="3565525"/>
            <a:chOff x="0" y="2615300"/>
            <a:chExt cx="9906000" cy="3565061"/>
          </a:xfrm>
        </p:grpSpPr>
        <p:sp>
          <p:nvSpPr>
            <p:cNvPr id="27676" name="Rectangle 4">
              <a:extLst>
                <a:ext uri="{FF2B5EF4-FFF2-40B4-BE49-F238E27FC236}">
                  <a16:creationId xmlns:a16="http://schemas.microsoft.com/office/drawing/2014/main" id="{3D4F68C3-DE41-4E8D-9B24-F0E316E0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75583"/>
              <a:ext cx="9906000" cy="404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u="sng" dirty="0">
                  <a:solidFill>
                    <a:srgbClr val="00B050"/>
                  </a:solidFill>
                </a:rPr>
                <a:t>Aufgabe 1</a:t>
              </a:r>
              <a:r>
                <a:rPr lang="de-DE" altLang="de-DE" sz="1800" dirty="0">
                  <a:solidFill>
                    <a:srgbClr val="00B050"/>
                  </a:solidFill>
                </a:rPr>
                <a:t>: 30 % des Endenergieverbrauchs von 2017 muss eingespart werden!</a:t>
              </a:r>
            </a:p>
          </p:txBody>
        </p:sp>
        <p:sp>
          <p:nvSpPr>
            <p:cNvPr id="27677" name="Ellipse 6">
              <a:extLst>
                <a:ext uri="{FF2B5EF4-FFF2-40B4-BE49-F238E27FC236}">
                  <a16:creationId xmlns:a16="http://schemas.microsoft.com/office/drawing/2014/main" id="{98F45111-3453-41B3-8262-50FA2FA13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591" y="2615300"/>
              <a:ext cx="776919" cy="1086887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CC95601-A7ED-4A2B-A2C1-5B1DB83C4745}"/>
              </a:ext>
            </a:extLst>
          </p:cNvPr>
          <p:cNvGrpSpPr>
            <a:grpSpLocks/>
          </p:cNvGrpSpPr>
          <p:nvPr/>
        </p:nvGrpSpPr>
        <p:grpSpPr bwMode="auto">
          <a:xfrm>
            <a:off x="0" y="4140200"/>
            <a:ext cx="9906000" cy="2365375"/>
            <a:chOff x="0" y="4139881"/>
            <a:chExt cx="9906000" cy="2365459"/>
          </a:xfrm>
        </p:grpSpPr>
        <p:sp>
          <p:nvSpPr>
            <p:cNvPr id="27674" name="Rectangle 4">
              <a:extLst>
                <a:ext uri="{FF2B5EF4-FFF2-40B4-BE49-F238E27FC236}">
                  <a16:creationId xmlns:a16="http://schemas.microsoft.com/office/drawing/2014/main" id="{73C3106A-C787-4D2A-865D-5866C566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00634"/>
              <a:ext cx="9906000" cy="40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u="sng" dirty="0">
                  <a:solidFill>
                    <a:srgbClr val="00B050"/>
                  </a:solidFill>
                </a:rPr>
                <a:t>Aufgabe 2: </a:t>
              </a:r>
              <a:r>
                <a:rPr lang="de-DE" altLang="de-DE" sz="1800" dirty="0">
                  <a:solidFill>
                    <a:srgbClr val="00B050"/>
                  </a:solidFill>
                </a:rPr>
                <a:t>Fast das Dreifache des EE-Bestandes von 2017 muss zugebaut werden!</a:t>
              </a:r>
            </a:p>
          </p:txBody>
        </p:sp>
        <p:sp>
          <p:nvSpPr>
            <p:cNvPr id="27675" name="Ellipse 70">
              <a:extLst>
                <a:ext uri="{FF2B5EF4-FFF2-40B4-BE49-F238E27FC236}">
                  <a16:creationId xmlns:a16="http://schemas.microsoft.com/office/drawing/2014/main" id="{DC69EBCC-5913-4281-A9BF-6C335A636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2647" y="4139881"/>
              <a:ext cx="875248" cy="1765969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808080"/>
    </a:lt2>
    <a:accent1>
      <a:srgbClr val="B2B2B2"/>
    </a:accent1>
    <a:accent2>
      <a:srgbClr val="3333CC"/>
    </a:accent2>
    <a:accent3>
      <a:srgbClr val="FFFFFF"/>
    </a:accent3>
    <a:accent4>
      <a:srgbClr val="000000"/>
    </a:accent4>
    <a:accent5>
      <a:srgbClr val="D5D5D5"/>
    </a:accent5>
    <a:accent6>
      <a:srgbClr val="2D2DB9"/>
    </a:accent6>
    <a:hlink>
      <a:srgbClr val="0000CC"/>
    </a:hlink>
    <a:folHlink>
      <a:srgbClr val="000099"/>
    </a:folHlink>
  </a:clrScheme>
  <a:fontScheme name="pg_blau_basisvers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3098</Words>
  <Application>Microsoft Office PowerPoint</Application>
  <PresentationFormat>A4-Papier (210 x 297 mm)</PresentationFormat>
  <Paragraphs>722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Courier New</vt:lpstr>
      <vt:lpstr>Symbol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2696</cp:revision>
  <cp:lastPrinted>2021-03-14T12:15:22Z</cp:lastPrinted>
  <dcterms:created xsi:type="dcterms:W3CDTF">2003-01-24T08:17:53Z</dcterms:created>
  <dcterms:modified xsi:type="dcterms:W3CDTF">2025-08-16T10:47:48Z</dcterms:modified>
</cp:coreProperties>
</file>