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9"/>
  </p:notesMasterIdLst>
  <p:handoutMasterIdLst>
    <p:handoutMasterId r:id="rId20"/>
  </p:handoutMasterIdLst>
  <p:sldIdLst>
    <p:sldId id="878" r:id="rId2"/>
    <p:sldId id="879" r:id="rId3"/>
    <p:sldId id="999" r:id="rId4"/>
    <p:sldId id="1000" r:id="rId5"/>
    <p:sldId id="995" r:id="rId6"/>
    <p:sldId id="996" r:id="rId7"/>
    <p:sldId id="964" r:id="rId8"/>
    <p:sldId id="968" r:id="rId9"/>
    <p:sldId id="967" r:id="rId10"/>
    <p:sldId id="993" r:id="rId11"/>
    <p:sldId id="969" r:id="rId12"/>
    <p:sldId id="997" r:id="rId13"/>
    <p:sldId id="998" r:id="rId14"/>
    <p:sldId id="924" r:id="rId15"/>
    <p:sldId id="958" r:id="rId16"/>
    <p:sldId id="963" r:id="rId17"/>
    <p:sldId id="755" r:id="rId18"/>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333FF"/>
    <a:srgbClr val="000000"/>
    <a:srgbClr val="FF0000"/>
    <a:srgbClr val="006600"/>
    <a:srgbClr val="FF9900"/>
    <a:srgbClr val="CC6600"/>
    <a:srgbClr val="008000"/>
    <a:srgbClr val="BFBFBF"/>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476" autoAdjust="0"/>
    <p:restoredTop sz="94660" autoAdjust="0"/>
  </p:normalViewPr>
  <p:slideViewPr>
    <p:cSldViewPr snapToGrid="0">
      <p:cViewPr varScale="1">
        <p:scale>
          <a:sx n="89" d="100"/>
          <a:sy n="89" d="100"/>
        </p:scale>
        <p:origin x="2658" y="540"/>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87550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47821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83647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14</a:t>
            </a:fld>
            <a:endParaRPr lang="de-DE" altLang="de-DE"/>
          </a:p>
        </p:txBody>
      </p:sp>
    </p:spTree>
    <p:extLst>
      <p:ext uri="{BB962C8B-B14F-4D97-AF65-F5344CB8AC3E}">
        <p14:creationId xmlns:p14="http://schemas.microsoft.com/office/powerpoint/2010/main" val="169417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83499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17</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9040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15365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8059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6684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85199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095628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42888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1"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8BACA313-6EA8-4CBE-9D27-CD0C29B9B556}"/>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a:t>
            </a:r>
            <a:r>
              <a:rPr lang="de-DE" altLang="de-DE" sz="1200" b="1" dirty="0">
                <a:solidFill>
                  <a:srgbClr val="FF9933"/>
                </a:solidFill>
              </a:rPr>
              <a:t>Klimaneutrale </a:t>
            </a:r>
            <a:r>
              <a:rPr lang="de-DE" altLang="de-DE" sz="1200" b="1" kern="1200" dirty="0">
                <a:solidFill>
                  <a:srgbClr val="FF9933"/>
                </a:solidFill>
                <a:latin typeface="Arial" panose="020B0604020202020204" pitchFamily="34" charset="0"/>
                <a:ea typeface="+mn-ea"/>
                <a:cs typeface="+mn-cs"/>
              </a:rPr>
              <a:t>Ernährungswirtschaft</a:t>
            </a:r>
            <a:r>
              <a:rPr lang="de-DE" altLang="de-DE" sz="1200" b="1" dirty="0">
                <a:solidFill>
                  <a:srgbClr val="FF9933"/>
                </a:solidFill>
              </a:rPr>
              <a:t> | FV05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3744FA11-B3F8-6F8A-1B96-B3EF5487F6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7" y="0"/>
            <a:ext cx="798067"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stiftung-gesundheitswissen.de/gesundes-leben/ernaehrung-lebensweise/welche-naehrstoffe-braucht-der-koerpe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hyperlink" Target="https://www.zdf.de/nachrichten/wissen/stromspeicher-energiewende-terrax-volker-quaschning-kolumne-100.html?at_medium=Social%20Media&amp;at_campaign=ZDFheuteApp&amp;at_specific=ZDFheute&amp;at_content=iOS"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youtube.com/watch?v=Z2hpNyFBW5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Klimaneutrale</a:t>
            </a:r>
            <a:r>
              <a:rPr lang="en-US" altLang="de-DE" sz="2800" b="1" dirty="0">
                <a:solidFill>
                  <a:schemeClr val="bg1"/>
                </a:solidFill>
              </a:rPr>
              <a:t> </a:t>
            </a:r>
            <a:r>
              <a:rPr lang="en-US" altLang="de-DE" sz="2800" dirty="0" err="1">
                <a:solidFill>
                  <a:schemeClr val="bg1"/>
                </a:solidFill>
              </a:rPr>
              <a:t>Ernährungswirtschaft</a:t>
            </a:r>
            <a:endParaRPr lang="en-US" altLang="de-DE" sz="2800" dirty="0">
              <a:solidFill>
                <a:schemeClr val="bg1"/>
              </a:solidFill>
            </a:endParaRPr>
          </a:p>
        </p:txBody>
      </p:sp>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Klimaneutrale Ernährungswirtschaft | FV05 			                     ISE e.V.</a:t>
            </a:r>
          </a:p>
        </p:txBody>
      </p:sp>
      <p:sp>
        <p:nvSpPr>
          <p:cNvPr id="54" name="Rechteck 53">
            <a:extLst>
              <a:ext uri="{FF2B5EF4-FFF2-40B4-BE49-F238E27FC236}">
                <a16:creationId xmlns:a16="http://schemas.microsoft.com/office/drawing/2014/main" id="{04F4A4AE-BAD9-4DDF-B803-BE8C327E7907}"/>
              </a:ext>
            </a:extLst>
          </p:cNvPr>
          <p:cNvSpPr/>
          <p:nvPr/>
        </p:nvSpPr>
        <p:spPr bwMode="auto">
          <a:xfrm>
            <a:off x="0" y="1350963"/>
            <a:ext cx="9905998" cy="504189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pic>
        <p:nvPicPr>
          <p:cNvPr id="3" name="Grafik 2">
            <a:extLst>
              <a:ext uri="{FF2B5EF4-FFF2-40B4-BE49-F238E27FC236}">
                <a16:creationId xmlns:a16="http://schemas.microsoft.com/office/drawing/2014/main" id="{35F63B39-8864-4F27-82B0-FC00827D3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470" y="1716673"/>
            <a:ext cx="4204380" cy="4204380"/>
          </a:xfrm>
          <a:prstGeom prst="rect">
            <a:avLst/>
          </a:prstGeom>
        </p:spPr>
      </p:pic>
      <p:sp>
        <p:nvSpPr>
          <p:cNvPr id="9" name="Textfeld 1">
            <a:extLst>
              <a:ext uri="{FF2B5EF4-FFF2-40B4-BE49-F238E27FC236}">
                <a16:creationId xmlns:a16="http://schemas.microsoft.com/office/drawing/2014/main" id="{A3CA6147-65A6-4DC7-831A-FDE193DC8DB3}"/>
              </a:ext>
            </a:extLst>
          </p:cNvPr>
          <p:cNvSpPr txBox="1"/>
          <p:nvPr/>
        </p:nvSpPr>
        <p:spPr>
          <a:xfrm>
            <a:off x="7606164" y="6026149"/>
            <a:ext cx="2138727" cy="276999"/>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200" dirty="0"/>
              <a:t>Stand FV05 vom 16.08.2025</a:t>
            </a:r>
          </a:p>
        </p:txBody>
      </p:sp>
      <p:pic>
        <p:nvPicPr>
          <p:cNvPr id="2" name="Grafik 1">
            <a:extLst>
              <a:ext uri="{FF2B5EF4-FFF2-40B4-BE49-F238E27FC236}">
                <a16:creationId xmlns:a16="http://schemas.microsoft.com/office/drawing/2014/main" id="{3744FA11-B3F8-6F8A-1B96-B3EF5487F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 y="-26989"/>
            <a:ext cx="1377580" cy="1378351"/>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782618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err="1">
                <a:solidFill>
                  <a:schemeClr val="bg1"/>
                </a:solidFill>
              </a:rPr>
              <a:t>Sektorkopplung</a:t>
            </a:r>
            <a:r>
              <a:rPr lang="de-DE" altLang="de-DE" dirty="0">
                <a:solidFill>
                  <a:schemeClr val="bg1"/>
                </a:solidFill>
              </a:rPr>
              <a:t> bei Verarbeitung, Verteilung und Verkauf</a:t>
            </a:r>
            <a:br>
              <a:rPr lang="de-DE" altLang="de-DE" dirty="0">
                <a:solidFill>
                  <a:schemeClr val="bg1"/>
                </a:solidFill>
              </a:rPr>
            </a:br>
            <a:r>
              <a:rPr lang="de-DE" altLang="de-DE" dirty="0">
                <a:solidFill>
                  <a:schemeClr val="bg1"/>
                </a:solidFill>
              </a:rPr>
              <a:t>„</a:t>
            </a:r>
            <a:r>
              <a:rPr lang="de-DE" altLang="de-DE" dirty="0" err="1">
                <a:solidFill>
                  <a:schemeClr val="bg1"/>
                </a:solidFill>
              </a:rPr>
              <a:t>ProSumer</a:t>
            </a:r>
            <a:r>
              <a:rPr lang="de-DE" altLang="de-DE" dirty="0">
                <a:solidFill>
                  <a:schemeClr val="bg1"/>
                </a:solidFill>
              </a:rPr>
              <a:t>“ </a:t>
            </a:r>
            <a:endParaRPr lang="de-DE" altLang="de-DE" sz="2000" dirty="0">
              <a:solidFill>
                <a:schemeClr val="bg1"/>
              </a:solidFill>
            </a:endParaRP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cxnSp>
        <p:nvCxnSpPr>
          <p:cNvPr id="107" name="Gerader Verbinder 106">
            <a:extLst>
              <a:ext uri="{FF2B5EF4-FFF2-40B4-BE49-F238E27FC236}">
                <a16:creationId xmlns:a16="http://schemas.microsoft.com/office/drawing/2014/main" id="{4407741E-5B49-49A2-A586-2167D1EE32F3}"/>
              </a:ext>
            </a:extLst>
          </p:cNvPr>
          <p:cNvCxnSpPr/>
          <p:nvPr/>
        </p:nvCxnSpPr>
        <p:spPr bwMode="auto">
          <a:xfrm>
            <a:off x="5293267" y="3874673"/>
            <a:ext cx="94950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p:cNvCxnSpPr>
          <p:nvPr/>
        </p:nvCxnSpPr>
        <p:spPr bwMode="auto">
          <a:xfrm>
            <a:off x="6213587" y="1191520"/>
            <a:ext cx="36280" cy="270675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293267" y="3538470"/>
            <a:ext cx="958033" cy="307777"/>
          </a:xfrm>
          <a:prstGeom prst="rect">
            <a:avLst/>
          </a:prstGeom>
          <a:noFill/>
        </p:spPr>
        <p:txBody>
          <a:bodyPr wrap="square" rtlCol="0">
            <a:spAutoFit/>
          </a:bodyPr>
          <a:lstStyle/>
          <a:p>
            <a:r>
              <a:rPr lang="de-DE" sz="1400" dirty="0">
                <a:solidFill>
                  <a:srgbClr val="3333FF"/>
                </a:solidFill>
              </a:rPr>
              <a:t>Hausnetz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642587" cy="275858"/>
          </a:xfrm>
          <a:prstGeom prst="rect">
            <a:avLst/>
          </a:prstGeom>
          <a:noFill/>
        </p:spPr>
        <p:txBody>
          <a:bodyPr wrap="none" rtlCol="0">
            <a:spAutoFit/>
          </a:bodyPr>
          <a:lstStyle/>
          <a:p>
            <a:r>
              <a:rPr lang="de-DE" sz="1400" dirty="0">
                <a:solidFill>
                  <a:srgbClr val="3333FF"/>
                </a:solidFill>
              </a:rPr>
              <a:t>EVU-Netz 400 V AC</a:t>
            </a:r>
          </a:p>
        </p:txBody>
      </p:sp>
      <p:cxnSp>
        <p:nvCxnSpPr>
          <p:cNvPr id="124" name="Gerader Verbinder 123">
            <a:extLst>
              <a:ext uri="{FF2B5EF4-FFF2-40B4-BE49-F238E27FC236}">
                <a16:creationId xmlns:a16="http://schemas.microsoft.com/office/drawing/2014/main" id="{00DE085C-ACA0-4FEC-ABA2-7908C3C362EA}"/>
              </a:ext>
            </a:extLst>
          </p:cNvPr>
          <p:cNvCxnSpPr>
            <a:cxnSpLocks/>
          </p:cNvCxnSpPr>
          <p:nvPr/>
        </p:nvCxnSpPr>
        <p:spPr bwMode="auto">
          <a:xfrm flipH="1">
            <a:off x="5293353" y="3304683"/>
            <a:ext cx="9078" cy="56504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5059" y="1562208"/>
            <a:ext cx="394770" cy="434958"/>
          </a:xfrm>
          <a:prstGeom prst="rect">
            <a:avLst/>
          </a:prstGeom>
        </p:spPr>
      </p:pic>
      <p:pic>
        <p:nvPicPr>
          <p:cNvPr id="169" name="Grafik 168" descr="Ein Bild, das Buchse, Elektronik, drinnen, Stecker enthält.&#10;&#10;Automatisch generierte Beschreibung">
            <a:extLst>
              <a:ext uri="{FF2B5EF4-FFF2-40B4-BE49-F238E27FC236}">
                <a16:creationId xmlns:a16="http://schemas.microsoft.com/office/drawing/2014/main" id="{0D8DFCA3-D218-4C1F-85CD-E3D9BD1B73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916" y="3119192"/>
            <a:ext cx="223029" cy="223029"/>
          </a:xfrm>
          <a:prstGeom prst="rect">
            <a:avLst/>
          </a:prstGeom>
        </p:spPr>
      </p:pic>
      <p:grpSp>
        <p:nvGrpSpPr>
          <p:cNvPr id="170" name="Gruppieren 169">
            <a:extLst>
              <a:ext uri="{FF2B5EF4-FFF2-40B4-BE49-F238E27FC236}">
                <a16:creationId xmlns:a16="http://schemas.microsoft.com/office/drawing/2014/main" id="{C8C35C5A-814D-461D-9A76-8826DA5E2709}"/>
              </a:ext>
            </a:extLst>
          </p:cNvPr>
          <p:cNvGrpSpPr/>
          <p:nvPr/>
        </p:nvGrpSpPr>
        <p:grpSpPr>
          <a:xfrm>
            <a:off x="4333734" y="2960786"/>
            <a:ext cx="994286" cy="946313"/>
            <a:chOff x="4898201" y="3927604"/>
            <a:chExt cx="994286" cy="946313"/>
          </a:xfrm>
        </p:grpSpPr>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5012135"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6">
              <a:extLst>
                <a:ext uri="{28A0092B-C50C-407E-A947-70E740481C1C}">
                  <a14:useLocalDpi xmlns:a14="http://schemas.microsoft.com/office/drawing/2010/main" val="0"/>
                </a:ext>
              </a:extLst>
            </a:blip>
            <a:srcRect l="21087" t="56358" r="73126" b="14625"/>
            <a:stretch/>
          </p:blipFill>
          <p:spPr>
            <a:xfrm>
              <a:off x="4898201" y="3927604"/>
              <a:ext cx="228565" cy="392125"/>
            </a:xfrm>
            <a:prstGeom prst="rect">
              <a:avLst/>
            </a:prstGeom>
          </p:spPr>
        </p:pic>
        <p:cxnSp>
          <p:nvCxnSpPr>
            <p:cNvPr id="173" name="Gerader Verbinder 172">
              <a:extLst>
                <a:ext uri="{FF2B5EF4-FFF2-40B4-BE49-F238E27FC236}">
                  <a16:creationId xmlns:a16="http://schemas.microsoft.com/office/drawing/2014/main" id="{0E00D4C0-12FB-4EEB-81F4-125FCDE599C4}"/>
                </a:ext>
              </a:extLst>
            </p:cNvPr>
            <p:cNvCxnSpPr>
              <a:cxnSpLocks/>
              <a:endCxn id="174" idx="6"/>
            </p:cNvCxnSpPr>
            <p:nvPr/>
          </p:nvCxnSpPr>
          <p:spPr bwMode="auto">
            <a:xfrm>
              <a:off x="5018431" y="4839083"/>
              <a:ext cx="874056"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Ellipse 173">
              <a:extLst>
                <a:ext uri="{FF2B5EF4-FFF2-40B4-BE49-F238E27FC236}">
                  <a16:creationId xmlns:a16="http://schemas.microsoft.com/office/drawing/2014/main" id="{94DDE51B-AABA-4816-BA35-46E0B0B8E481}"/>
                </a:ext>
              </a:extLst>
            </p:cNvPr>
            <p:cNvSpPr/>
            <p:nvPr/>
          </p:nvSpPr>
          <p:spPr bwMode="auto">
            <a:xfrm>
              <a:off x="5822818" y="480424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0" y="1813989"/>
            <a:ext cx="1994624" cy="1891008"/>
            <a:chOff x="0" y="1813989"/>
            <a:chExt cx="1994624" cy="1891008"/>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0" y="3515875"/>
              <a:ext cx="1490869" cy="189122"/>
            </a:xfrm>
            <a:prstGeom prst="rect">
              <a:avLst/>
            </a:prstGeom>
            <a:noFill/>
          </p:spPr>
          <p:txBody>
            <a:bodyPr wrap="none" rtlCol="0">
              <a:spAutoFit/>
            </a:bodyPr>
            <a:lstStyle/>
            <a:p>
              <a:r>
                <a:rPr lang="de-DE" sz="1400" dirty="0">
                  <a:solidFill>
                    <a:srgbClr val="3333FF"/>
                  </a:solidFill>
                </a:rPr>
                <a:t>Dämmung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540200"/>
            <a:ext cx="4508652" cy="1083867"/>
            <a:chOff x="1757909" y="1540200"/>
            <a:chExt cx="4508652" cy="1083867"/>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540200"/>
              <a:ext cx="4493391" cy="1083867"/>
              <a:chOff x="3811625" y="1140198"/>
              <a:chExt cx="3044707" cy="176388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8"/>
                  <a:ext cx="82998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560815" y="1140198"/>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41532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97420"/>
            <a:ext cx="2888625" cy="1903665"/>
            <a:chOff x="5003497" y="1197420"/>
            <a:chExt cx="2888625" cy="1903665"/>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387492" y="1520033"/>
              <a:ext cx="1376467"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97420"/>
              <a:ext cx="2888625" cy="1903665"/>
              <a:chOff x="5003497" y="1197420"/>
              <a:chExt cx="2888625" cy="1903665"/>
            </a:xfrm>
          </p:grpSpPr>
          <p:cxnSp>
            <p:nvCxnSpPr>
              <p:cNvPr id="92" name="Gerader Verbinder 91">
                <a:extLst>
                  <a:ext uri="{FF2B5EF4-FFF2-40B4-BE49-F238E27FC236}">
                    <a16:creationId xmlns:a16="http://schemas.microsoft.com/office/drawing/2014/main" id="{22624939-A364-472D-885E-7AFF5FFA3F85}"/>
                  </a:ext>
                </a:extLst>
              </p:cNvPr>
              <p:cNvCxnSpPr>
                <a:stCxn id="187" idx="0"/>
              </p:cNvCxnSpPr>
              <p:nvPr/>
            </p:nvCxnSpPr>
            <p:spPr bwMode="auto">
              <a:xfrm flipH="1">
                <a:off x="6735109" y="1487142"/>
                <a:ext cx="469" cy="149805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6244583" y="1197420"/>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sp>
            <p:nvSpPr>
              <p:cNvPr id="187" name="Ellipse 186">
                <a:extLst>
                  <a:ext uri="{FF2B5EF4-FFF2-40B4-BE49-F238E27FC236}">
                    <a16:creationId xmlns:a16="http://schemas.microsoft.com/office/drawing/2014/main" id="{C3A5FC8F-CC89-4B5A-9BC3-0D9C8F8A2CA5}"/>
                  </a:ext>
                </a:extLst>
              </p:cNvPr>
              <p:cNvSpPr/>
              <p:nvPr/>
            </p:nvSpPr>
            <p:spPr bwMode="auto">
              <a:xfrm>
                <a:off x="6700743" y="14871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F5ED3660-DC12-4A58-AE44-328B7D84DF0E}"/>
              </a:ext>
            </a:extLst>
          </p:cNvPr>
          <p:cNvGrpSpPr/>
          <p:nvPr/>
        </p:nvGrpSpPr>
        <p:grpSpPr>
          <a:xfrm>
            <a:off x="2431457" y="2876881"/>
            <a:ext cx="2056263" cy="1025130"/>
            <a:chOff x="2431457" y="2876881"/>
            <a:chExt cx="2056263" cy="1025130"/>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431457" y="2876881"/>
              <a:ext cx="2056263" cy="1025130"/>
              <a:chOff x="2431457" y="2876881"/>
              <a:chExt cx="2056263" cy="1025130"/>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586858"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431457" y="2876881"/>
                <a:ext cx="2056263" cy="1025130"/>
                <a:chOff x="2431457" y="2876881"/>
                <a:chExt cx="2056263" cy="1025130"/>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1457"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5837" y="2942810"/>
                  <a:ext cx="595663" cy="397108"/>
                </a:xfrm>
                <a:prstGeom prst="rect">
                  <a:avLst/>
                </a:prstGeom>
              </p:spPr>
            </p:pic>
            <p:cxnSp>
              <p:nvCxnSpPr>
                <p:cNvPr id="212" name="Gerader Verbinder 211">
                  <a:extLst>
                    <a:ext uri="{FF2B5EF4-FFF2-40B4-BE49-F238E27FC236}">
                      <a16:creationId xmlns:a16="http://schemas.microsoft.com/office/drawing/2014/main" id="{C373EDD8-B567-408E-8E66-4F9BED3F5E32}"/>
                    </a:ext>
                  </a:extLst>
                </p:cNvPr>
                <p:cNvCxnSpPr>
                  <a:cxnSpLocks/>
                </p:cNvCxnSpPr>
                <p:nvPr/>
              </p:nvCxnSpPr>
              <p:spPr bwMode="auto">
                <a:xfrm>
                  <a:off x="2653594" y="3876314"/>
                  <a:ext cx="179407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2669469"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3" name="Ellipse 222">
                  <a:extLst>
                    <a:ext uri="{FF2B5EF4-FFF2-40B4-BE49-F238E27FC236}">
                      <a16:creationId xmlns:a16="http://schemas.microsoft.com/office/drawing/2014/main" id="{76DC1AE2-974E-4F3D-B345-45830618ED0F}"/>
                    </a:ext>
                  </a:extLst>
                </p:cNvPr>
                <p:cNvSpPr/>
                <p:nvPr/>
              </p:nvSpPr>
              <p:spPr bwMode="auto">
                <a:xfrm>
                  <a:off x="3553036"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D6EC23C0-571B-4D6C-B95F-D16194410D1A}"/>
                    </a:ext>
                  </a:extLst>
                </p:cNvPr>
                <p:cNvSpPr/>
                <p:nvPr/>
              </p:nvSpPr>
              <p:spPr bwMode="auto">
                <a:xfrm>
                  <a:off x="4418051"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2917927"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2982518"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Dieses Konzept wird die Ernährungsbranche mit einer maximalen Eigenversorgung ausstatten !</a:t>
            </a:r>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450177"/>
              <a:ext cx="12676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 name="Gruppieren 1">
            <a:extLst>
              <a:ext uri="{FF2B5EF4-FFF2-40B4-BE49-F238E27FC236}">
                <a16:creationId xmlns:a16="http://schemas.microsoft.com/office/drawing/2014/main" id="{0AA1915B-8BDD-4B5D-B02A-5C8C24D21235}"/>
              </a:ext>
            </a:extLst>
          </p:cNvPr>
          <p:cNvGrpSpPr/>
          <p:nvPr/>
        </p:nvGrpSpPr>
        <p:grpSpPr>
          <a:xfrm>
            <a:off x="301450" y="4058367"/>
            <a:ext cx="9604549" cy="1940767"/>
            <a:chOff x="301450" y="4058367"/>
            <a:chExt cx="9604549" cy="1940767"/>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5305238"/>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a:t>
              </a:r>
              <a:r>
                <a:rPr lang="de-DE" sz="1600" dirty="0" err="1">
                  <a:solidFill>
                    <a:srgbClr val="3333FF"/>
                  </a:solidFill>
                </a:rPr>
                <a:t>ProSumer</a:t>
              </a:r>
              <a:r>
                <a:rPr lang="de-DE" sz="1600" dirty="0">
                  <a:solidFill>
                    <a:srgbClr val="3333FF"/>
                  </a:solidFill>
                </a:rPr>
                <a:t> erreicht hohe Autarkiegrade</a:t>
              </a:r>
              <a:r>
                <a:rPr lang="de-DE" sz="1600" dirty="0">
                  <a:solidFill>
                    <a:schemeClr val="accent2"/>
                  </a:solidFill>
                </a:rPr>
                <a:t> </a:t>
              </a:r>
            </a:p>
          </p:txBody>
        </p:sp>
        <p:sp>
          <p:nvSpPr>
            <p:cNvPr id="100" name="Textfeld 99">
              <a:extLst>
                <a:ext uri="{FF2B5EF4-FFF2-40B4-BE49-F238E27FC236}">
                  <a16:creationId xmlns:a16="http://schemas.microsoft.com/office/drawing/2014/main" id="{15295552-68A0-4E2B-8EAB-320E63A8F4EC}"/>
                </a:ext>
              </a:extLst>
            </p:cNvPr>
            <p:cNvSpPr txBox="1"/>
            <p:nvPr/>
          </p:nvSpPr>
          <p:spPr>
            <a:xfrm>
              <a:off x="301451" y="4473991"/>
              <a:ext cx="957442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Akkus der Fahrzeuge können auch für den Energiebedarf des Betriebes verwendet werden.</a:t>
              </a:r>
            </a:p>
          </p:txBody>
        </p:sp>
        <p:sp>
          <p:nvSpPr>
            <p:cNvPr id="101" name="Textfeld 100">
              <a:extLst>
                <a:ext uri="{FF2B5EF4-FFF2-40B4-BE49-F238E27FC236}">
                  <a16:creationId xmlns:a16="http://schemas.microsoft.com/office/drawing/2014/main" id="{15DBD730-6C2E-4363-9083-F3AD10D0F8FC}"/>
                </a:ext>
              </a:extLst>
            </p:cNvPr>
            <p:cNvSpPr txBox="1"/>
            <p:nvPr/>
          </p:nvSpPr>
          <p:spPr>
            <a:xfrm>
              <a:off x="301450" y="488961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a:t>
              </a:r>
              <a:r>
                <a:rPr lang="de-DE" sz="1600" dirty="0" err="1">
                  <a:solidFill>
                    <a:srgbClr val="3333FF"/>
                  </a:solidFill>
                </a:rPr>
                <a:t>ProSumer</a:t>
              </a:r>
              <a:r>
                <a:rPr lang="de-DE" sz="1600" dirty="0">
                  <a:solidFill>
                    <a:srgbClr val="3333FF"/>
                  </a:solidFill>
                </a:rPr>
                <a:t> kann über das Datennetz auch netzdienliche Funktionen übernehmen</a:t>
              </a:r>
            </a:p>
          </p:txBody>
        </p:sp>
        <p:sp>
          <p:nvSpPr>
            <p:cNvPr id="90" name="Textfeld 89">
              <a:extLst>
                <a:ext uri="{FF2B5EF4-FFF2-40B4-BE49-F238E27FC236}">
                  <a16:creationId xmlns:a16="http://schemas.microsoft.com/office/drawing/2014/main" id="{AE00AFEF-C389-4659-AE38-7A8310A257B0}"/>
                </a:ext>
              </a:extLst>
            </p:cNvPr>
            <p:cNvSpPr txBox="1"/>
            <p:nvPr/>
          </p:nvSpPr>
          <p:spPr>
            <a:xfrm>
              <a:off x="301451" y="4058367"/>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In der kalten Jahreszeit können sich Wärmepumpe und Kühlaggregat gegenseitig unterstützen.</a:t>
              </a:r>
            </a:p>
          </p:txBody>
        </p:sp>
        <p:sp>
          <p:nvSpPr>
            <p:cNvPr id="82" name="Textfeld 81">
              <a:extLst>
                <a:ext uri="{FF2B5EF4-FFF2-40B4-BE49-F238E27FC236}">
                  <a16:creationId xmlns:a16="http://schemas.microsoft.com/office/drawing/2014/main" id="{2972B524-7552-463D-91D2-01E45746AB2D}"/>
                </a:ext>
              </a:extLst>
            </p:cNvPr>
            <p:cNvSpPr txBox="1"/>
            <p:nvPr/>
          </p:nvSpPr>
          <p:spPr>
            <a:xfrm>
              <a:off x="301451" y="5660580"/>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a:t>
              </a:r>
              <a:r>
                <a:rPr lang="de-DE" sz="1600" dirty="0" err="1">
                  <a:solidFill>
                    <a:srgbClr val="3333FF"/>
                  </a:solidFill>
                </a:rPr>
                <a:t>ProSumer</a:t>
              </a:r>
              <a:r>
                <a:rPr lang="de-DE" sz="1600" dirty="0">
                  <a:solidFill>
                    <a:srgbClr val="3333FF"/>
                  </a:solidFill>
                </a:rPr>
                <a:t>-Konzept sollte gesetzlich verankert werden. </a:t>
              </a:r>
            </a:p>
          </p:txBody>
        </p:sp>
      </p:grpSp>
    </p:spTree>
    <p:extLst>
      <p:ext uri="{BB962C8B-B14F-4D97-AF65-F5344CB8AC3E}">
        <p14:creationId xmlns:p14="http://schemas.microsoft.com/office/powerpoint/2010/main" val="23937893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37"/>
                                        </p:tgtEl>
                                        <p:attrNameLst>
                                          <p:attrName>style.visibility</p:attrName>
                                        </p:attrNameLst>
                                      </p:cBhvr>
                                      <p:to>
                                        <p:strVal val="visible"/>
                                      </p:to>
                                    </p:set>
                                    <p:anim calcmode="lin" valueType="num">
                                      <p:cBhvr additive="base">
                                        <p:cTn id="13" dur="1000" fill="hold"/>
                                        <p:tgtEl>
                                          <p:spTgt spid="1037"/>
                                        </p:tgtEl>
                                        <p:attrNameLst>
                                          <p:attrName>ppt_x</p:attrName>
                                        </p:attrNameLst>
                                      </p:cBhvr>
                                      <p:tavLst>
                                        <p:tav tm="0">
                                          <p:val>
                                            <p:strVal val="#ppt_x"/>
                                          </p:val>
                                        </p:tav>
                                        <p:tav tm="100000">
                                          <p:val>
                                            <p:strVal val="#ppt_x"/>
                                          </p:val>
                                        </p:tav>
                                      </p:tavLst>
                                    </p:anim>
                                    <p:anim calcmode="lin" valueType="num">
                                      <p:cBhvr additive="base">
                                        <p:cTn id="14" dur="1000" fill="hold"/>
                                        <p:tgtEl>
                                          <p:spTgt spid="103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0"/>
                                        </p:tgtEl>
                                        <p:attrNameLst>
                                          <p:attrName>style.visibility</p:attrName>
                                        </p:attrNameLst>
                                      </p:cBhvr>
                                      <p:to>
                                        <p:strVal val="visible"/>
                                      </p:to>
                                    </p:set>
                                    <p:anim calcmode="lin" valueType="num">
                                      <p:cBhvr additive="base">
                                        <p:cTn id="19" dur="1000" fill="hold"/>
                                        <p:tgtEl>
                                          <p:spTgt spid="170"/>
                                        </p:tgtEl>
                                        <p:attrNameLst>
                                          <p:attrName>ppt_x</p:attrName>
                                        </p:attrNameLst>
                                      </p:cBhvr>
                                      <p:tavLst>
                                        <p:tav tm="0">
                                          <p:val>
                                            <p:strVal val="0-#ppt_w/2"/>
                                          </p:val>
                                        </p:tav>
                                        <p:tav tm="100000">
                                          <p:val>
                                            <p:strVal val="#ppt_x"/>
                                          </p:val>
                                        </p:tav>
                                      </p:tavLst>
                                    </p:anim>
                                    <p:anim calcmode="lin" valueType="num">
                                      <p:cBhvr additive="base">
                                        <p:cTn id="20"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17"/>
                                        </p:tgtEl>
                                        <p:attrNameLst>
                                          <p:attrName>style.visibility</p:attrName>
                                        </p:attrNameLst>
                                      </p:cBhvr>
                                      <p:to>
                                        <p:strVal val="visible"/>
                                      </p:to>
                                    </p:set>
                                    <p:anim calcmode="lin" valueType="num">
                                      <p:cBhvr additive="base">
                                        <p:cTn id="31" dur="1000" fill="hold"/>
                                        <p:tgtEl>
                                          <p:spTgt spid="8217"/>
                                        </p:tgtEl>
                                        <p:attrNameLst>
                                          <p:attrName>ppt_x</p:attrName>
                                        </p:attrNameLst>
                                      </p:cBhvr>
                                      <p:tavLst>
                                        <p:tav tm="0">
                                          <p:val>
                                            <p:strVal val="1+#ppt_w/2"/>
                                          </p:val>
                                        </p:tav>
                                        <p:tav tm="100000">
                                          <p:val>
                                            <p:strVal val="#ppt_x"/>
                                          </p:val>
                                        </p:tav>
                                      </p:tavLst>
                                    </p:anim>
                                    <p:anim calcmode="lin" valueType="num">
                                      <p:cBhvr additive="base">
                                        <p:cTn id="32" dur="10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 calcmode="lin" valueType="num">
                                      <p:cBhvr additive="base">
                                        <p:cTn id="37" dur="1000" fill="hold"/>
                                        <p:tgtEl>
                                          <p:spTgt spid="1034"/>
                                        </p:tgtEl>
                                        <p:attrNameLst>
                                          <p:attrName>ppt_x</p:attrName>
                                        </p:attrNameLst>
                                      </p:cBhvr>
                                      <p:tavLst>
                                        <p:tav tm="0">
                                          <p:val>
                                            <p:strVal val="0-#ppt_w/2"/>
                                          </p:val>
                                        </p:tav>
                                        <p:tav tm="100000">
                                          <p:val>
                                            <p:strVal val="#ppt_x"/>
                                          </p:val>
                                        </p:tav>
                                      </p:tavLst>
                                    </p:anim>
                                    <p:anim calcmode="lin" valueType="num">
                                      <p:cBhvr additive="base">
                                        <p:cTn id="38" dur="1000" fill="hold"/>
                                        <p:tgtEl>
                                          <p:spTgt spid="10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1000" fill="hold"/>
                                        <p:tgtEl>
                                          <p:spTgt spid="1030"/>
                                        </p:tgtEl>
                                        <p:attrNameLst>
                                          <p:attrName>ppt_x</p:attrName>
                                        </p:attrNameLst>
                                      </p:cBhvr>
                                      <p:tavLst>
                                        <p:tav tm="0">
                                          <p:val>
                                            <p:strVal val="1+#ppt_w/2"/>
                                          </p:val>
                                        </p:tav>
                                        <p:tav tm="100000">
                                          <p:val>
                                            <p:strVal val="#ppt_x"/>
                                          </p:val>
                                        </p:tav>
                                      </p:tavLst>
                                    </p:anim>
                                    <p:anim calcmode="lin" valueType="num">
                                      <p:cBhvr additive="base">
                                        <p:cTn id="44" dur="1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000" fill="hold"/>
                                        <p:tgtEl>
                                          <p:spTgt spid="2"/>
                                        </p:tgtEl>
                                        <p:attrNameLst>
                                          <p:attrName>ppt_x</p:attrName>
                                        </p:attrNameLst>
                                      </p:cBhvr>
                                      <p:tavLst>
                                        <p:tav tm="0">
                                          <p:val>
                                            <p:strVal val="1+#ppt_w/2"/>
                                          </p:val>
                                        </p:tav>
                                        <p:tav tm="100000">
                                          <p:val>
                                            <p:strVal val="#ppt_x"/>
                                          </p:val>
                                        </p:tav>
                                      </p:tavLst>
                                    </p:anim>
                                    <p:anim calcmode="lin" valueType="num">
                                      <p:cBhvr additive="base">
                                        <p:cTn id="5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1000" fill="hold"/>
                                        <p:tgtEl>
                                          <p:spTgt spid="32"/>
                                        </p:tgtEl>
                                        <p:attrNameLst>
                                          <p:attrName>ppt_x</p:attrName>
                                        </p:attrNameLst>
                                      </p:cBhvr>
                                      <p:tavLst>
                                        <p:tav tm="0">
                                          <p:val>
                                            <p:strVal val="#ppt_x"/>
                                          </p:val>
                                        </p:tav>
                                        <p:tav tm="100000">
                                          <p:val>
                                            <p:strVal val="#ppt_x"/>
                                          </p:val>
                                        </p:tav>
                                      </p:tavLst>
                                    </p:anim>
                                    <p:anim calcmode="lin" valueType="num">
                                      <p:cBhvr additive="base">
                                        <p:cTn id="56"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180218"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Verbraucher: Gastronomie, private Haushalte</a:t>
            </a:r>
            <a:endParaRPr lang="de-DE" altLang="de-DE" sz="2400" dirty="0">
              <a:solidFill>
                <a:schemeClr val="bg1"/>
              </a:solidFill>
            </a:endParaRPr>
          </a:p>
          <a:p>
            <a:endParaRPr lang="de-DE" altLang="de-DE" dirty="0">
              <a:solidFill>
                <a:schemeClr val="bg1"/>
              </a:solidFill>
            </a:endParaRPr>
          </a:p>
        </p:txBody>
      </p:sp>
      <p:pic>
        <p:nvPicPr>
          <p:cNvPr id="5" name="Grafik 4" descr="Ein Bild, das Person, drinnen, Gruppe, Personen enthält.&#10;&#10;Automatisch generierte Beschreibung">
            <a:extLst>
              <a:ext uri="{FF2B5EF4-FFF2-40B4-BE49-F238E27FC236}">
                <a16:creationId xmlns:a16="http://schemas.microsoft.com/office/drawing/2014/main" id="{3B665C36-5BAE-42F3-8DE1-6036A15B6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 y="1091166"/>
            <a:ext cx="2888113" cy="2337834"/>
          </a:xfrm>
          <a:prstGeom prst="rect">
            <a:avLst/>
          </a:prstGeom>
        </p:spPr>
      </p:pic>
      <p:sp>
        <p:nvSpPr>
          <p:cNvPr id="6" name="Textfeld 5">
            <a:extLst>
              <a:ext uri="{FF2B5EF4-FFF2-40B4-BE49-F238E27FC236}">
                <a16:creationId xmlns:a16="http://schemas.microsoft.com/office/drawing/2014/main" id="{F284446E-891B-485E-BAC4-D02C3D67109B}"/>
              </a:ext>
            </a:extLst>
          </p:cNvPr>
          <p:cNvSpPr txBox="1"/>
          <p:nvPr/>
        </p:nvSpPr>
        <p:spPr>
          <a:xfrm>
            <a:off x="3757873" y="2031794"/>
            <a:ext cx="6023801" cy="584775"/>
          </a:xfrm>
          <a:prstGeom prst="rect">
            <a:avLst/>
          </a:prstGeom>
          <a:noFill/>
        </p:spPr>
        <p:txBody>
          <a:bodyPr wrap="square" rtlCol="0">
            <a:spAutoFit/>
          </a:bodyPr>
          <a:lstStyle/>
          <a:p>
            <a:r>
              <a:rPr lang="de-DE" sz="1600" dirty="0">
                <a:solidFill>
                  <a:srgbClr val="3333FF"/>
                </a:solidFill>
              </a:rPr>
              <a:t>Die Verbraucher erwarten qualitativ hochwertige und nachhaltig produzierte Nahrungsmittel.</a:t>
            </a:r>
          </a:p>
        </p:txBody>
      </p:sp>
      <p:sp>
        <p:nvSpPr>
          <p:cNvPr id="7" name="Textfeld 6">
            <a:extLst>
              <a:ext uri="{FF2B5EF4-FFF2-40B4-BE49-F238E27FC236}">
                <a16:creationId xmlns:a16="http://schemas.microsoft.com/office/drawing/2014/main" id="{05184E9C-D383-4683-9D7F-6458D5D9AF36}"/>
              </a:ext>
            </a:extLst>
          </p:cNvPr>
          <p:cNvSpPr txBox="1"/>
          <p:nvPr/>
        </p:nvSpPr>
        <p:spPr>
          <a:xfrm>
            <a:off x="3757873" y="2858334"/>
            <a:ext cx="6023801" cy="584775"/>
          </a:xfrm>
          <a:prstGeom prst="rect">
            <a:avLst/>
          </a:prstGeom>
          <a:noFill/>
        </p:spPr>
        <p:txBody>
          <a:bodyPr wrap="square" rtlCol="0">
            <a:spAutoFit/>
          </a:bodyPr>
          <a:lstStyle/>
          <a:p>
            <a:r>
              <a:rPr lang="de-DE" sz="1600" dirty="0">
                <a:solidFill>
                  <a:srgbClr val="3333FF"/>
                </a:solidFill>
              </a:rPr>
              <a:t>Durch ihr Konsumverhalten bestimmen die Verbraucher mit, wie hoch die Emissionen im Bereich Ernährung liegen.</a:t>
            </a:r>
          </a:p>
        </p:txBody>
      </p:sp>
      <p:sp>
        <p:nvSpPr>
          <p:cNvPr id="11" name="Textfeld 10">
            <a:extLst>
              <a:ext uri="{FF2B5EF4-FFF2-40B4-BE49-F238E27FC236}">
                <a16:creationId xmlns:a16="http://schemas.microsoft.com/office/drawing/2014/main" id="{D6DFB0E8-D292-45E4-8FAD-DCF3D92629EE}"/>
              </a:ext>
            </a:extLst>
          </p:cNvPr>
          <p:cNvSpPr txBox="1"/>
          <p:nvPr/>
        </p:nvSpPr>
        <p:spPr>
          <a:xfrm>
            <a:off x="3757873" y="1205254"/>
            <a:ext cx="6023801" cy="584775"/>
          </a:xfrm>
          <a:prstGeom prst="rect">
            <a:avLst/>
          </a:prstGeom>
          <a:noFill/>
        </p:spPr>
        <p:txBody>
          <a:bodyPr wrap="square" rtlCol="0">
            <a:spAutoFit/>
          </a:bodyPr>
          <a:lstStyle/>
          <a:p>
            <a:r>
              <a:rPr lang="de-DE" sz="1600" dirty="0">
                <a:solidFill>
                  <a:srgbClr val="3333FF"/>
                </a:solidFill>
              </a:rPr>
              <a:t>Die Gastronomie ist sowohl Verbraucher als auch Anbieter von veredelten Nahrungsmitteln.</a:t>
            </a:r>
          </a:p>
        </p:txBody>
      </p:sp>
      <p:grpSp>
        <p:nvGrpSpPr>
          <p:cNvPr id="4" name="Gruppieren 3">
            <a:extLst>
              <a:ext uri="{FF2B5EF4-FFF2-40B4-BE49-F238E27FC236}">
                <a16:creationId xmlns:a16="http://schemas.microsoft.com/office/drawing/2014/main" id="{0A64BD67-41C3-4EA6-9FA3-15F0A4D2813B}"/>
              </a:ext>
            </a:extLst>
          </p:cNvPr>
          <p:cNvGrpSpPr/>
          <p:nvPr/>
        </p:nvGrpSpPr>
        <p:grpSpPr>
          <a:xfrm>
            <a:off x="638175" y="3557036"/>
            <a:ext cx="9143499" cy="2374457"/>
            <a:chOff x="638175" y="3557036"/>
            <a:chExt cx="9143499" cy="2374457"/>
          </a:xfrm>
        </p:grpSpPr>
        <p:sp>
          <p:nvSpPr>
            <p:cNvPr id="8" name="Textfeld 7">
              <a:extLst>
                <a:ext uri="{FF2B5EF4-FFF2-40B4-BE49-F238E27FC236}">
                  <a16:creationId xmlns:a16="http://schemas.microsoft.com/office/drawing/2014/main" id="{62A5DB20-6A51-40A7-A046-92763885DB70}"/>
                </a:ext>
              </a:extLst>
            </p:cNvPr>
            <p:cNvSpPr txBox="1"/>
            <p:nvPr/>
          </p:nvSpPr>
          <p:spPr>
            <a:xfrm>
              <a:off x="638175" y="3557036"/>
              <a:ext cx="91434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Verantwortungsvoller Umgang mit Lebensmittel verhindern Abfälle.   </a:t>
              </a:r>
            </a:p>
          </p:txBody>
        </p:sp>
        <p:sp>
          <p:nvSpPr>
            <p:cNvPr id="9" name="Textfeld 8">
              <a:extLst>
                <a:ext uri="{FF2B5EF4-FFF2-40B4-BE49-F238E27FC236}">
                  <a16:creationId xmlns:a16="http://schemas.microsoft.com/office/drawing/2014/main" id="{0F220F49-03A6-4C9B-9411-3D4D1F3C1FA8}"/>
                </a:ext>
              </a:extLst>
            </p:cNvPr>
            <p:cNvSpPr txBox="1"/>
            <p:nvPr/>
          </p:nvSpPr>
          <p:spPr>
            <a:xfrm>
              <a:off x="638175" y="5100496"/>
              <a:ext cx="914349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Gastronomie und die Endverbraucher müssen auch ihren Beitrag für Klimaschutz/ Energiewende in ihren Haushalten beisteuern. Die </a:t>
              </a:r>
              <a:r>
                <a:rPr lang="de-DE" sz="1600" dirty="0" err="1">
                  <a:solidFill>
                    <a:srgbClr val="3333FF"/>
                  </a:solidFill>
                </a:rPr>
                <a:t>Sektorkopplung</a:t>
              </a:r>
              <a:r>
                <a:rPr lang="de-DE" sz="1600" dirty="0">
                  <a:solidFill>
                    <a:srgbClr val="3333FF"/>
                  </a:solidFill>
                </a:rPr>
                <a:t> bei Energieerzeugung und</a:t>
              </a:r>
              <a:br>
                <a:rPr lang="de-DE" sz="1600" dirty="0">
                  <a:solidFill>
                    <a:srgbClr val="3333FF"/>
                  </a:solidFill>
                </a:rPr>
              </a:br>
              <a:r>
                <a:rPr lang="de-DE" sz="1600" dirty="0">
                  <a:solidFill>
                    <a:srgbClr val="3333FF"/>
                  </a:solidFill>
                </a:rPr>
                <a:t>-Verbrauch bildet hierzu eine wichtige Basis (siehe Kapitel „Wärme- und Mobilitätswende“)</a:t>
              </a:r>
            </a:p>
          </p:txBody>
        </p:sp>
        <p:sp>
          <p:nvSpPr>
            <p:cNvPr id="10" name="Textfeld 9">
              <a:extLst>
                <a:ext uri="{FF2B5EF4-FFF2-40B4-BE49-F238E27FC236}">
                  <a16:creationId xmlns:a16="http://schemas.microsoft.com/office/drawing/2014/main" id="{A506B289-CB2D-43E7-8AD7-1BA74C484206}"/>
                </a:ext>
              </a:extLst>
            </p:cNvPr>
            <p:cNvSpPr txBox="1"/>
            <p:nvPr/>
          </p:nvSpPr>
          <p:spPr>
            <a:xfrm>
              <a:off x="638175" y="4668083"/>
              <a:ext cx="91434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Konsequente Wertstofftrennung bei Abfällen unterstützt die Recycling-/Kreislaufwirtschaft.   </a:t>
              </a:r>
            </a:p>
          </p:txBody>
        </p:sp>
        <p:sp>
          <p:nvSpPr>
            <p:cNvPr id="12" name="Textfeld 11">
              <a:extLst>
                <a:ext uri="{FF2B5EF4-FFF2-40B4-BE49-F238E27FC236}">
                  <a16:creationId xmlns:a16="http://schemas.microsoft.com/office/drawing/2014/main" id="{DF666E9F-3790-45FC-BB51-7AF4A21830EE}"/>
                </a:ext>
              </a:extLst>
            </p:cNvPr>
            <p:cNvSpPr txBox="1"/>
            <p:nvPr/>
          </p:nvSpPr>
          <p:spPr>
            <a:xfrm>
              <a:off x="638175" y="3989449"/>
              <a:ext cx="914349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Verbraucher sollten belohnt werden durch günstigere Preise, wenn sie unverpackte oder nur in Papier verpackte Ware kaufen. Steuer/Abgabe auf Plastikverpackungen erhöhen!</a:t>
              </a:r>
            </a:p>
          </p:txBody>
        </p:sp>
      </p:grpSp>
      <p:sp>
        <p:nvSpPr>
          <p:cNvPr id="13" name="Textfeld 12">
            <a:extLst>
              <a:ext uri="{FF2B5EF4-FFF2-40B4-BE49-F238E27FC236}">
                <a16:creationId xmlns:a16="http://schemas.microsoft.com/office/drawing/2014/main" id="{B0226E9C-17FC-4B2F-BA4A-ACFA63304ED7}"/>
              </a:ext>
            </a:extLst>
          </p:cNvPr>
          <p:cNvSpPr txBox="1"/>
          <p:nvPr/>
        </p:nvSpPr>
        <p:spPr>
          <a:xfrm>
            <a:off x="0" y="5971505"/>
            <a:ext cx="9906000" cy="369332"/>
          </a:xfrm>
          <a:prstGeom prst="rect">
            <a:avLst/>
          </a:prstGeom>
          <a:noFill/>
        </p:spPr>
        <p:txBody>
          <a:bodyPr wrap="square" rtlCol="0">
            <a:spAutoFit/>
          </a:bodyPr>
          <a:lstStyle/>
          <a:p>
            <a:pPr algn="ctr"/>
            <a:r>
              <a:rPr lang="de-DE" sz="1800" dirty="0">
                <a:solidFill>
                  <a:srgbClr val="00B050"/>
                </a:solidFill>
              </a:rPr>
              <a:t>Auch Gastronomie und private Haushalte müssen ihren Beitrag zum Klimaschutz leisten! </a:t>
            </a:r>
          </a:p>
        </p:txBody>
      </p:sp>
    </p:spTree>
    <p:extLst>
      <p:ext uri="{BB962C8B-B14F-4D97-AF65-F5344CB8AC3E}">
        <p14:creationId xmlns:p14="http://schemas.microsoft.com/office/powerpoint/2010/main" val="8897367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4806637" cy="110799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Bio-Abfallwirtschaft (1)</a:t>
            </a:r>
            <a:br>
              <a:rPr lang="de-DE" altLang="de-DE" dirty="0">
                <a:solidFill>
                  <a:schemeClr val="bg1"/>
                </a:solidFill>
              </a:rPr>
            </a:br>
            <a:r>
              <a:rPr lang="de-DE" altLang="de-DE" dirty="0">
                <a:solidFill>
                  <a:schemeClr val="bg1"/>
                </a:solidFill>
              </a:rPr>
              <a:t>Wo entstehen Lebensmittelabfälle?</a:t>
            </a:r>
            <a:endParaRPr lang="de-DE" altLang="de-DE" sz="2400" dirty="0">
              <a:solidFill>
                <a:schemeClr val="bg1"/>
              </a:solidFill>
            </a:endParaRPr>
          </a:p>
          <a:p>
            <a:endParaRPr lang="de-DE" altLang="de-DE" dirty="0">
              <a:solidFill>
                <a:schemeClr val="bg1"/>
              </a:solidFill>
            </a:endParaRPr>
          </a:p>
        </p:txBody>
      </p:sp>
      <p:sp>
        <p:nvSpPr>
          <p:cNvPr id="2" name="Textfeld 1">
            <a:extLst>
              <a:ext uri="{FF2B5EF4-FFF2-40B4-BE49-F238E27FC236}">
                <a16:creationId xmlns:a16="http://schemas.microsoft.com/office/drawing/2014/main" id="{3C1846BE-65A3-429D-9C1A-6DF474D2F1EA}"/>
              </a:ext>
            </a:extLst>
          </p:cNvPr>
          <p:cNvSpPr txBox="1"/>
          <p:nvPr/>
        </p:nvSpPr>
        <p:spPr>
          <a:xfrm>
            <a:off x="262699" y="839575"/>
            <a:ext cx="6532558" cy="338554"/>
          </a:xfrm>
          <a:prstGeom prst="rect">
            <a:avLst/>
          </a:prstGeom>
          <a:noFill/>
        </p:spPr>
        <p:txBody>
          <a:bodyPr wrap="none" rtlCol="0">
            <a:spAutoFit/>
          </a:bodyPr>
          <a:lstStyle/>
          <a:p>
            <a:r>
              <a:rPr lang="de-DE" sz="1600" dirty="0">
                <a:solidFill>
                  <a:schemeClr val="accent2"/>
                </a:solidFill>
              </a:rPr>
              <a:t>jährliche Bio-Abfälle (Stand 2015), davon wären die Hälfte vermeidbar</a:t>
            </a:r>
          </a:p>
        </p:txBody>
      </p:sp>
      <p:sp>
        <p:nvSpPr>
          <p:cNvPr id="8" name="Text Box 14">
            <a:extLst>
              <a:ext uri="{FF2B5EF4-FFF2-40B4-BE49-F238E27FC236}">
                <a16:creationId xmlns:a16="http://schemas.microsoft.com/office/drawing/2014/main" id="{D5A52FDF-B018-4F51-BF58-6B32F77AC662}"/>
              </a:ext>
            </a:extLst>
          </p:cNvPr>
          <p:cNvSpPr txBox="1">
            <a:spLocks noChangeArrowheads="1"/>
          </p:cNvSpPr>
          <p:nvPr/>
        </p:nvSpPr>
        <p:spPr bwMode="auto">
          <a:xfrm>
            <a:off x="7714880" y="5270748"/>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pic>
        <p:nvPicPr>
          <p:cNvPr id="9" name="Grafik 8">
            <a:extLst>
              <a:ext uri="{FF2B5EF4-FFF2-40B4-BE49-F238E27FC236}">
                <a16:creationId xmlns:a16="http://schemas.microsoft.com/office/drawing/2014/main" id="{F4A7297B-616D-4D15-8382-410A6A2399B7}"/>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t="21560" r="1846" b="6931"/>
          <a:stretch/>
        </p:blipFill>
        <p:spPr>
          <a:xfrm>
            <a:off x="537241" y="1285537"/>
            <a:ext cx="9081276" cy="4243144"/>
          </a:xfrm>
          <a:prstGeom prst="rect">
            <a:avLst/>
          </a:prstGeom>
        </p:spPr>
      </p:pic>
      <p:sp>
        <p:nvSpPr>
          <p:cNvPr id="11" name="Text Box 14">
            <a:extLst>
              <a:ext uri="{FF2B5EF4-FFF2-40B4-BE49-F238E27FC236}">
                <a16:creationId xmlns:a16="http://schemas.microsoft.com/office/drawing/2014/main" id="{A5D8CE4B-62A3-4E90-A88A-545306A6C512}"/>
              </a:ext>
            </a:extLst>
          </p:cNvPr>
          <p:cNvSpPr txBox="1">
            <a:spLocks noChangeArrowheads="1"/>
          </p:cNvSpPr>
          <p:nvPr/>
        </p:nvSpPr>
        <p:spPr bwMode="auto">
          <a:xfrm>
            <a:off x="8074825" y="5646027"/>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sp>
        <p:nvSpPr>
          <p:cNvPr id="5" name="Textfeld 4">
            <a:extLst>
              <a:ext uri="{FF2B5EF4-FFF2-40B4-BE49-F238E27FC236}">
                <a16:creationId xmlns:a16="http://schemas.microsoft.com/office/drawing/2014/main" id="{BD70A710-4633-4632-9C52-FBB2F9C15A46}"/>
              </a:ext>
            </a:extLst>
          </p:cNvPr>
          <p:cNvSpPr txBox="1"/>
          <p:nvPr/>
        </p:nvSpPr>
        <p:spPr>
          <a:xfrm>
            <a:off x="0" y="5830693"/>
            <a:ext cx="9906000" cy="369332"/>
          </a:xfrm>
          <a:prstGeom prst="rect">
            <a:avLst/>
          </a:prstGeom>
          <a:noFill/>
        </p:spPr>
        <p:txBody>
          <a:bodyPr wrap="square" rtlCol="0">
            <a:spAutoFit/>
          </a:bodyPr>
          <a:lstStyle/>
          <a:p>
            <a:pPr algn="ctr"/>
            <a:r>
              <a:rPr lang="de-DE" sz="1800" dirty="0">
                <a:solidFill>
                  <a:srgbClr val="00B050"/>
                </a:solidFill>
              </a:rPr>
              <a:t>Mit 52% führen die privaten Haushalte! Hier ist dringender Handlungsbedarf!</a:t>
            </a:r>
          </a:p>
        </p:txBody>
      </p:sp>
      <p:sp>
        <p:nvSpPr>
          <p:cNvPr id="7" name="Text Box 14">
            <a:extLst>
              <a:ext uri="{FF2B5EF4-FFF2-40B4-BE49-F238E27FC236}">
                <a16:creationId xmlns:a16="http://schemas.microsoft.com/office/drawing/2014/main" id="{172E6D45-E7C0-4579-8132-2CE64AA99A3F}"/>
              </a:ext>
            </a:extLst>
          </p:cNvPr>
          <p:cNvSpPr txBox="1">
            <a:spLocks noChangeArrowheads="1"/>
          </p:cNvSpPr>
          <p:nvPr/>
        </p:nvSpPr>
        <p:spPr bwMode="auto">
          <a:xfrm flipH="1">
            <a:off x="7866749" y="5042798"/>
            <a:ext cx="13402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3)</a:t>
            </a:r>
          </a:p>
        </p:txBody>
      </p:sp>
    </p:spTree>
    <p:extLst>
      <p:ext uri="{BB962C8B-B14F-4D97-AF65-F5344CB8AC3E}">
        <p14:creationId xmlns:p14="http://schemas.microsoft.com/office/powerpoint/2010/main" val="18273082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41145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Bio-Abfallwirtschaft (2)</a:t>
            </a:r>
            <a:br>
              <a:rPr lang="de-DE" altLang="de-DE" dirty="0">
                <a:solidFill>
                  <a:schemeClr val="bg1"/>
                </a:solidFill>
              </a:rPr>
            </a:br>
            <a:r>
              <a:rPr lang="de-DE" altLang="de-DE" dirty="0">
                <a:solidFill>
                  <a:schemeClr val="bg1"/>
                </a:solidFill>
              </a:rPr>
              <a:t>Energieerzeugung aus urbanen Bio-Abfällen</a:t>
            </a:r>
          </a:p>
        </p:txBody>
      </p:sp>
      <p:sp>
        <p:nvSpPr>
          <p:cNvPr id="7" name="Textfeld 6">
            <a:extLst>
              <a:ext uri="{FF2B5EF4-FFF2-40B4-BE49-F238E27FC236}">
                <a16:creationId xmlns:a16="http://schemas.microsoft.com/office/drawing/2014/main" id="{1597099B-8DA9-4306-8A3B-8F6B9AFBC10F}"/>
              </a:ext>
            </a:extLst>
          </p:cNvPr>
          <p:cNvSpPr txBox="1"/>
          <p:nvPr/>
        </p:nvSpPr>
        <p:spPr>
          <a:xfrm>
            <a:off x="5536160" y="2542238"/>
            <a:ext cx="3865145" cy="1323439"/>
          </a:xfrm>
          <a:prstGeom prst="rect">
            <a:avLst/>
          </a:prstGeom>
          <a:noFill/>
        </p:spPr>
        <p:txBody>
          <a:bodyPr wrap="square">
            <a:spAutoFit/>
          </a:bodyPr>
          <a:lstStyle/>
          <a:p>
            <a:r>
              <a:rPr lang="de-DE" sz="1600" u="sng" dirty="0">
                <a:solidFill>
                  <a:srgbClr val="3333FF"/>
                </a:solidFill>
              </a:rPr>
              <a:t>Leistung</a:t>
            </a:r>
          </a:p>
          <a:p>
            <a:pPr marL="88900" indent="-88900">
              <a:buFont typeface="Arial" panose="020B0604020202020204" pitchFamily="34" charset="0"/>
              <a:buChar char="•"/>
            </a:pPr>
            <a:r>
              <a:rPr lang="de-DE" sz="1600" dirty="0">
                <a:solidFill>
                  <a:srgbClr val="3333FF"/>
                </a:solidFill>
              </a:rPr>
              <a:t> </a:t>
            </a:r>
            <a:r>
              <a:rPr lang="de-DE" sz="1600" dirty="0" err="1">
                <a:solidFill>
                  <a:srgbClr val="3333FF"/>
                </a:solidFill>
              </a:rPr>
              <a:t>Biogut</a:t>
            </a:r>
            <a:r>
              <a:rPr lang="de-DE" sz="1600" dirty="0">
                <a:solidFill>
                  <a:srgbClr val="3333FF"/>
                </a:solidFill>
              </a:rPr>
              <a:t>: 48.000 t/a </a:t>
            </a:r>
          </a:p>
          <a:p>
            <a:pPr marL="88900" indent="-88900">
              <a:buFont typeface="Arial" panose="020B0604020202020204" pitchFamily="34" charset="0"/>
              <a:buChar char="•"/>
            </a:pPr>
            <a:r>
              <a:rPr lang="de-DE" sz="1600" dirty="0">
                <a:solidFill>
                  <a:srgbClr val="3333FF"/>
                </a:solidFill>
              </a:rPr>
              <a:t> Biomethan: 3.087 Mio. Nm³/a</a:t>
            </a:r>
          </a:p>
          <a:p>
            <a:pPr marL="88900" indent="-88900">
              <a:buFont typeface="Arial" panose="020B0604020202020204" pitchFamily="34" charset="0"/>
              <a:buChar char="•"/>
            </a:pPr>
            <a:r>
              <a:rPr lang="de-DE" sz="1600" dirty="0">
                <a:solidFill>
                  <a:srgbClr val="3333FF"/>
                </a:solidFill>
              </a:rPr>
              <a:t> Energie: ca. 38 </a:t>
            </a:r>
            <a:r>
              <a:rPr lang="de-DE" sz="1600" dirty="0" err="1">
                <a:solidFill>
                  <a:srgbClr val="3333FF"/>
                </a:solidFill>
              </a:rPr>
              <a:t>GWh</a:t>
            </a:r>
            <a:endParaRPr lang="de-DE" sz="1600" dirty="0">
              <a:solidFill>
                <a:srgbClr val="3333FF"/>
              </a:solidFill>
            </a:endParaRPr>
          </a:p>
          <a:p>
            <a:pPr marL="88900" indent="-88900">
              <a:buFont typeface="Arial" panose="020B0604020202020204" pitchFamily="34" charset="0"/>
              <a:buChar char="•"/>
            </a:pPr>
            <a:r>
              <a:rPr lang="de-DE" sz="1600" dirty="0">
                <a:solidFill>
                  <a:srgbClr val="3333FF"/>
                </a:solidFill>
              </a:rPr>
              <a:t> Kompost: 17.000 t/a</a:t>
            </a:r>
          </a:p>
        </p:txBody>
      </p:sp>
      <p:sp>
        <p:nvSpPr>
          <p:cNvPr id="10" name="Textfeld 9">
            <a:extLst>
              <a:ext uri="{FF2B5EF4-FFF2-40B4-BE49-F238E27FC236}">
                <a16:creationId xmlns:a16="http://schemas.microsoft.com/office/drawing/2014/main" id="{9499C1E4-D932-46A7-8DCE-548B747654E2}"/>
              </a:ext>
            </a:extLst>
          </p:cNvPr>
          <p:cNvSpPr txBox="1"/>
          <p:nvPr/>
        </p:nvSpPr>
        <p:spPr>
          <a:xfrm>
            <a:off x="5536160" y="1289919"/>
            <a:ext cx="3747540" cy="1569660"/>
          </a:xfrm>
          <a:prstGeom prst="rect">
            <a:avLst/>
          </a:prstGeom>
          <a:noFill/>
        </p:spPr>
        <p:txBody>
          <a:bodyPr wrap="square">
            <a:spAutoFit/>
          </a:bodyPr>
          <a:lstStyle/>
          <a:p>
            <a:r>
              <a:rPr lang="de-DE" sz="1600" u="sng" dirty="0">
                <a:solidFill>
                  <a:srgbClr val="3333FF"/>
                </a:solidFill>
              </a:rPr>
              <a:t>Technik</a:t>
            </a:r>
          </a:p>
          <a:p>
            <a:pPr marL="177800" indent="-177800">
              <a:buFont typeface="Arial" panose="020B0604020202020204" pitchFamily="34" charset="0"/>
              <a:buChar char="•"/>
            </a:pPr>
            <a:r>
              <a:rPr lang="de-DE" sz="1600" dirty="0">
                <a:solidFill>
                  <a:srgbClr val="3333FF"/>
                </a:solidFill>
              </a:rPr>
              <a:t>Bioabfall-Vorbehandlung</a:t>
            </a:r>
          </a:p>
          <a:p>
            <a:pPr marL="177800" indent="-177800">
              <a:buFont typeface="Arial" panose="020B0604020202020204" pitchFamily="34" charset="0"/>
              <a:buChar char="•"/>
            </a:pPr>
            <a:r>
              <a:rPr lang="de-DE" sz="1600" dirty="0">
                <a:solidFill>
                  <a:srgbClr val="3333FF"/>
                </a:solidFill>
              </a:rPr>
              <a:t>2  Fermenter (2.015 m³)</a:t>
            </a:r>
          </a:p>
          <a:p>
            <a:pPr marL="177800" indent="-177800">
              <a:buFont typeface="Arial" panose="020B0604020202020204" pitchFamily="34" charset="0"/>
              <a:buChar char="•"/>
            </a:pPr>
            <a:r>
              <a:rPr lang="de-DE" sz="1600" dirty="0">
                <a:solidFill>
                  <a:srgbClr val="3333FF"/>
                </a:solidFill>
              </a:rPr>
              <a:t>Aufbereitungsanlage für Bio-Methan</a:t>
            </a:r>
          </a:p>
          <a:p>
            <a:pPr marL="177800" indent="-177800">
              <a:buFont typeface="Arial" panose="020B0604020202020204" pitchFamily="34" charset="0"/>
              <a:buChar char="•"/>
            </a:pPr>
            <a:r>
              <a:rPr lang="de-DE" sz="1600" dirty="0">
                <a:solidFill>
                  <a:srgbClr val="3333FF"/>
                </a:solidFill>
              </a:rPr>
              <a:t>Kompost-Verkauf</a:t>
            </a:r>
            <a:br>
              <a:rPr lang="de-DE" sz="1600" dirty="0">
                <a:solidFill>
                  <a:srgbClr val="3333FF"/>
                </a:solidFill>
              </a:rPr>
            </a:br>
            <a:endParaRPr lang="de-DE" sz="1600" dirty="0">
              <a:solidFill>
                <a:srgbClr val="3333FF"/>
              </a:solidFill>
            </a:endParaRPr>
          </a:p>
        </p:txBody>
      </p:sp>
      <p:sp>
        <p:nvSpPr>
          <p:cNvPr id="9" name="Textfeld 8">
            <a:extLst>
              <a:ext uri="{FF2B5EF4-FFF2-40B4-BE49-F238E27FC236}">
                <a16:creationId xmlns:a16="http://schemas.microsoft.com/office/drawing/2014/main" id="{1F7BDB8E-9CA1-4E32-9E06-2836F754E15B}"/>
              </a:ext>
            </a:extLst>
          </p:cNvPr>
          <p:cNvSpPr txBox="1"/>
          <p:nvPr/>
        </p:nvSpPr>
        <p:spPr>
          <a:xfrm>
            <a:off x="396591" y="3936501"/>
            <a:ext cx="9528779" cy="1569660"/>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Ein oder mehrere Landkreise errichten eine Biogasanlage, um den urbanen Bio-Abfall energetisch als Bio-Methan zu nutzen und ins Erdgasnetz einzuspeisen. Als Eingangsstoffe sind nicht vermeidbare Lebensmittel-Abfälle von der gesamten Ernährungs-Wertschöpfungskette sowie Grünschnitt etc. aus allen Haushalten einsetzbar.</a:t>
            </a:r>
            <a:br>
              <a:rPr lang="de-DE" sz="1600" dirty="0">
                <a:solidFill>
                  <a:srgbClr val="3333FF"/>
                </a:solidFill>
              </a:rPr>
            </a:br>
            <a:r>
              <a:rPr lang="de-DE" sz="1600" dirty="0">
                <a:solidFill>
                  <a:srgbClr val="3333FF"/>
                </a:solidFill>
              </a:rPr>
              <a:t>Aus dem gespeicherten Gas wird mittels BHKW bzw. </a:t>
            </a:r>
            <a:r>
              <a:rPr lang="de-DE" sz="1600" dirty="0" err="1">
                <a:solidFill>
                  <a:srgbClr val="3333FF"/>
                </a:solidFill>
              </a:rPr>
              <a:t>GuD</a:t>
            </a:r>
            <a:r>
              <a:rPr lang="de-DE" sz="1600" dirty="0">
                <a:solidFill>
                  <a:srgbClr val="3333FF"/>
                </a:solidFill>
              </a:rPr>
              <a:t>-Kraftwerke bei Dunkelflauten Strom erzeugt und ins Stromnetz eingespeist. </a:t>
            </a:r>
          </a:p>
        </p:txBody>
      </p:sp>
      <p:sp>
        <p:nvSpPr>
          <p:cNvPr id="11" name="Text Box 14">
            <a:extLst>
              <a:ext uri="{FF2B5EF4-FFF2-40B4-BE49-F238E27FC236}">
                <a16:creationId xmlns:a16="http://schemas.microsoft.com/office/drawing/2014/main" id="{35CE4939-23BD-49B0-A2DA-359C71F9216A}"/>
              </a:ext>
            </a:extLst>
          </p:cNvPr>
          <p:cNvSpPr txBox="1">
            <a:spLocks noChangeArrowheads="1"/>
          </p:cNvSpPr>
          <p:nvPr/>
        </p:nvSpPr>
        <p:spPr bwMode="auto">
          <a:xfrm flipH="1">
            <a:off x="9150551" y="1025165"/>
            <a:ext cx="13402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5)</a:t>
            </a:r>
          </a:p>
        </p:txBody>
      </p:sp>
      <p:pic>
        <p:nvPicPr>
          <p:cNvPr id="4" name="Grafik 3" descr="Ein Bild, das draußen, Himmel, Gebäude, Bogen enthält.&#10;&#10;Automatisch generierte Beschreibung">
            <a:extLst>
              <a:ext uri="{FF2B5EF4-FFF2-40B4-BE49-F238E27FC236}">
                <a16:creationId xmlns:a16="http://schemas.microsoft.com/office/drawing/2014/main" id="{C84943DF-1E39-43EE-8204-10CCB1CFA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735" y="909067"/>
            <a:ext cx="4005395" cy="3010971"/>
          </a:xfrm>
          <a:prstGeom prst="rect">
            <a:avLst/>
          </a:prstGeom>
        </p:spPr>
      </p:pic>
      <p:sp>
        <p:nvSpPr>
          <p:cNvPr id="15" name="Textfeld 14">
            <a:extLst>
              <a:ext uri="{FF2B5EF4-FFF2-40B4-BE49-F238E27FC236}">
                <a16:creationId xmlns:a16="http://schemas.microsoft.com/office/drawing/2014/main" id="{5D24D1DE-538F-4C87-9C5F-B0C81743AFB8}"/>
              </a:ext>
            </a:extLst>
          </p:cNvPr>
          <p:cNvSpPr txBox="1"/>
          <p:nvPr/>
        </p:nvSpPr>
        <p:spPr>
          <a:xfrm>
            <a:off x="5536160" y="934902"/>
            <a:ext cx="3568739" cy="338554"/>
          </a:xfrm>
          <a:prstGeom prst="rect">
            <a:avLst/>
          </a:prstGeom>
          <a:noFill/>
        </p:spPr>
        <p:txBody>
          <a:bodyPr wrap="square">
            <a:spAutoFit/>
          </a:bodyPr>
          <a:lstStyle/>
          <a:p>
            <a:r>
              <a:rPr lang="de-DE" sz="1600" b="1" dirty="0">
                <a:solidFill>
                  <a:srgbClr val="3333FF"/>
                </a:solidFill>
              </a:rPr>
              <a:t>Beispiel: Biogasanlage </a:t>
            </a:r>
            <a:r>
              <a:rPr lang="de-DE" sz="1600" b="1" dirty="0" err="1">
                <a:solidFill>
                  <a:srgbClr val="3333FF"/>
                </a:solidFill>
              </a:rPr>
              <a:t>Westheim</a:t>
            </a:r>
            <a:endParaRPr lang="de-DE" sz="1600" dirty="0">
              <a:solidFill>
                <a:srgbClr val="3333FF"/>
              </a:solidFill>
            </a:endParaRPr>
          </a:p>
        </p:txBody>
      </p:sp>
      <p:sp>
        <p:nvSpPr>
          <p:cNvPr id="14" name="Textfeld 13">
            <a:extLst>
              <a:ext uri="{FF2B5EF4-FFF2-40B4-BE49-F238E27FC236}">
                <a16:creationId xmlns:a16="http://schemas.microsoft.com/office/drawing/2014/main" id="{5AC64A5F-BF7B-4F55-AE76-3755F44B5AB1}"/>
              </a:ext>
            </a:extLst>
          </p:cNvPr>
          <p:cNvSpPr txBox="1"/>
          <p:nvPr/>
        </p:nvSpPr>
        <p:spPr>
          <a:xfrm>
            <a:off x="396591" y="5463516"/>
            <a:ext cx="952877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Reststoffe der Biogasanlage können als Kompost und Flüssigdünger verkauft werden </a:t>
            </a:r>
          </a:p>
        </p:txBody>
      </p:sp>
      <p:sp>
        <p:nvSpPr>
          <p:cNvPr id="13" name="Rectangle 4">
            <a:extLst>
              <a:ext uri="{FF2B5EF4-FFF2-40B4-BE49-F238E27FC236}">
                <a16:creationId xmlns:a16="http://schemas.microsoft.com/office/drawing/2014/main" id="{0F5AF88A-3FF1-4DC2-B760-3D54E1D03268}"/>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Nachhaltige Entsorgung und Energieerzeugung bilden eine Symbiose!</a:t>
            </a:r>
          </a:p>
        </p:txBody>
      </p:sp>
      <p:sp>
        <p:nvSpPr>
          <p:cNvPr id="12" name="Text Box 14">
            <a:extLst>
              <a:ext uri="{FF2B5EF4-FFF2-40B4-BE49-F238E27FC236}">
                <a16:creationId xmlns:a16="http://schemas.microsoft.com/office/drawing/2014/main" id="{2CE4C136-DF8D-46DF-96F3-C7DB9D879AEA}"/>
              </a:ext>
            </a:extLst>
          </p:cNvPr>
          <p:cNvSpPr txBox="1">
            <a:spLocks noChangeArrowheads="1"/>
          </p:cNvSpPr>
          <p:nvPr/>
        </p:nvSpPr>
        <p:spPr bwMode="auto">
          <a:xfrm>
            <a:off x="8056507" y="5877499"/>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spTree>
    <p:extLst>
      <p:ext uri="{BB962C8B-B14F-4D97-AF65-F5344CB8AC3E}">
        <p14:creationId xmlns:p14="http://schemas.microsoft.com/office/powerpoint/2010/main" val="6622112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Ziele für nachhaltige Entwicklung (SDG)</a:t>
            </a:r>
          </a:p>
        </p:txBody>
      </p:sp>
      <p:pic>
        <p:nvPicPr>
          <p:cNvPr id="5" name="Grafik 4">
            <a:extLst>
              <a:ext uri="{FF2B5EF4-FFF2-40B4-BE49-F238E27FC236}">
                <a16:creationId xmlns:a16="http://schemas.microsoft.com/office/drawing/2014/main" id="{933B15B8-D5A4-4F74-B189-1F3FA203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2" y="964751"/>
            <a:ext cx="8339655" cy="4928497"/>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Ernährung ist in den SDG-Zielen </a:t>
            </a:r>
            <a:r>
              <a:rPr lang="de-DE" sz="1800" dirty="0">
                <a:solidFill>
                  <a:srgbClr val="00B050"/>
                </a:solidFill>
              </a:rPr>
              <a:t>1, 2, 3, 4, 6, 13, 14, 15 direkt oder indirekt </a:t>
            </a:r>
            <a:r>
              <a:rPr lang="de-DE" altLang="de-DE" sz="1800" dirty="0">
                <a:solidFill>
                  <a:srgbClr val="00B050"/>
                </a:solidFill>
              </a:rPr>
              <a:t>verankert!</a:t>
            </a:r>
          </a:p>
        </p:txBody>
      </p:sp>
    </p:spTree>
    <p:extLst>
      <p:ext uri="{BB962C8B-B14F-4D97-AF65-F5344CB8AC3E}">
        <p14:creationId xmlns:p14="http://schemas.microsoft.com/office/powerpoint/2010/main" val="1432042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66849"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Fazit</a:t>
            </a:r>
          </a:p>
        </p:txBody>
      </p:sp>
      <p:sp>
        <p:nvSpPr>
          <p:cNvPr id="4" name="Textfeld 3">
            <a:extLst>
              <a:ext uri="{FF2B5EF4-FFF2-40B4-BE49-F238E27FC236}">
                <a16:creationId xmlns:a16="http://schemas.microsoft.com/office/drawing/2014/main" id="{6AE207C3-6A77-4AA9-A366-7BDC21DEDB0B}"/>
              </a:ext>
            </a:extLst>
          </p:cNvPr>
          <p:cNvSpPr txBox="1"/>
          <p:nvPr/>
        </p:nvSpPr>
        <p:spPr>
          <a:xfrm>
            <a:off x="244447" y="1015830"/>
            <a:ext cx="966155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In der gesamten Wertschöpfungskette von der Erzeugung bis zum Verbrauch, müssen Programme entwickelt werden, um die Lebensmittelabfälle drastisch zu reduzieren!</a:t>
            </a:r>
            <a:endParaRPr lang="de-DE" sz="1800" dirty="0">
              <a:solidFill>
                <a:srgbClr val="3333FF"/>
              </a:solidFill>
            </a:endParaRPr>
          </a:p>
        </p:txBody>
      </p:sp>
      <p:sp>
        <p:nvSpPr>
          <p:cNvPr id="5" name="Textfeld 4">
            <a:extLst>
              <a:ext uri="{FF2B5EF4-FFF2-40B4-BE49-F238E27FC236}">
                <a16:creationId xmlns:a16="http://schemas.microsoft.com/office/drawing/2014/main" id="{F0E6E000-9067-4DE0-9B56-1AA523777186}"/>
              </a:ext>
            </a:extLst>
          </p:cNvPr>
          <p:cNvSpPr txBox="1"/>
          <p:nvPr/>
        </p:nvSpPr>
        <p:spPr>
          <a:xfrm>
            <a:off x="244447" y="1795148"/>
            <a:ext cx="966155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PV-Anlagen, unterstützt mit elektrischen Speichern, stellen einen Großteil der Energie bereit, die in der Verarbeitung und im Handel benötigt werden. </a:t>
            </a:r>
            <a:endParaRPr lang="de-DE" sz="1800" dirty="0">
              <a:solidFill>
                <a:srgbClr val="3333FF"/>
              </a:solidFill>
            </a:endParaRPr>
          </a:p>
        </p:txBody>
      </p:sp>
      <p:sp>
        <p:nvSpPr>
          <p:cNvPr id="6" name="Textfeld 5">
            <a:extLst>
              <a:ext uri="{FF2B5EF4-FFF2-40B4-BE49-F238E27FC236}">
                <a16:creationId xmlns:a16="http://schemas.microsoft.com/office/drawing/2014/main" id="{7DA087F0-A67A-49CB-982F-87A68DEAB7CA}"/>
              </a:ext>
            </a:extLst>
          </p:cNvPr>
          <p:cNvSpPr txBox="1"/>
          <p:nvPr/>
        </p:nvSpPr>
        <p:spPr>
          <a:xfrm>
            <a:off x="244447" y="2584472"/>
            <a:ext cx="966155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Die </a:t>
            </a:r>
            <a:r>
              <a:rPr lang="de-DE" sz="1800" dirty="0" err="1">
                <a:solidFill>
                  <a:srgbClr val="3333FF"/>
                </a:solidFill>
                <a:sym typeface="Wingdings" panose="05000000000000000000" pitchFamily="2" charset="2"/>
              </a:rPr>
              <a:t>Sektokopplung</a:t>
            </a:r>
            <a:r>
              <a:rPr lang="de-DE" sz="1800" dirty="0">
                <a:solidFill>
                  <a:srgbClr val="3333FF"/>
                </a:solidFill>
                <a:sym typeface="Wingdings" panose="05000000000000000000" pitchFamily="2" charset="2"/>
              </a:rPr>
              <a:t> zwischen Energieerzeugung und –Verbrauch bilden die Basis für eine hohe Autarkiequote. </a:t>
            </a:r>
            <a:endParaRPr lang="de-DE" sz="1800" dirty="0">
              <a:solidFill>
                <a:srgbClr val="3333FF"/>
              </a:solidFill>
            </a:endParaRPr>
          </a:p>
        </p:txBody>
      </p:sp>
      <p:sp>
        <p:nvSpPr>
          <p:cNvPr id="7" name="Textfeld 6">
            <a:extLst>
              <a:ext uri="{FF2B5EF4-FFF2-40B4-BE49-F238E27FC236}">
                <a16:creationId xmlns:a16="http://schemas.microsoft.com/office/drawing/2014/main" id="{BE306B27-40C9-49FF-A143-B623DFBE6984}"/>
              </a:ext>
            </a:extLst>
          </p:cNvPr>
          <p:cNvSpPr txBox="1"/>
          <p:nvPr/>
        </p:nvSpPr>
        <p:spPr>
          <a:xfrm>
            <a:off x="244447" y="3304032"/>
            <a:ext cx="9661554" cy="646331"/>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800" dirty="0">
                <a:solidFill>
                  <a:srgbClr val="3333FF"/>
                </a:solidFill>
              </a:rPr>
              <a:t>Nachhaltige Entsorgung der urbanen Bioabfälle und Energieerzeugung mit Biogasanlagen bilden eine Symbiose!</a:t>
            </a:r>
          </a:p>
        </p:txBody>
      </p:sp>
    </p:spTree>
    <p:extLst>
      <p:ext uri="{BB962C8B-B14F-4D97-AF65-F5344CB8AC3E}">
        <p14:creationId xmlns:p14="http://schemas.microsoft.com/office/powerpoint/2010/main" val="2588944454"/>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062791"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a:t>
            </a:r>
          </a:p>
        </p:txBody>
      </p:sp>
      <p:graphicFrame>
        <p:nvGraphicFramePr>
          <p:cNvPr id="3" name="Tabelle 2">
            <a:extLst>
              <a:ext uri="{FF2B5EF4-FFF2-40B4-BE49-F238E27FC236}">
                <a16:creationId xmlns:a16="http://schemas.microsoft.com/office/drawing/2014/main" id="{2EF5167A-F96D-4507-8931-AE9A0D256758}"/>
              </a:ext>
            </a:extLst>
          </p:cNvPr>
          <p:cNvGraphicFramePr>
            <a:graphicFrameLocks noGrp="1"/>
          </p:cNvGraphicFramePr>
          <p:nvPr>
            <p:extLst>
              <p:ext uri="{D42A27DB-BD31-4B8C-83A1-F6EECF244321}">
                <p14:modId xmlns:p14="http://schemas.microsoft.com/office/powerpoint/2010/main" val="4089332741"/>
              </p:ext>
            </p:extLst>
          </p:nvPr>
        </p:nvGraphicFramePr>
        <p:xfrm>
          <a:off x="681038" y="1062616"/>
          <a:ext cx="8543925" cy="2077800"/>
        </p:xfrm>
        <a:graphic>
          <a:graphicData uri="http://schemas.openxmlformats.org/drawingml/2006/table">
            <a:tbl>
              <a:tblPr>
                <a:tableStyleId>{5C22544A-7EE6-4342-B048-85BDC9FD1C3A}</a:tableStyleId>
              </a:tblPr>
              <a:tblGrid>
                <a:gridCol w="425711">
                  <a:extLst>
                    <a:ext uri="{9D8B030D-6E8A-4147-A177-3AD203B41FA5}">
                      <a16:colId xmlns:a16="http://schemas.microsoft.com/office/drawing/2014/main" val="3562168808"/>
                    </a:ext>
                  </a:extLst>
                </a:gridCol>
                <a:gridCol w="8118214">
                  <a:extLst>
                    <a:ext uri="{9D8B030D-6E8A-4147-A177-3AD203B41FA5}">
                      <a16:colId xmlns:a16="http://schemas.microsoft.com/office/drawing/2014/main" val="2668305903"/>
                    </a:ext>
                  </a:extLst>
                </a:gridCol>
              </a:tblGrid>
              <a:tr h="154444">
                <a:tc>
                  <a:txBody>
                    <a:bodyPr/>
                    <a:lstStyle/>
                    <a:p>
                      <a:pPr algn="ctr" fontAlgn="t"/>
                      <a:r>
                        <a:rPr lang="de-DE" sz="1400" b="1" u="none" strike="noStrike">
                          <a:solidFill>
                            <a:schemeClr val="bg1"/>
                          </a:solidFill>
                          <a:effectLst/>
                          <a:latin typeface="Calibri" panose="020F0502020204030204" pitchFamily="34" charset="0"/>
                          <a:cs typeface="Calibri" panose="020F0502020204030204" pitchFamily="34" charset="0"/>
                        </a:rPr>
                        <a:t> ER </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5940" marR="5940" marT="5940" marB="0">
                    <a:solidFill>
                      <a:schemeClr val="bg1">
                        <a:lumMod val="65000"/>
                      </a:schemeClr>
                    </a:solidFill>
                  </a:tcPr>
                </a:tc>
                <a:tc>
                  <a:txBody>
                    <a:bodyPr/>
                    <a:lstStyle/>
                    <a:p>
                      <a:pPr algn="ctr" fontAlgn="t"/>
                      <a:r>
                        <a:rPr lang="de-DE" sz="1400" b="1" u="none" strike="noStrike" dirty="0">
                          <a:solidFill>
                            <a:schemeClr val="bg1"/>
                          </a:solidFill>
                          <a:effectLst/>
                          <a:latin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5940" marR="5940" marT="5940" marB="0">
                    <a:solidFill>
                      <a:schemeClr val="bg1">
                        <a:lumMod val="65000"/>
                      </a:schemeClr>
                    </a:solidFill>
                  </a:tcPr>
                </a:tc>
                <a:extLst>
                  <a:ext uri="{0D108BD9-81ED-4DB2-BD59-A6C34878D82A}">
                    <a16:rowId xmlns:a16="http://schemas.microsoft.com/office/drawing/2014/main" val="930782789"/>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Wuppertal Institut:</a:t>
                      </a:r>
                      <a:br>
                        <a:rPr lang="de-DE" sz="1200" u="sng"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Wandel in derErnährungsbranche</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1861777850"/>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2</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Universität Stuttgart, Institut für Siedlungswasserbau, Wassergüte- und Abfallwirtschaft (</a:t>
                      </a:r>
                      <a:r>
                        <a:rPr lang="de-DE" sz="1200" u="sng" strike="noStrike" dirty="0" err="1">
                          <a:solidFill>
                            <a:srgbClr val="3333FF"/>
                          </a:solidFill>
                          <a:effectLst/>
                          <a:latin typeface="Calibri" panose="020F0502020204030204" pitchFamily="34" charset="0"/>
                          <a:cs typeface="Calibri" panose="020F0502020204030204" pitchFamily="34" charset="0"/>
                        </a:rPr>
                        <a:t>iswa</a:t>
                      </a:r>
                      <a:r>
                        <a:rPr lang="de-DE" sz="1200" u="sng" strike="noStrike" dirty="0">
                          <a:solidFill>
                            <a:srgbClr val="3333FF"/>
                          </a:solidFill>
                          <a:effectLst/>
                          <a:latin typeface="Calibri" panose="020F0502020204030204" pitchFamily="34" charset="0"/>
                          <a:cs typeface="Calibri" panose="020F0502020204030204" pitchFamily="34" charset="0"/>
                        </a:rPr>
                        <a:t>) 2012:</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Ermittlung der weggeworfenen Lebensmittelmengen . . ., Seite 1</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4028173066"/>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Bundeministerium für Ernährung und Landwirtschaft BMEL2021:</a:t>
                      </a:r>
                      <a:br>
                        <a:rPr lang="de-DE" sz="1200" u="sng"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Lebensmittelabfälle in Deutschland: Aktelle Studie über Höhe der Lebensmittelabfälle nach Sektoren</a:t>
                      </a:r>
                      <a:endParaRPr lang="de-DE" sz="1200" b="0" i="0" u="sng"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3979870017"/>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De </a:t>
                      </a:r>
                      <a:r>
                        <a:rPr lang="de-DE" sz="1200" u="sng" strike="noStrike" dirty="0" err="1">
                          <a:solidFill>
                            <a:srgbClr val="3333FF"/>
                          </a:solidFill>
                          <a:effectLst/>
                          <a:latin typeface="Calibri" panose="020F0502020204030204" pitchFamily="34" charset="0"/>
                          <a:cs typeface="Calibri" panose="020F0502020204030204" pitchFamily="34" charset="0"/>
                        </a:rPr>
                        <a:t>Lorean</a:t>
                      </a:r>
                      <a:r>
                        <a:rPr lang="de-DE" sz="1200" u="sng" strike="noStrike" dirty="0">
                          <a:solidFill>
                            <a:srgbClr val="3333FF"/>
                          </a:solidFill>
                          <a:effectLst/>
                          <a:latin typeface="Calibri" panose="020F0502020204030204" pitchFamily="34" charset="0"/>
                          <a:cs typeface="Calibri" panose="020F0502020204030204" pitchFamily="34" charset="0"/>
                        </a:rPr>
                        <a:t> Power:</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Studie: Nutzung von Industrie- und Gewerbeparkplätzen zur Erzeugung von erneuerbarer Energie</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3527948492"/>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b"/>
                      <a:r>
                        <a:rPr lang="de-DE" sz="1200" u="sng" strike="noStrike" dirty="0">
                          <a:solidFill>
                            <a:srgbClr val="3333FF"/>
                          </a:solidFill>
                          <a:effectLst/>
                          <a:latin typeface="Calibri" panose="020F0502020204030204" pitchFamily="34" charset="0"/>
                          <a:cs typeface="Calibri" panose="020F0502020204030204" pitchFamily="34" charset="0"/>
                        </a:rPr>
                        <a:t>BVB Biogasanlage </a:t>
                      </a:r>
                      <a:r>
                        <a:rPr lang="de-DE" sz="1200" u="sng" strike="noStrike" dirty="0" err="1">
                          <a:solidFill>
                            <a:srgbClr val="3333FF"/>
                          </a:solidFill>
                          <a:effectLst/>
                          <a:latin typeface="Calibri" panose="020F0502020204030204" pitchFamily="34" charset="0"/>
                          <a:cs typeface="Calibri" panose="020F0502020204030204" pitchFamily="34" charset="0"/>
                        </a:rPr>
                        <a:t>Westheim</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Die Leistungsfähigkeit der Anlage</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nchor="b"/>
                </a:tc>
                <a:extLst>
                  <a:ext uri="{0D108BD9-81ED-4DB2-BD59-A6C34878D82A}">
                    <a16:rowId xmlns:a16="http://schemas.microsoft.com/office/drawing/2014/main" val="1761316577"/>
                  </a:ext>
                </a:extLst>
              </a:tr>
            </a:tbl>
          </a:graphicData>
        </a:graphic>
      </p:graphicFrame>
    </p:spTree>
    <p:extLst>
      <p:ext uri="{BB962C8B-B14F-4D97-AF65-F5344CB8AC3E}">
        <p14:creationId xmlns:p14="http://schemas.microsoft.com/office/powerpoint/2010/main" val="1702197998"/>
      </p:ext>
    </p:extLst>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3"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683907" y="573118"/>
            <a:ext cx="5586310" cy="175432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endParaRPr lang="de-DE" altLang="de-DE" sz="1800" dirty="0">
              <a:solidFill>
                <a:srgbClr val="3333FF"/>
              </a:solidFill>
            </a:endParaRPr>
          </a:p>
        </p:txBody>
      </p:sp>
    </p:spTree>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147762" cy="36988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Agenda </a:t>
            </a:r>
            <a:endParaRPr lang="de-DE" altLang="de-DE" sz="2000" dirty="0">
              <a:solidFill>
                <a:schemeClr val="bg1"/>
              </a:solidFill>
            </a:endParaRPr>
          </a:p>
        </p:txBody>
      </p:sp>
      <p:sp>
        <p:nvSpPr>
          <p:cNvPr id="8" name="Text Box 5">
            <a:extLst>
              <a:ext uri="{FF2B5EF4-FFF2-40B4-BE49-F238E27FC236}">
                <a16:creationId xmlns:a16="http://schemas.microsoft.com/office/drawing/2014/main" id="{B3C0E212-0E94-4843-91A5-982C814F11BB}"/>
              </a:ext>
            </a:extLst>
          </p:cNvPr>
          <p:cNvSpPr txBox="1">
            <a:spLocks noChangeArrowheads="1"/>
          </p:cNvSpPr>
          <p:nvPr/>
        </p:nvSpPr>
        <p:spPr bwMode="auto">
          <a:xfrm>
            <a:off x="1127125" y="591240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0" name="Text Box 5">
            <a:extLst>
              <a:ext uri="{FF2B5EF4-FFF2-40B4-BE49-F238E27FC236}">
                <a16:creationId xmlns:a16="http://schemas.microsoft.com/office/drawing/2014/main" id="{4B27BE64-A4F5-4645-BDE3-0678C5EE6D1B}"/>
              </a:ext>
            </a:extLst>
          </p:cNvPr>
          <p:cNvSpPr txBox="1">
            <a:spLocks noChangeArrowheads="1"/>
          </p:cNvSpPr>
          <p:nvPr/>
        </p:nvSpPr>
        <p:spPr bwMode="auto">
          <a:xfrm>
            <a:off x="1127124" y="5412172"/>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Fazit</a:t>
            </a:r>
          </a:p>
        </p:txBody>
      </p:sp>
      <p:sp>
        <p:nvSpPr>
          <p:cNvPr id="11" name="Text Box 5">
            <a:extLst>
              <a:ext uri="{FF2B5EF4-FFF2-40B4-BE49-F238E27FC236}">
                <a16:creationId xmlns:a16="http://schemas.microsoft.com/office/drawing/2014/main" id="{81449225-D7B5-4791-8269-3255675DC1F6}"/>
              </a:ext>
            </a:extLst>
          </p:cNvPr>
          <p:cNvSpPr txBox="1">
            <a:spLocks noChangeArrowheads="1"/>
          </p:cNvSpPr>
          <p:nvPr/>
        </p:nvSpPr>
        <p:spPr bwMode="auto">
          <a:xfrm>
            <a:off x="1127124" y="1403100"/>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Einführung</a:t>
            </a:r>
            <a:endParaRPr lang="de-DE" altLang="de-DE" sz="1800" dirty="0"/>
          </a:p>
        </p:txBody>
      </p:sp>
      <p:sp>
        <p:nvSpPr>
          <p:cNvPr id="6" name="Text Box 5">
            <a:extLst>
              <a:ext uri="{FF2B5EF4-FFF2-40B4-BE49-F238E27FC236}">
                <a16:creationId xmlns:a16="http://schemas.microsoft.com/office/drawing/2014/main" id="{6F21C8B6-351B-4CFC-9EE6-BB8333B9217F}"/>
              </a:ext>
            </a:extLst>
          </p:cNvPr>
          <p:cNvSpPr txBox="1">
            <a:spLocks noChangeArrowheads="1"/>
          </p:cNvSpPr>
          <p:nvPr/>
        </p:nvSpPr>
        <p:spPr bwMode="auto">
          <a:xfrm>
            <a:off x="1127124" y="3408152"/>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Verkauf im Fachgeschäft bzw. beim Discounter</a:t>
            </a:r>
            <a:endParaRPr lang="de-DE" altLang="de-DE" sz="1800" dirty="0"/>
          </a:p>
        </p:txBody>
      </p:sp>
      <p:sp>
        <p:nvSpPr>
          <p:cNvPr id="12" name="Text Box 5">
            <a:extLst>
              <a:ext uri="{FF2B5EF4-FFF2-40B4-BE49-F238E27FC236}">
                <a16:creationId xmlns:a16="http://schemas.microsoft.com/office/drawing/2014/main" id="{22525DD0-472D-45EA-9FBA-D68F7FA50922}"/>
              </a:ext>
            </a:extLst>
          </p:cNvPr>
          <p:cNvSpPr txBox="1">
            <a:spLocks noChangeArrowheads="1"/>
          </p:cNvSpPr>
          <p:nvPr/>
        </p:nvSpPr>
        <p:spPr bwMode="auto">
          <a:xfrm>
            <a:off x="1127124" y="4410678"/>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Verbraucher: Gastronomie, private Haushalte</a:t>
            </a:r>
            <a:endParaRPr lang="de-DE" altLang="de-DE" sz="1800" dirty="0"/>
          </a:p>
        </p:txBody>
      </p:sp>
      <p:sp>
        <p:nvSpPr>
          <p:cNvPr id="9" name="Text Box 5">
            <a:extLst>
              <a:ext uri="{FF2B5EF4-FFF2-40B4-BE49-F238E27FC236}">
                <a16:creationId xmlns:a16="http://schemas.microsoft.com/office/drawing/2014/main" id="{3F4370FA-B52E-4E26-84EF-49C1774266EC}"/>
              </a:ext>
            </a:extLst>
          </p:cNvPr>
          <p:cNvSpPr txBox="1">
            <a:spLocks noChangeArrowheads="1"/>
          </p:cNvSpPr>
          <p:nvPr/>
        </p:nvSpPr>
        <p:spPr bwMode="auto">
          <a:xfrm>
            <a:off x="1127124" y="2405626"/>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Wertschöpfungskette: vom Erzeuger zum Verbraucher</a:t>
            </a:r>
            <a:endParaRPr lang="de-DE" altLang="de-DE" sz="1800" dirty="0"/>
          </a:p>
        </p:txBody>
      </p:sp>
      <p:sp>
        <p:nvSpPr>
          <p:cNvPr id="13" name="Text Box 5">
            <a:extLst>
              <a:ext uri="{FF2B5EF4-FFF2-40B4-BE49-F238E27FC236}">
                <a16:creationId xmlns:a16="http://schemas.microsoft.com/office/drawing/2014/main" id="{A16C80A1-C623-4B34-9D81-E5DBE8E4A437}"/>
              </a:ext>
            </a:extLst>
          </p:cNvPr>
          <p:cNvSpPr txBox="1">
            <a:spLocks noChangeArrowheads="1"/>
          </p:cNvSpPr>
          <p:nvPr/>
        </p:nvSpPr>
        <p:spPr bwMode="auto">
          <a:xfrm>
            <a:off x="1127124" y="290688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Verarbeitung und Verteilung</a:t>
            </a:r>
            <a:endParaRPr lang="de-DE" altLang="de-DE" sz="1800" dirty="0"/>
          </a:p>
        </p:txBody>
      </p:sp>
      <p:sp>
        <p:nvSpPr>
          <p:cNvPr id="14" name="Text Box 5">
            <a:extLst>
              <a:ext uri="{FF2B5EF4-FFF2-40B4-BE49-F238E27FC236}">
                <a16:creationId xmlns:a16="http://schemas.microsoft.com/office/drawing/2014/main" id="{B67C9DA5-4640-482E-8ACE-EC9639240627}"/>
              </a:ext>
            </a:extLst>
          </p:cNvPr>
          <p:cNvSpPr txBox="1">
            <a:spLocks noChangeArrowheads="1"/>
          </p:cNvSpPr>
          <p:nvPr/>
        </p:nvSpPr>
        <p:spPr bwMode="auto">
          <a:xfrm>
            <a:off x="1127124" y="3909415"/>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err="1">
                <a:solidFill>
                  <a:srgbClr val="3333FF"/>
                </a:solidFill>
              </a:rPr>
              <a:t>Sektorkopplung</a:t>
            </a:r>
            <a:r>
              <a:rPr lang="de-DE" altLang="de-DE" sz="1800" dirty="0">
                <a:solidFill>
                  <a:srgbClr val="3333FF"/>
                </a:solidFill>
              </a:rPr>
              <a:t> bei Verarbeitung, Verteilung und Verkauf</a:t>
            </a:r>
            <a:endParaRPr lang="de-DE" altLang="de-DE" sz="1800" dirty="0"/>
          </a:p>
        </p:txBody>
      </p:sp>
      <p:sp>
        <p:nvSpPr>
          <p:cNvPr id="15" name="Text Box 5">
            <a:extLst>
              <a:ext uri="{FF2B5EF4-FFF2-40B4-BE49-F238E27FC236}">
                <a16:creationId xmlns:a16="http://schemas.microsoft.com/office/drawing/2014/main" id="{231E3393-8E6F-4DBE-83B0-A2066EB7FBDF}"/>
              </a:ext>
            </a:extLst>
          </p:cNvPr>
          <p:cNvSpPr txBox="1">
            <a:spLocks noChangeArrowheads="1"/>
          </p:cNvSpPr>
          <p:nvPr/>
        </p:nvSpPr>
        <p:spPr bwMode="auto">
          <a:xfrm>
            <a:off x="1127124" y="1904363"/>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Bestehende Defizite</a:t>
            </a:r>
            <a:endParaRPr lang="de-DE" altLang="de-DE" sz="1800" dirty="0"/>
          </a:p>
        </p:txBody>
      </p:sp>
      <p:sp>
        <p:nvSpPr>
          <p:cNvPr id="16" name="Text Box 5">
            <a:extLst>
              <a:ext uri="{FF2B5EF4-FFF2-40B4-BE49-F238E27FC236}">
                <a16:creationId xmlns:a16="http://schemas.microsoft.com/office/drawing/2014/main" id="{2EA88E2B-A2E4-4809-B033-484B2EFA0B0F}"/>
              </a:ext>
            </a:extLst>
          </p:cNvPr>
          <p:cNvSpPr txBox="1">
            <a:spLocks noChangeArrowheads="1"/>
          </p:cNvSpPr>
          <p:nvPr/>
        </p:nvSpPr>
        <p:spPr bwMode="auto">
          <a:xfrm>
            <a:off x="1127124" y="4911941"/>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Bioabfallwirtschaft</a:t>
            </a:r>
          </a:p>
        </p:txBody>
      </p:sp>
      <p:sp>
        <p:nvSpPr>
          <p:cNvPr id="2" name="Text Box 5">
            <a:extLst>
              <a:ext uri="{FF2B5EF4-FFF2-40B4-BE49-F238E27FC236}">
                <a16:creationId xmlns:a16="http://schemas.microsoft.com/office/drawing/2014/main" id="{3D28DBAA-1FFF-98B8-62C9-4073FC141CCC}"/>
              </a:ext>
            </a:extLst>
          </p:cNvPr>
          <p:cNvSpPr txBox="1">
            <a:spLocks noChangeArrowheads="1"/>
          </p:cNvSpPr>
          <p:nvPr/>
        </p:nvSpPr>
        <p:spPr bwMode="auto">
          <a:xfrm>
            <a:off x="1127124" y="901837"/>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Vorbemerkung: Nahrung für den Menschen</a:t>
            </a:r>
            <a:endParaRPr lang="de-DE" altLang="de-DE" sz="1800" dirty="0"/>
          </a:p>
        </p:txBody>
      </p:sp>
    </p:spTree>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4">
            <a:extLst>
              <a:ext uri="{FF2B5EF4-FFF2-40B4-BE49-F238E27FC236}">
                <a16:creationId xmlns:a16="http://schemas.microsoft.com/office/drawing/2014/main" id="{F5DD0920-F735-436D-B289-623EB7C7C564}"/>
              </a:ext>
            </a:extLst>
          </p:cNvPr>
          <p:cNvSpPr txBox="1">
            <a:spLocks noChangeArrowheads="1"/>
          </p:cNvSpPr>
          <p:nvPr/>
        </p:nvSpPr>
        <p:spPr bwMode="auto">
          <a:xfrm>
            <a:off x="473336" y="5793952"/>
            <a:ext cx="377917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Stiftung Gesundheitswissen, 10.06.2022</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hlinkClick r:id="rId3"/>
              </a:rPr>
              <a:t>Welche Nährstoffe braucht der Körper</a:t>
            </a:r>
            <a:r>
              <a:rPr lang="de-DE" altLang="de-DE" sz="1200" dirty="0">
                <a:solidFill>
                  <a:srgbClr val="000000"/>
                </a:solidFill>
                <a:ea typeface="Microsoft YaHei" panose="020B0503020204020204" pitchFamily="34" charset="-122"/>
              </a:rPr>
              <a:t>“</a:t>
            </a:r>
          </a:p>
        </p:txBody>
      </p:sp>
      <p:sp>
        <p:nvSpPr>
          <p:cNvPr id="20" name="Rectangle 4">
            <a:extLst>
              <a:ext uri="{FF2B5EF4-FFF2-40B4-BE49-F238E27FC236}">
                <a16:creationId xmlns:a16="http://schemas.microsoft.com/office/drawing/2014/main" id="{00412207-A671-0836-6C4A-72B80816562A}"/>
              </a:ext>
            </a:extLst>
          </p:cNvPr>
          <p:cNvSpPr>
            <a:spLocks noChangeArrowheads="1"/>
          </p:cNvSpPr>
          <p:nvPr/>
        </p:nvSpPr>
        <p:spPr bwMode="auto">
          <a:xfrm>
            <a:off x="1188740" y="0"/>
            <a:ext cx="6369372"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Vorbemerkung: Nahrung für den Menschen (1)</a:t>
            </a:r>
          </a:p>
          <a:p>
            <a:r>
              <a:rPr lang="de-DE" altLang="de-DE" dirty="0">
                <a:solidFill>
                  <a:schemeClr val="bg1"/>
                </a:solidFill>
              </a:rPr>
              <a:t>Ernährungsanteile</a:t>
            </a:r>
          </a:p>
        </p:txBody>
      </p:sp>
      <p:grpSp>
        <p:nvGrpSpPr>
          <p:cNvPr id="8196" name="Gruppieren 8195">
            <a:extLst>
              <a:ext uri="{FF2B5EF4-FFF2-40B4-BE49-F238E27FC236}">
                <a16:creationId xmlns:a16="http://schemas.microsoft.com/office/drawing/2014/main" id="{C3E1380D-F10A-3332-CF7D-B8C7225E24BE}"/>
              </a:ext>
            </a:extLst>
          </p:cNvPr>
          <p:cNvGrpSpPr/>
          <p:nvPr/>
        </p:nvGrpSpPr>
        <p:grpSpPr>
          <a:xfrm>
            <a:off x="4576230" y="1107996"/>
            <a:ext cx="5026576" cy="4402272"/>
            <a:chOff x="4576230" y="1107996"/>
            <a:chExt cx="5026576" cy="4402272"/>
          </a:xfrm>
        </p:grpSpPr>
        <p:pic>
          <p:nvPicPr>
            <p:cNvPr id="8193" name="Grafik 8192">
              <a:extLst>
                <a:ext uri="{FF2B5EF4-FFF2-40B4-BE49-F238E27FC236}">
                  <a16:creationId xmlns:a16="http://schemas.microsoft.com/office/drawing/2014/main" id="{91B3E205-2381-7131-ED90-C16226BD1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230" y="1107996"/>
              <a:ext cx="5026576" cy="3968563"/>
            </a:xfrm>
            <a:prstGeom prst="rect">
              <a:avLst/>
            </a:prstGeom>
          </p:spPr>
        </p:pic>
        <p:sp>
          <p:nvSpPr>
            <p:cNvPr id="8195" name="Textfeld 8194">
              <a:extLst>
                <a:ext uri="{FF2B5EF4-FFF2-40B4-BE49-F238E27FC236}">
                  <a16:creationId xmlns:a16="http://schemas.microsoft.com/office/drawing/2014/main" id="{0619B5FF-901D-D6BE-C271-E4E2F34CA649}"/>
                </a:ext>
              </a:extLst>
            </p:cNvPr>
            <p:cNvSpPr txBox="1"/>
            <p:nvPr/>
          </p:nvSpPr>
          <p:spPr>
            <a:xfrm>
              <a:off x="5926379" y="5140936"/>
              <a:ext cx="2326278" cy="369332"/>
            </a:xfrm>
            <a:prstGeom prst="rect">
              <a:avLst/>
            </a:prstGeom>
            <a:noFill/>
          </p:spPr>
          <p:txBody>
            <a:bodyPr wrap="none" rtlCol="0">
              <a:spAutoFit/>
            </a:bodyPr>
            <a:lstStyle/>
            <a:p>
              <a:pPr algn="ctr"/>
              <a:r>
                <a:rPr lang="de-DE" sz="1800" dirty="0"/>
                <a:t>Ernährungspyramide</a:t>
              </a:r>
            </a:p>
          </p:txBody>
        </p:sp>
      </p:grpSp>
      <p:pic>
        <p:nvPicPr>
          <p:cNvPr id="31" name="Grafik 30" descr="Ein Bild, das Text, Screenshot, Schrift, Kreis enthält.&#10;&#10;KI-generierte Inhalte können fehlerhaft sein.">
            <a:extLst>
              <a:ext uri="{FF2B5EF4-FFF2-40B4-BE49-F238E27FC236}">
                <a16:creationId xmlns:a16="http://schemas.microsoft.com/office/drawing/2014/main" id="{28454C28-A15B-23A6-B7EB-B1ADD64EE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27" y="1107996"/>
            <a:ext cx="4718722" cy="2654281"/>
          </a:xfrm>
          <a:prstGeom prst="rect">
            <a:avLst/>
          </a:prstGeom>
        </p:spPr>
      </p:pic>
      <p:sp>
        <p:nvSpPr>
          <p:cNvPr id="22" name="Rectangle 4">
            <a:extLst>
              <a:ext uri="{FF2B5EF4-FFF2-40B4-BE49-F238E27FC236}">
                <a16:creationId xmlns:a16="http://schemas.microsoft.com/office/drawing/2014/main" id="{472B3806-6903-9AFA-271C-DCDC0068A51E}"/>
              </a:ext>
            </a:extLst>
          </p:cNvPr>
          <p:cNvSpPr>
            <a:spLocks noChangeArrowheads="1"/>
          </p:cNvSpPr>
          <p:nvPr/>
        </p:nvSpPr>
        <p:spPr bwMode="auto">
          <a:xfrm>
            <a:off x="14061" y="616328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Bedarf an Nahrungsmittel ist die Basis für die Ernährungswirtschaft!</a:t>
            </a:r>
          </a:p>
        </p:txBody>
      </p:sp>
    </p:spTree>
    <p:extLst>
      <p:ext uri="{BB962C8B-B14F-4D97-AF65-F5344CB8AC3E}">
        <p14:creationId xmlns:p14="http://schemas.microsoft.com/office/powerpoint/2010/main" val="18793753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1000" fill="hold"/>
                                        <p:tgtEl>
                                          <p:spTgt spid="8196"/>
                                        </p:tgtEl>
                                        <p:attrNameLst>
                                          <p:attrName>ppt_x</p:attrName>
                                        </p:attrNameLst>
                                      </p:cBhvr>
                                      <p:tavLst>
                                        <p:tav tm="0">
                                          <p:val>
                                            <p:strVal val="1+#ppt_w/2"/>
                                          </p:val>
                                        </p:tav>
                                        <p:tav tm="100000">
                                          <p:val>
                                            <p:strVal val="#ppt_x"/>
                                          </p:val>
                                        </p:tav>
                                      </p:tavLst>
                                    </p:anim>
                                    <p:anim calcmode="lin" valueType="num">
                                      <p:cBhvr additive="base">
                                        <p:cTn id="8" dur="10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4">
            <a:extLst>
              <a:ext uri="{FF2B5EF4-FFF2-40B4-BE49-F238E27FC236}">
                <a16:creationId xmlns:a16="http://schemas.microsoft.com/office/drawing/2014/main" id="{F5DD0920-F735-436D-B289-623EB7C7C564}"/>
              </a:ext>
            </a:extLst>
          </p:cNvPr>
          <p:cNvSpPr txBox="1">
            <a:spLocks noChangeArrowheads="1"/>
          </p:cNvSpPr>
          <p:nvPr/>
        </p:nvSpPr>
        <p:spPr bwMode="auto">
          <a:xfrm>
            <a:off x="473336" y="5793952"/>
            <a:ext cx="323325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ZDF, Terra X, Harald Lesch, 25.02.2024</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hlinkClick r:id="rId3"/>
              </a:rPr>
              <a:t>„</a:t>
            </a:r>
            <a:r>
              <a:rPr lang="de-DE" altLang="de-DE" sz="1200" dirty="0">
                <a:solidFill>
                  <a:srgbClr val="000000"/>
                </a:solidFill>
                <a:ea typeface="Microsoft YaHei" panose="020B0503020204020204" pitchFamily="34" charset="-122"/>
                <a:hlinkClick r:id="rId4"/>
              </a:rPr>
              <a:t>Menschen brauchen Energie</a:t>
            </a:r>
            <a:r>
              <a:rPr lang="de-DE" altLang="de-DE" sz="1200" dirty="0">
                <a:solidFill>
                  <a:srgbClr val="000000"/>
                </a:solidFill>
                <a:ea typeface="Microsoft YaHei" panose="020B0503020204020204" pitchFamily="34" charset="-122"/>
                <a:hlinkClick r:id="rId3"/>
              </a:rPr>
              <a:t>“</a:t>
            </a:r>
            <a:endParaRPr lang="de-DE" altLang="de-DE" sz="1200" dirty="0">
              <a:solidFill>
                <a:srgbClr val="000000"/>
              </a:solidFill>
              <a:ea typeface="Microsoft YaHei" panose="020B0503020204020204" pitchFamily="34" charset="-122"/>
            </a:endParaRPr>
          </a:p>
        </p:txBody>
      </p:sp>
      <p:pic>
        <p:nvPicPr>
          <p:cNvPr id="17" name="Grafik 16">
            <a:extLst>
              <a:ext uri="{FF2B5EF4-FFF2-40B4-BE49-F238E27FC236}">
                <a16:creationId xmlns:a16="http://schemas.microsoft.com/office/drawing/2014/main" id="{6219E273-6889-AF64-8909-F46EDB064049}"/>
              </a:ext>
            </a:extLst>
          </p:cNvPr>
          <p:cNvPicPr>
            <a:picLocks noChangeAspect="1"/>
          </p:cNvPicPr>
          <p:nvPr/>
        </p:nvPicPr>
        <p:blipFill>
          <a:blip r:embed="rId5"/>
          <a:srcRect r="66878"/>
          <a:stretch/>
        </p:blipFill>
        <p:spPr>
          <a:xfrm>
            <a:off x="473336" y="879382"/>
            <a:ext cx="4083291" cy="2311494"/>
          </a:xfrm>
          <a:prstGeom prst="rect">
            <a:avLst/>
          </a:prstGeom>
        </p:spPr>
      </p:pic>
      <p:sp>
        <p:nvSpPr>
          <p:cNvPr id="20" name="Rectangle 4">
            <a:extLst>
              <a:ext uri="{FF2B5EF4-FFF2-40B4-BE49-F238E27FC236}">
                <a16:creationId xmlns:a16="http://schemas.microsoft.com/office/drawing/2014/main" id="{00412207-A671-0836-6C4A-72B80816562A}"/>
              </a:ext>
            </a:extLst>
          </p:cNvPr>
          <p:cNvSpPr>
            <a:spLocks noChangeArrowheads="1"/>
          </p:cNvSpPr>
          <p:nvPr/>
        </p:nvSpPr>
        <p:spPr bwMode="auto">
          <a:xfrm>
            <a:off x="1188740" y="0"/>
            <a:ext cx="7490064"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Vorbemerkung: Nahrung für den Menschen (2)</a:t>
            </a:r>
          </a:p>
          <a:p>
            <a:r>
              <a:rPr lang="de-DE" altLang="de-DE" dirty="0">
                <a:solidFill>
                  <a:schemeClr val="bg1"/>
                </a:solidFill>
              </a:rPr>
              <a:t>Energie: Zucker und Sauerstoff aus der Photosynthese</a:t>
            </a:r>
          </a:p>
        </p:txBody>
      </p:sp>
      <p:grpSp>
        <p:nvGrpSpPr>
          <p:cNvPr id="25" name="Gruppieren 24">
            <a:extLst>
              <a:ext uri="{FF2B5EF4-FFF2-40B4-BE49-F238E27FC236}">
                <a16:creationId xmlns:a16="http://schemas.microsoft.com/office/drawing/2014/main" id="{0F34E5B4-AF74-F832-30D4-65BB85023707}"/>
              </a:ext>
            </a:extLst>
          </p:cNvPr>
          <p:cNvGrpSpPr/>
          <p:nvPr/>
        </p:nvGrpSpPr>
        <p:grpSpPr>
          <a:xfrm>
            <a:off x="473336" y="2867024"/>
            <a:ext cx="4083291" cy="2838956"/>
            <a:chOff x="473336" y="2867024"/>
            <a:chExt cx="4083291" cy="2838956"/>
          </a:xfrm>
        </p:grpSpPr>
        <p:pic>
          <p:nvPicPr>
            <p:cNvPr id="19" name="Grafik 18">
              <a:extLst>
                <a:ext uri="{FF2B5EF4-FFF2-40B4-BE49-F238E27FC236}">
                  <a16:creationId xmlns:a16="http://schemas.microsoft.com/office/drawing/2014/main" id="{76263353-4DC6-AD45-0D7E-8E40C5D3B803}"/>
                </a:ext>
              </a:extLst>
            </p:cNvPr>
            <p:cNvPicPr>
              <a:picLocks noChangeAspect="1"/>
            </p:cNvPicPr>
            <p:nvPr/>
          </p:nvPicPr>
          <p:blipFill>
            <a:blip r:embed="rId6"/>
            <a:srcRect r="68077"/>
            <a:stretch/>
          </p:blipFill>
          <p:spPr>
            <a:xfrm>
              <a:off x="473336" y="3307661"/>
              <a:ext cx="4083291" cy="2398319"/>
            </a:xfrm>
            <a:prstGeom prst="rect">
              <a:avLst/>
            </a:prstGeom>
          </p:spPr>
        </p:pic>
        <p:sp>
          <p:nvSpPr>
            <p:cNvPr id="21" name="Pfeil: nach unten 20">
              <a:extLst>
                <a:ext uri="{FF2B5EF4-FFF2-40B4-BE49-F238E27FC236}">
                  <a16:creationId xmlns:a16="http://schemas.microsoft.com/office/drawing/2014/main" id="{DBEBB047-A819-9CCF-AAE4-14AAB6145CB4}"/>
                </a:ext>
              </a:extLst>
            </p:cNvPr>
            <p:cNvSpPr/>
            <p:nvPr/>
          </p:nvSpPr>
          <p:spPr bwMode="auto">
            <a:xfrm>
              <a:off x="473336" y="2867024"/>
              <a:ext cx="4083291" cy="1057275"/>
            </a:xfrm>
            <a:prstGeom prst="down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bg1"/>
                  </a:solidFill>
                  <a:effectLst/>
                  <a:latin typeface="Arial" charset="0"/>
                </a:rPr>
                <a:t>Photosynthese:</a:t>
              </a:r>
            </a:p>
            <a:p>
              <a:pPr marL="0" marR="0" indent="0" algn="ctr" defTabSz="914400" rtl="0" eaLnBrk="0" fontAlgn="base" latinLnBrk="0" hangingPunct="0">
                <a:lnSpc>
                  <a:spcPct val="100000"/>
                </a:lnSpc>
                <a:spcBef>
                  <a:spcPct val="0"/>
                </a:spcBef>
                <a:spcAft>
                  <a:spcPct val="0"/>
                </a:spcAft>
                <a:buClrTx/>
                <a:buSzTx/>
                <a:tabLst/>
              </a:pPr>
              <a:r>
                <a:rPr lang="de-DE" sz="1600" dirty="0">
                  <a:solidFill>
                    <a:schemeClr val="bg1"/>
                  </a:solidFill>
                  <a:latin typeface="Arial" charset="0"/>
                </a:rPr>
                <a:t>Chlorophyll und Sonnenstrahlung</a:t>
              </a:r>
              <a:endParaRPr kumimoji="0" lang="de-DE" sz="1600" b="0" i="0" u="none" strike="noStrike" cap="none" normalizeH="0" baseline="0" dirty="0">
                <a:ln>
                  <a:noFill/>
                </a:ln>
                <a:solidFill>
                  <a:schemeClr val="bg1"/>
                </a:solidFill>
                <a:effectLst/>
                <a:latin typeface="Arial" charset="0"/>
              </a:endParaRPr>
            </a:p>
          </p:txBody>
        </p:sp>
      </p:grpSp>
      <p:grpSp>
        <p:nvGrpSpPr>
          <p:cNvPr id="27" name="Gruppieren 26">
            <a:extLst>
              <a:ext uri="{FF2B5EF4-FFF2-40B4-BE49-F238E27FC236}">
                <a16:creationId xmlns:a16="http://schemas.microsoft.com/office/drawing/2014/main" id="{AA9E25D4-8CF3-2A04-5B9B-4E3AB1F8E790}"/>
              </a:ext>
            </a:extLst>
          </p:cNvPr>
          <p:cNvGrpSpPr/>
          <p:nvPr/>
        </p:nvGrpSpPr>
        <p:grpSpPr>
          <a:xfrm>
            <a:off x="4317417" y="879382"/>
            <a:ext cx="5039593" cy="4826598"/>
            <a:chOff x="4317417" y="879382"/>
            <a:chExt cx="5039593" cy="4826598"/>
          </a:xfrm>
        </p:grpSpPr>
        <p:pic>
          <p:nvPicPr>
            <p:cNvPr id="15" name="Grafik 14">
              <a:extLst>
                <a:ext uri="{FF2B5EF4-FFF2-40B4-BE49-F238E27FC236}">
                  <a16:creationId xmlns:a16="http://schemas.microsoft.com/office/drawing/2014/main" id="{346008A9-1ABD-68BB-EACD-5C0C326A2923}"/>
                </a:ext>
              </a:extLst>
            </p:cNvPr>
            <p:cNvPicPr>
              <a:picLocks noChangeAspect="1"/>
            </p:cNvPicPr>
            <p:nvPr/>
          </p:nvPicPr>
          <p:blipFill>
            <a:blip r:embed="rId7"/>
            <a:srcRect l="1170" r="82840"/>
            <a:stretch/>
          </p:blipFill>
          <p:spPr>
            <a:xfrm>
              <a:off x="5241204" y="879382"/>
              <a:ext cx="4115806" cy="4826598"/>
            </a:xfrm>
            <a:prstGeom prst="rect">
              <a:avLst/>
            </a:prstGeom>
          </p:spPr>
        </p:pic>
        <p:sp>
          <p:nvSpPr>
            <p:cNvPr id="26" name="Pfeil: nach rechts 25">
              <a:extLst>
                <a:ext uri="{FF2B5EF4-FFF2-40B4-BE49-F238E27FC236}">
                  <a16:creationId xmlns:a16="http://schemas.microsoft.com/office/drawing/2014/main" id="{5D4165F2-1B55-F5A3-B09C-1A5BAD361736}"/>
                </a:ext>
              </a:extLst>
            </p:cNvPr>
            <p:cNvSpPr/>
            <p:nvPr/>
          </p:nvSpPr>
          <p:spPr bwMode="auto">
            <a:xfrm>
              <a:off x="4317417" y="3543300"/>
              <a:ext cx="2215577" cy="1573767"/>
            </a:xfrm>
            <a:prstGeom prst="rightArrow">
              <a:avLst>
                <a:gd name="adj1" fmla="val 58473"/>
                <a:gd name="adj2" fmla="val 50000"/>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bg1"/>
                  </a:solidFill>
                  <a:effectLst/>
                  <a:latin typeface="Arial" charset="0"/>
                </a:rPr>
                <a:t>Energie für den Organismus</a:t>
              </a:r>
            </a:p>
          </p:txBody>
        </p:sp>
      </p:grpSp>
      <p:sp>
        <p:nvSpPr>
          <p:cNvPr id="22" name="Rectangle 4">
            <a:extLst>
              <a:ext uri="{FF2B5EF4-FFF2-40B4-BE49-F238E27FC236}">
                <a16:creationId xmlns:a16="http://schemas.microsoft.com/office/drawing/2014/main" id="{472B3806-6903-9AFA-271C-DCDC0068A51E}"/>
              </a:ext>
            </a:extLst>
          </p:cNvPr>
          <p:cNvSpPr>
            <a:spLocks noChangeArrowheads="1"/>
          </p:cNvSpPr>
          <p:nvPr/>
        </p:nvSpPr>
        <p:spPr bwMode="auto">
          <a:xfrm>
            <a:off x="14061" y="616328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Muskeln mit Leber haben den größten Energieverbrauch im menschlichen Körper!</a:t>
            </a:r>
          </a:p>
        </p:txBody>
      </p:sp>
    </p:spTree>
    <p:extLst>
      <p:ext uri="{BB962C8B-B14F-4D97-AF65-F5344CB8AC3E}">
        <p14:creationId xmlns:p14="http://schemas.microsoft.com/office/powerpoint/2010/main" val="11311146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1+#ppt_w/2"/>
                                          </p:val>
                                        </p:tav>
                                        <p:tav tm="100000">
                                          <p:val>
                                            <p:strVal val="#ppt_x"/>
                                          </p:val>
                                        </p:tav>
                                      </p:tavLst>
                                    </p:anim>
                                    <p:anim calcmode="lin" valueType="num">
                                      <p:cBhvr additive="base">
                                        <p:cTn id="14"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490793"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Einführung</a:t>
            </a:r>
          </a:p>
        </p:txBody>
      </p:sp>
      <p:sp>
        <p:nvSpPr>
          <p:cNvPr id="6" name="Textfeld 5">
            <a:extLst>
              <a:ext uri="{FF2B5EF4-FFF2-40B4-BE49-F238E27FC236}">
                <a16:creationId xmlns:a16="http://schemas.microsoft.com/office/drawing/2014/main" id="{DAB2F764-6972-489C-80E0-44362DEEC755}"/>
              </a:ext>
            </a:extLst>
          </p:cNvPr>
          <p:cNvSpPr txBox="1"/>
          <p:nvPr/>
        </p:nvSpPr>
        <p:spPr>
          <a:xfrm>
            <a:off x="437379" y="4981617"/>
            <a:ext cx="8485728"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latin typeface="+mn-lt"/>
              </a:rPr>
              <a:t>Die Maßnahmen zur Zielerreichung müssen im Einklang mit dem Naturschutz stehen und sozial gerecht sowohl bei der Kostenträgerschaft als auch bei der Partizipation für Investitionen gestaltet werden.</a:t>
            </a:r>
          </a:p>
        </p:txBody>
      </p:sp>
      <p:sp>
        <p:nvSpPr>
          <p:cNvPr id="7" name="Textfeld 6">
            <a:extLst>
              <a:ext uri="{FF2B5EF4-FFF2-40B4-BE49-F238E27FC236}">
                <a16:creationId xmlns:a16="http://schemas.microsoft.com/office/drawing/2014/main" id="{A8C7C08D-7D51-40D1-877C-F54717E88663}"/>
              </a:ext>
            </a:extLst>
          </p:cNvPr>
          <p:cNvSpPr txBox="1"/>
          <p:nvPr/>
        </p:nvSpPr>
        <p:spPr>
          <a:xfrm>
            <a:off x="437380" y="3640090"/>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Bei Gebäuden und infrastrukturellen Einrichtungen etc. ist die Klimaneutralität bis 2040 gut zu erreichen.</a:t>
            </a:r>
          </a:p>
        </p:txBody>
      </p:sp>
      <p:sp>
        <p:nvSpPr>
          <p:cNvPr id="8" name="Textfeld 7">
            <a:extLst>
              <a:ext uri="{FF2B5EF4-FFF2-40B4-BE49-F238E27FC236}">
                <a16:creationId xmlns:a16="http://schemas.microsoft.com/office/drawing/2014/main" id="{765CB7D1-D5DB-4A72-86FD-8498453724AF}"/>
              </a:ext>
            </a:extLst>
          </p:cNvPr>
          <p:cNvSpPr txBox="1"/>
          <p:nvPr/>
        </p:nvSpPr>
        <p:spPr>
          <a:xfrm>
            <a:off x="437380" y="4310853"/>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PV-Anlagen auf Dach-, Fassaden- und Parkplatzflächen bilden die Basis bei der Energieerzeugung in diesem Bereich.</a:t>
            </a:r>
          </a:p>
        </p:txBody>
      </p:sp>
      <p:sp>
        <p:nvSpPr>
          <p:cNvPr id="9" name="Textfeld 8">
            <a:extLst>
              <a:ext uri="{FF2B5EF4-FFF2-40B4-BE49-F238E27FC236}">
                <a16:creationId xmlns:a16="http://schemas.microsoft.com/office/drawing/2014/main" id="{3B47B3A1-E4FA-44B2-9028-FD620A9282DC}"/>
              </a:ext>
            </a:extLst>
          </p:cNvPr>
          <p:cNvSpPr txBox="1"/>
          <p:nvPr/>
        </p:nvSpPr>
        <p:spPr>
          <a:xfrm>
            <a:off x="437380" y="2891506"/>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Die „Ernährungswirtschaft“ ist Teil des Endenergieverbrauchssektors „Gewerbe, Handel, Dienstleistungen“ (GDH)</a:t>
            </a:r>
          </a:p>
        </p:txBody>
      </p:sp>
      <p:sp>
        <p:nvSpPr>
          <p:cNvPr id="10" name="Textfeld 9">
            <a:extLst>
              <a:ext uri="{FF2B5EF4-FFF2-40B4-BE49-F238E27FC236}">
                <a16:creationId xmlns:a16="http://schemas.microsoft.com/office/drawing/2014/main" id="{5848BDA2-29B3-4B74-88D3-0498404FB969}"/>
              </a:ext>
            </a:extLst>
          </p:cNvPr>
          <p:cNvSpPr txBox="1"/>
          <p:nvPr/>
        </p:nvSpPr>
        <p:spPr>
          <a:xfrm>
            <a:off x="437380" y="820464"/>
            <a:ext cx="9385890" cy="1323439"/>
          </a:xfrm>
          <a:prstGeom prst="rect">
            <a:avLst/>
          </a:prstGeom>
          <a:noFill/>
        </p:spPr>
        <p:txBody>
          <a:bodyPr wrap="square" rtlCol="0">
            <a:spAutoFit/>
          </a:bodyPr>
          <a:lstStyle/>
          <a:p>
            <a:r>
              <a:rPr lang="de-DE" sz="1600" dirty="0">
                <a:solidFill>
                  <a:srgbClr val="3333FF"/>
                </a:solidFill>
                <a:latin typeface="+mn-lt"/>
              </a:rPr>
              <a:t>„Die Erzeugung, Produktion, Verarbeitung und der Konsum unserer täglichen Ernährung spielt eine maßgebliche Rolle bei der Betrachtung des Ressourcenverbrauchs der Menschen.“</a:t>
            </a:r>
            <a:br>
              <a:rPr lang="de-DE" sz="1600" dirty="0">
                <a:solidFill>
                  <a:srgbClr val="3333FF"/>
                </a:solidFill>
                <a:latin typeface="+mn-lt"/>
              </a:rPr>
            </a:br>
            <a:r>
              <a:rPr lang="de-DE" sz="1600" dirty="0">
                <a:solidFill>
                  <a:srgbClr val="3333FF"/>
                </a:solidFill>
                <a:latin typeface="+mn-lt"/>
              </a:rPr>
              <a:t>Die Ernährungswirtschaft umfasst die gesamte Wertschöpfungskette von der Erzeugung bis zum Verbrauch, inklusive Transport. Sie ist sehr heterogen. Systematisch gesammelte Daten stehen nur partiell zur Verfügung. Im Kapitel „Landwirtschaft“ wird das erste Glied dieser Kette behandelt. </a:t>
            </a:r>
          </a:p>
        </p:txBody>
      </p:sp>
      <p:sp>
        <p:nvSpPr>
          <p:cNvPr id="11" name="Textfeld 10">
            <a:extLst>
              <a:ext uri="{FF2B5EF4-FFF2-40B4-BE49-F238E27FC236}">
                <a16:creationId xmlns:a16="http://schemas.microsoft.com/office/drawing/2014/main" id="{E6D34F86-981B-4ADC-A570-903430D58E2B}"/>
              </a:ext>
            </a:extLst>
          </p:cNvPr>
          <p:cNvSpPr txBox="1"/>
          <p:nvPr/>
        </p:nvSpPr>
        <p:spPr>
          <a:xfrm>
            <a:off x="437380" y="2302647"/>
            <a:ext cx="9385890" cy="584775"/>
          </a:xfrm>
          <a:prstGeom prst="rect">
            <a:avLst/>
          </a:prstGeom>
          <a:noFill/>
        </p:spPr>
        <p:txBody>
          <a:bodyPr wrap="square" rtlCol="0">
            <a:spAutoFit/>
          </a:bodyPr>
          <a:lstStyle/>
          <a:p>
            <a:r>
              <a:rPr lang="de-DE" sz="1600" dirty="0">
                <a:solidFill>
                  <a:srgbClr val="3333FF"/>
                </a:solidFill>
                <a:latin typeface="+mn-lt"/>
              </a:rPr>
              <a:t>Wir beschäftigen uns beim Kapitel „Ernährungswirtschaft“ primär mit Aspekten des Klimaschutzes und der Energiewende.</a:t>
            </a:r>
          </a:p>
        </p:txBody>
      </p:sp>
      <p:sp>
        <p:nvSpPr>
          <p:cNvPr id="12" name="Text Box 14">
            <a:extLst>
              <a:ext uri="{FF2B5EF4-FFF2-40B4-BE49-F238E27FC236}">
                <a16:creationId xmlns:a16="http://schemas.microsoft.com/office/drawing/2014/main" id="{C0981538-745B-4FC5-A319-2C65E958AE1F}"/>
              </a:ext>
            </a:extLst>
          </p:cNvPr>
          <p:cNvSpPr txBox="1">
            <a:spLocks noChangeArrowheads="1"/>
          </p:cNvSpPr>
          <p:nvPr/>
        </p:nvSpPr>
        <p:spPr bwMode="auto">
          <a:xfrm flipH="1">
            <a:off x="8068532" y="1178606"/>
            <a:ext cx="13402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3333FF"/>
                </a:solidFill>
                <a:ea typeface="Microsoft YaHei" panose="020B0503020204020204" pitchFamily="34" charset="-122"/>
              </a:rPr>
              <a:t>1)</a:t>
            </a:r>
          </a:p>
        </p:txBody>
      </p:sp>
      <p:sp>
        <p:nvSpPr>
          <p:cNvPr id="13" name="Text Box 14">
            <a:extLst>
              <a:ext uri="{FF2B5EF4-FFF2-40B4-BE49-F238E27FC236}">
                <a16:creationId xmlns:a16="http://schemas.microsoft.com/office/drawing/2014/main" id="{AC6D24AA-4745-45A3-A303-3CA601D7CC62}"/>
              </a:ext>
            </a:extLst>
          </p:cNvPr>
          <p:cNvSpPr txBox="1">
            <a:spLocks noChangeArrowheads="1"/>
          </p:cNvSpPr>
          <p:nvPr/>
        </p:nvSpPr>
        <p:spPr bwMode="auto">
          <a:xfrm>
            <a:off x="8202560" y="6281782"/>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spTree>
    <p:extLst>
      <p:ext uri="{BB962C8B-B14F-4D97-AF65-F5344CB8AC3E}">
        <p14:creationId xmlns:p14="http://schemas.microsoft.com/office/powerpoint/2010/main" val="800578247"/>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2757165"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Bestehende Defizite</a:t>
            </a:r>
          </a:p>
        </p:txBody>
      </p:sp>
      <p:sp>
        <p:nvSpPr>
          <p:cNvPr id="4" name="Textfeld 3">
            <a:extLst>
              <a:ext uri="{FF2B5EF4-FFF2-40B4-BE49-F238E27FC236}">
                <a16:creationId xmlns:a16="http://schemas.microsoft.com/office/drawing/2014/main" id="{F50461AE-B123-47AE-8CBC-5BC368DBEB21}"/>
              </a:ext>
            </a:extLst>
          </p:cNvPr>
          <p:cNvSpPr txBox="1"/>
          <p:nvPr/>
        </p:nvSpPr>
        <p:spPr>
          <a:xfrm>
            <a:off x="408161" y="2916916"/>
            <a:ext cx="9385890"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Herstellung und Verarbeitung von Produkten wird häufig in Wertschöpfungsketten an verschiedenen Standorten der Welt praktiziert. Deshalb entstehen unnötige klimaschädliche Transportwege.</a:t>
            </a:r>
          </a:p>
        </p:txBody>
      </p:sp>
      <p:sp>
        <p:nvSpPr>
          <p:cNvPr id="6" name="Textfeld 5">
            <a:extLst>
              <a:ext uri="{FF2B5EF4-FFF2-40B4-BE49-F238E27FC236}">
                <a16:creationId xmlns:a16="http://schemas.microsoft.com/office/drawing/2014/main" id="{222A8520-C283-443F-A2BB-A3EE6A7A9972}"/>
              </a:ext>
            </a:extLst>
          </p:cNvPr>
          <p:cNvSpPr txBox="1"/>
          <p:nvPr/>
        </p:nvSpPr>
        <p:spPr>
          <a:xfrm>
            <a:off x="408161" y="904383"/>
            <a:ext cx="914349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Lebensmittel, deren Mindesthaltbarkeitsdatum (MHD) abgelaufen sind, werden aus gesetzlichen Gründen vernichtet!</a:t>
            </a:r>
          </a:p>
        </p:txBody>
      </p:sp>
      <p:sp>
        <p:nvSpPr>
          <p:cNvPr id="7" name="Textfeld 6">
            <a:extLst>
              <a:ext uri="{FF2B5EF4-FFF2-40B4-BE49-F238E27FC236}">
                <a16:creationId xmlns:a16="http://schemas.microsoft.com/office/drawing/2014/main" id="{AC920A43-9BD0-4FBD-BAE9-D7FD7C8AAA3D}"/>
              </a:ext>
            </a:extLst>
          </p:cNvPr>
          <p:cNvSpPr txBox="1"/>
          <p:nvPr/>
        </p:nvSpPr>
        <p:spPr>
          <a:xfrm>
            <a:off x="408161" y="3758604"/>
            <a:ext cx="9143499"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Produkte, die überall auf der Welt mit vergleichbarer Qualität und Eigenschaften hergestellt werden können, werden trotzdem überregional gehandelt und transportiert.</a:t>
            </a:r>
            <a:br>
              <a:rPr lang="de-DE" sz="1600" dirty="0">
                <a:solidFill>
                  <a:srgbClr val="3333FF"/>
                </a:solidFill>
              </a:rPr>
            </a:br>
            <a:r>
              <a:rPr lang="de-DE" sz="1600" dirty="0">
                <a:solidFill>
                  <a:srgbClr val="3333FF"/>
                </a:solidFill>
              </a:rPr>
              <a:t>Beispiel: Mineralwasser in einer Pizzeria in Bellheim (Pfalz) kommt aus Italien, obwohl es direkt im Ort eine Mineralquelle gibt. Natürlich sind davon regionalspezifische Produkte bei diesem Defizit ausgenommen, </a:t>
            </a:r>
            <a:r>
              <a:rPr lang="de-DE" sz="1600" dirty="0" err="1">
                <a:solidFill>
                  <a:srgbClr val="3333FF"/>
                </a:solidFill>
              </a:rPr>
              <a:t>z,B</a:t>
            </a:r>
            <a:r>
              <a:rPr lang="de-DE" sz="1600" dirty="0">
                <a:solidFill>
                  <a:srgbClr val="3333FF"/>
                </a:solidFill>
              </a:rPr>
              <a:t>, Chianti. </a:t>
            </a:r>
          </a:p>
        </p:txBody>
      </p:sp>
      <p:sp>
        <p:nvSpPr>
          <p:cNvPr id="8" name="Textfeld 7">
            <a:extLst>
              <a:ext uri="{FF2B5EF4-FFF2-40B4-BE49-F238E27FC236}">
                <a16:creationId xmlns:a16="http://schemas.microsoft.com/office/drawing/2014/main" id="{4E194439-F940-4CBC-8E42-7ADEC7F5DBBD}"/>
              </a:ext>
            </a:extLst>
          </p:cNvPr>
          <p:cNvSpPr txBox="1"/>
          <p:nvPr/>
        </p:nvSpPr>
        <p:spPr>
          <a:xfrm>
            <a:off x="408161" y="5441980"/>
            <a:ext cx="914349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dirty="0" err="1">
                <a:solidFill>
                  <a:srgbClr val="3333FF"/>
                </a:solidFill>
              </a:rPr>
              <a:t>Sektorkopplung</a:t>
            </a:r>
            <a:r>
              <a:rPr lang="de-DE" sz="1600" dirty="0">
                <a:solidFill>
                  <a:srgbClr val="3333FF"/>
                </a:solidFill>
              </a:rPr>
              <a:t> zwischen Energieerzeugung und –Verbrauch (</a:t>
            </a:r>
            <a:r>
              <a:rPr lang="de-DE" sz="1600" dirty="0" err="1">
                <a:solidFill>
                  <a:srgbClr val="3333FF"/>
                </a:solidFill>
              </a:rPr>
              <a:t>ProSumer</a:t>
            </a:r>
            <a:r>
              <a:rPr lang="de-DE" sz="1600" dirty="0">
                <a:solidFill>
                  <a:srgbClr val="3333FF"/>
                </a:solidFill>
              </a:rPr>
              <a:t>) ist auch in dieser Branche noch zu schwach ausgeprägt!</a:t>
            </a:r>
          </a:p>
        </p:txBody>
      </p:sp>
      <p:sp>
        <p:nvSpPr>
          <p:cNvPr id="9" name="Textfeld 8">
            <a:extLst>
              <a:ext uri="{FF2B5EF4-FFF2-40B4-BE49-F238E27FC236}">
                <a16:creationId xmlns:a16="http://schemas.microsoft.com/office/drawing/2014/main" id="{EC14C3B9-442E-485D-B033-2FB1B959A4AE}"/>
              </a:ext>
            </a:extLst>
          </p:cNvPr>
          <p:cNvSpPr txBox="1"/>
          <p:nvPr/>
        </p:nvSpPr>
        <p:spPr>
          <a:xfrm>
            <a:off x="408161" y="5092734"/>
            <a:ext cx="91434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Viele Dächer, Fassaden und Parkplatzflächen sind bisher zu wenig energetisch genutzt. </a:t>
            </a:r>
          </a:p>
        </p:txBody>
      </p:sp>
      <p:sp>
        <p:nvSpPr>
          <p:cNvPr id="10" name="Textfeld 9">
            <a:extLst>
              <a:ext uri="{FF2B5EF4-FFF2-40B4-BE49-F238E27FC236}">
                <a16:creationId xmlns:a16="http://schemas.microsoft.com/office/drawing/2014/main" id="{8DDF0595-78A2-4D2E-B276-4F72BA8EF6B5}"/>
              </a:ext>
            </a:extLst>
          </p:cNvPr>
          <p:cNvSpPr txBox="1"/>
          <p:nvPr/>
        </p:nvSpPr>
        <p:spPr>
          <a:xfrm>
            <a:off x="408160" y="1458009"/>
            <a:ext cx="9143499"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Weltweit werden 1/3 der erzeugten Lebensmittel weggeworfen. </a:t>
            </a:r>
            <a:br>
              <a:rPr lang="de-DE" sz="1600" dirty="0">
                <a:solidFill>
                  <a:srgbClr val="3333FF"/>
                </a:solidFill>
              </a:rPr>
            </a:br>
            <a:r>
              <a:rPr lang="de-DE" sz="1600" dirty="0">
                <a:solidFill>
                  <a:srgbClr val="3333FF"/>
                </a:solidFill>
              </a:rPr>
              <a:t>D.h. jeder Verbraucher und jede Verbraucherin wirft demnach etwa 75 Kilogramm Lebensmittel im Jahr weg.</a:t>
            </a:r>
            <a:br>
              <a:rPr lang="de-DE" sz="1600" dirty="0">
                <a:solidFill>
                  <a:srgbClr val="3333FF"/>
                </a:solidFill>
              </a:rPr>
            </a:br>
            <a:r>
              <a:rPr lang="de-DE" sz="1600" dirty="0">
                <a:solidFill>
                  <a:srgbClr val="3333FF"/>
                </a:solidFill>
              </a:rPr>
              <a:t>Die Verbraucher haben ein zu geringes Bewusstsein vom Wert der Lebensmittel!</a:t>
            </a:r>
          </a:p>
        </p:txBody>
      </p:sp>
      <p:sp>
        <p:nvSpPr>
          <p:cNvPr id="11" name="Text Box 14">
            <a:extLst>
              <a:ext uri="{FF2B5EF4-FFF2-40B4-BE49-F238E27FC236}">
                <a16:creationId xmlns:a16="http://schemas.microsoft.com/office/drawing/2014/main" id="{7B4AFEBA-86F9-45E3-89DC-6257C2C5E793}"/>
              </a:ext>
            </a:extLst>
          </p:cNvPr>
          <p:cNvSpPr txBox="1">
            <a:spLocks noChangeArrowheads="1"/>
          </p:cNvSpPr>
          <p:nvPr/>
        </p:nvSpPr>
        <p:spPr bwMode="auto">
          <a:xfrm>
            <a:off x="2657348" y="1222849"/>
            <a:ext cx="160713"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2)</a:t>
            </a:r>
          </a:p>
        </p:txBody>
      </p:sp>
      <p:sp>
        <p:nvSpPr>
          <p:cNvPr id="12" name="Text Box 14">
            <a:extLst>
              <a:ext uri="{FF2B5EF4-FFF2-40B4-BE49-F238E27FC236}">
                <a16:creationId xmlns:a16="http://schemas.microsoft.com/office/drawing/2014/main" id="{F5DD0920-F735-436D-B289-623EB7C7C564}"/>
              </a:ext>
            </a:extLst>
          </p:cNvPr>
          <p:cNvSpPr txBox="1">
            <a:spLocks noChangeArrowheads="1"/>
          </p:cNvSpPr>
          <p:nvPr/>
        </p:nvSpPr>
        <p:spPr bwMode="auto">
          <a:xfrm>
            <a:off x="8202560" y="6281782"/>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sp>
        <p:nvSpPr>
          <p:cNvPr id="13" name="Text Box 14">
            <a:extLst>
              <a:ext uri="{FF2B5EF4-FFF2-40B4-BE49-F238E27FC236}">
                <a16:creationId xmlns:a16="http://schemas.microsoft.com/office/drawing/2014/main" id="{B79AE3F9-63F8-48BC-A912-71AFD615DE72}"/>
              </a:ext>
            </a:extLst>
          </p:cNvPr>
          <p:cNvSpPr txBox="1">
            <a:spLocks noChangeArrowheads="1"/>
          </p:cNvSpPr>
          <p:nvPr/>
        </p:nvSpPr>
        <p:spPr bwMode="auto">
          <a:xfrm>
            <a:off x="2036572" y="2049149"/>
            <a:ext cx="160713"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3)</a:t>
            </a:r>
          </a:p>
        </p:txBody>
      </p:sp>
      <p:sp>
        <p:nvSpPr>
          <p:cNvPr id="14" name="Textfeld 13">
            <a:extLst>
              <a:ext uri="{FF2B5EF4-FFF2-40B4-BE49-F238E27FC236}">
                <a16:creationId xmlns:a16="http://schemas.microsoft.com/office/drawing/2014/main" id="{694FD5E3-0FE7-4A7A-8851-3B399D1676D0}"/>
              </a:ext>
            </a:extLst>
          </p:cNvPr>
          <p:cNvSpPr txBox="1"/>
          <p:nvPr/>
        </p:nvSpPr>
        <p:spPr>
          <a:xfrm>
            <a:off x="408161" y="2538266"/>
            <a:ext cx="91434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Es wird zu viel verpackt, das meiste Verpackungsmaterial ist noch immer aus Kunststoff! </a:t>
            </a:r>
          </a:p>
        </p:txBody>
      </p:sp>
    </p:spTree>
    <p:extLst>
      <p:ext uri="{BB962C8B-B14F-4D97-AF65-F5344CB8AC3E}">
        <p14:creationId xmlns:p14="http://schemas.microsoft.com/office/powerpoint/2010/main" val="2636847582"/>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84221"/>
            <a:ext cx="7404143"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Wertschöpfungskette: vom </a:t>
            </a:r>
            <a:r>
              <a:rPr lang="de-DE" altLang="de-DE" sz="2400" dirty="0">
                <a:solidFill>
                  <a:schemeClr val="bg1"/>
                </a:solidFill>
              </a:rPr>
              <a:t>Erzeuger zum Verbraucher</a:t>
            </a:r>
            <a:endParaRPr lang="de-DE" altLang="de-DE" dirty="0">
              <a:solidFill>
                <a:schemeClr val="bg1"/>
              </a:solidFill>
            </a:endParaRPr>
          </a:p>
        </p:txBody>
      </p:sp>
      <p:grpSp>
        <p:nvGrpSpPr>
          <p:cNvPr id="42" name="Gruppieren 41">
            <a:extLst>
              <a:ext uri="{FF2B5EF4-FFF2-40B4-BE49-F238E27FC236}">
                <a16:creationId xmlns:a16="http://schemas.microsoft.com/office/drawing/2014/main" id="{D28CD338-15CE-4CEB-88F1-69812C1AA200}"/>
              </a:ext>
            </a:extLst>
          </p:cNvPr>
          <p:cNvGrpSpPr/>
          <p:nvPr/>
        </p:nvGrpSpPr>
        <p:grpSpPr>
          <a:xfrm>
            <a:off x="392675" y="1467853"/>
            <a:ext cx="1785028" cy="1910246"/>
            <a:chOff x="392675" y="1467853"/>
            <a:chExt cx="1785028" cy="1910246"/>
          </a:xfrm>
        </p:grpSpPr>
        <p:grpSp>
          <p:nvGrpSpPr>
            <p:cNvPr id="32" name="Gruppieren 31">
              <a:extLst>
                <a:ext uri="{FF2B5EF4-FFF2-40B4-BE49-F238E27FC236}">
                  <a16:creationId xmlns:a16="http://schemas.microsoft.com/office/drawing/2014/main" id="{06A1B30D-FE10-4B18-9494-5BAADED06160}"/>
                </a:ext>
              </a:extLst>
            </p:cNvPr>
            <p:cNvGrpSpPr/>
            <p:nvPr/>
          </p:nvGrpSpPr>
          <p:grpSpPr>
            <a:xfrm>
              <a:off x="392675" y="1467853"/>
              <a:ext cx="1785028" cy="577515"/>
              <a:chOff x="525027" y="1467853"/>
              <a:chExt cx="1785028" cy="577515"/>
            </a:xfrm>
          </p:grpSpPr>
          <p:sp>
            <p:nvSpPr>
              <p:cNvPr id="22" name="Pfeil: Chevron 21">
                <a:extLst>
                  <a:ext uri="{FF2B5EF4-FFF2-40B4-BE49-F238E27FC236}">
                    <a16:creationId xmlns:a16="http://schemas.microsoft.com/office/drawing/2014/main" id="{E85ED5B7-9438-43E0-A9D6-BA9193A2BD6B}"/>
                  </a:ext>
                </a:extLst>
              </p:cNvPr>
              <p:cNvSpPr/>
              <p:nvPr/>
            </p:nvSpPr>
            <p:spPr bwMode="auto">
              <a:xfrm>
                <a:off x="525027" y="1467853"/>
                <a:ext cx="1785028" cy="577515"/>
              </a:xfrm>
              <a:prstGeom prst="chevron">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Textfeld 10">
                <a:extLst>
                  <a:ext uri="{FF2B5EF4-FFF2-40B4-BE49-F238E27FC236}">
                    <a16:creationId xmlns:a16="http://schemas.microsoft.com/office/drawing/2014/main" id="{96312AEC-EACE-487D-AE76-43DDD27C1B0C}"/>
                  </a:ext>
                </a:extLst>
              </p:cNvPr>
              <p:cNvSpPr txBox="1"/>
              <p:nvPr/>
            </p:nvSpPr>
            <p:spPr>
              <a:xfrm>
                <a:off x="913630" y="1602722"/>
                <a:ext cx="1050288" cy="307777"/>
              </a:xfrm>
              <a:prstGeom prst="rect">
                <a:avLst/>
              </a:prstGeom>
              <a:noFill/>
            </p:spPr>
            <p:txBody>
              <a:bodyPr wrap="none" rtlCol="0">
                <a:spAutoFit/>
              </a:bodyPr>
              <a:lstStyle/>
              <a:p>
                <a:r>
                  <a:rPr lang="de-DE" sz="1400" dirty="0">
                    <a:solidFill>
                      <a:srgbClr val="3333FF"/>
                    </a:solidFill>
                  </a:rPr>
                  <a:t>Erzeugung</a:t>
                </a:r>
              </a:p>
            </p:txBody>
          </p:sp>
        </p:grpSp>
        <p:pic>
          <p:nvPicPr>
            <p:cNvPr id="9" name="Grafik 8" descr="Ein Bild, das Gras enthält.&#10;&#10;Automatisch generierte Beschreibung">
              <a:extLst>
                <a:ext uri="{FF2B5EF4-FFF2-40B4-BE49-F238E27FC236}">
                  <a16:creationId xmlns:a16="http://schemas.microsoft.com/office/drawing/2014/main" id="{D063C0B4-34A5-4550-9516-E6A8DA1BB069}"/>
                </a:ext>
              </a:extLst>
            </p:cNvPr>
            <p:cNvPicPr>
              <a:picLocks noChangeAspect="1"/>
            </p:cNvPicPr>
            <p:nvPr/>
          </p:nvPicPr>
          <p:blipFill rotWithShape="1">
            <a:blip r:embed="rId3">
              <a:extLst>
                <a:ext uri="{28A0092B-C50C-407E-A947-70E740481C1C}">
                  <a14:useLocalDpi xmlns:a14="http://schemas.microsoft.com/office/drawing/2010/main" val="0"/>
                </a:ext>
              </a:extLst>
            </a:blip>
            <a:srcRect l="9940" r="4500"/>
            <a:stretch/>
          </p:blipFill>
          <p:spPr>
            <a:xfrm>
              <a:off x="425344" y="2258236"/>
              <a:ext cx="1698563" cy="1119863"/>
            </a:xfrm>
            <a:prstGeom prst="rect">
              <a:avLst/>
            </a:prstGeom>
          </p:spPr>
        </p:pic>
      </p:grpSp>
      <p:grpSp>
        <p:nvGrpSpPr>
          <p:cNvPr id="40" name="Gruppieren 39">
            <a:extLst>
              <a:ext uri="{FF2B5EF4-FFF2-40B4-BE49-F238E27FC236}">
                <a16:creationId xmlns:a16="http://schemas.microsoft.com/office/drawing/2014/main" id="{FC473974-88E7-4CCD-AFC2-5D66E7C411C5}"/>
              </a:ext>
            </a:extLst>
          </p:cNvPr>
          <p:cNvGrpSpPr/>
          <p:nvPr/>
        </p:nvGrpSpPr>
        <p:grpSpPr>
          <a:xfrm>
            <a:off x="6285496" y="1467853"/>
            <a:ext cx="1594730" cy="1910245"/>
            <a:chOff x="6105016" y="1467853"/>
            <a:chExt cx="1594730" cy="1910245"/>
          </a:xfrm>
        </p:grpSpPr>
        <p:grpSp>
          <p:nvGrpSpPr>
            <p:cNvPr id="39" name="Gruppieren 38">
              <a:extLst>
                <a:ext uri="{FF2B5EF4-FFF2-40B4-BE49-F238E27FC236}">
                  <a16:creationId xmlns:a16="http://schemas.microsoft.com/office/drawing/2014/main" id="{D3793F27-8D56-49E7-9556-96426C22A0E2}"/>
                </a:ext>
              </a:extLst>
            </p:cNvPr>
            <p:cNvGrpSpPr/>
            <p:nvPr/>
          </p:nvGrpSpPr>
          <p:grpSpPr>
            <a:xfrm>
              <a:off x="6105016" y="1467853"/>
              <a:ext cx="1594730" cy="577515"/>
              <a:chOff x="6110156" y="1467853"/>
              <a:chExt cx="1594730" cy="577515"/>
            </a:xfrm>
          </p:grpSpPr>
          <p:sp>
            <p:nvSpPr>
              <p:cNvPr id="34" name="Pfeil: Chevron 33">
                <a:extLst>
                  <a:ext uri="{FF2B5EF4-FFF2-40B4-BE49-F238E27FC236}">
                    <a16:creationId xmlns:a16="http://schemas.microsoft.com/office/drawing/2014/main" id="{667DCB63-F143-42C8-9DB0-58C5BB042CB1}"/>
                  </a:ext>
                </a:extLst>
              </p:cNvPr>
              <p:cNvSpPr/>
              <p:nvPr/>
            </p:nvSpPr>
            <p:spPr bwMode="auto">
              <a:xfrm>
                <a:off x="6110156" y="1467853"/>
                <a:ext cx="1594730" cy="577515"/>
              </a:xfrm>
              <a:prstGeom prst="chevron">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B77A84F1-A2C3-4C5B-8A97-24CDF2B3B04D}"/>
                  </a:ext>
                </a:extLst>
              </p:cNvPr>
              <p:cNvSpPr txBox="1"/>
              <p:nvPr/>
            </p:nvSpPr>
            <p:spPr>
              <a:xfrm>
                <a:off x="6362156" y="1602722"/>
                <a:ext cx="1210588" cy="307777"/>
              </a:xfrm>
              <a:prstGeom prst="rect">
                <a:avLst/>
              </a:prstGeom>
              <a:noFill/>
            </p:spPr>
            <p:txBody>
              <a:bodyPr wrap="none" rtlCol="0">
                <a:spAutoFit/>
              </a:bodyPr>
              <a:lstStyle/>
              <a:p>
                <a:r>
                  <a:rPr lang="de-DE" sz="1400" dirty="0">
                    <a:solidFill>
                      <a:srgbClr val="3333FF"/>
                    </a:solidFill>
                  </a:rPr>
                  <a:t>Einzelhandel</a:t>
                </a:r>
              </a:p>
            </p:txBody>
          </p:sp>
        </p:grpSp>
        <p:pic>
          <p:nvPicPr>
            <p:cNvPr id="29" name="Grafik 28" descr="Ein Bild, das Text, drinnen, Boden, Person enthält.&#10;&#10;Automatisch generierte Beschreibung">
              <a:extLst>
                <a:ext uri="{FF2B5EF4-FFF2-40B4-BE49-F238E27FC236}">
                  <a16:creationId xmlns:a16="http://schemas.microsoft.com/office/drawing/2014/main" id="{D69A2782-D495-4112-BF33-64A31B1FA7FC}"/>
                </a:ext>
              </a:extLst>
            </p:cNvPr>
            <p:cNvPicPr>
              <a:picLocks noChangeAspect="1"/>
            </p:cNvPicPr>
            <p:nvPr/>
          </p:nvPicPr>
          <p:blipFill rotWithShape="1">
            <a:blip r:embed="rId4">
              <a:extLst>
                <a:ext uri="{28A0092B-C50C-407E-A947-70E740481C1C}">
                  <a14:useLocalDpi xmlns:a14="http://schemas.microsoft.com/office/drawing/2010/main" val="0"/>
                </a:ext>
              </a:extLst>
            </a:blip>
            <a:srcRect t="13687" r="16652"/>
            <a:stretch/>
          </p:blipFill>
          <p:spPr>
            <a:xfrm>
              <a:off x="6210421" y="2258236"/>
              <a:ext cx="1441866" cy="1119862"/>
            </a:xfrm>
            <a:prstGeom prst="rect">
              <a:avLst/>
            </a:prstGeom>
          </p:spPr>
        </p:pic>
      </p:grpSp>
      <p:grpSp>
        <p:nvGrpSpPr>
          <p:cNvPr id="43" name="Gruppieren 42">
            <a:extLst>
              <a:ext uri="{FF2B5EF4-FFF2-40B4-BE49-F238E27FC236}">
                <a16:creationId xmlns:a16="http://schemas.microsoft.com/office/drawing/2014/main" id="{BA42444B-0331-419C-BD21-BB65D6D0C89B}"/>
              </a:ext>
            </a:extLst>
          </p:cNvPr>
          <p:cNvGrpSpPr/>
          <p:nvPr/>
        </p:nvGrpSpPr>
        <p:grpSpPr>
          <a:xfrm>
            <a:off x="2349480" y="1467853"/>
            <a:ext cx="1787895" cy="1910245"/>
            <a:chOff x="2349480" y="1467853"/>
            <a:chExt cx="1787895" cy="1910245"/>
          </a:xfrm>
        </p:grpSpPr>
        <p:pic>
          <p:nvPicPr>
            <p:cNvPr id="27" name="Grafik 26" descr="Ein Bild, das Person, Vorbereiten, Tisch enthält.&#10;&#10;Automatisch generierte Beschreibung">
              <a:extLst>
                <a:ext uri="{FF2B5EF4-FFF2-40B4-BE49-F238E27FC236}">
                  <a16:creationId xmlns:a16="http://schemas.microsoft.com/office/drawing/2014/main" id="{03BCB6FC-9D3E-4369-9B32-2520CEE00524}"/>
                </a:ext>
              </a:extLst>
            </p:cNvPr>
            <p:cNvPicPr>
              <a:picLocks noChangeAspect="1"/>
            </p:cNvPicPr>
            <p:nvPr/>
          </p:nvPicPr>
          <p:blipFill rotWithShape="1">
            <a:blip r:embed="rId5">
              <a:extLst>
                <a:ext uri="{28A0092B-C50C-407E-A947-70E740481C1C}">
                  <a14:useLocalDpi xmlns:a14="http://schemas.microsoft.com/office/drawing/2010/main" val="0"/>
                </a:ext>
              </a:extLst>
            </a:blip>
            <a:srcRect r="20174"/>
            <a:stretch/>
          </p:blipFill>
          <p:spPr>
            <a:xfrm>
              <a:off x="2349480" y="2258236"/>
              <a:ext cx="1787895" cy="1119862"/>
            </a:xfrm>
            <a:prstGeom prst="rect">
              <a:avLst/>
            </a:prstGeom>
          </p:spPr>
        </p:pic>
        <p:grpSp>
          <p:nvGrpSpPr>
            <p:cNvPr id="36" name="Gruppieren 35">
              <a:extLst>
                <a:ext uri="{FF2B5EF4-FFF2-40B4-BE49-F238E27FC236}">
                  <a16:creationId xmlns:a16="http://schemas.microsoft.com/office/drawing/2014/main" id="{9A7FBDB4-7AEB-430E-8B9D-378AC37A8030}"/>
                </a:ext>
              </a:extLst>
            </p:cNvPr>
            <p:cNvGrpSpPr/>
            <p:nvPr/>
          </p:nvGrpSpPr>
          <p:grpSpPr>
            <a:xfrm>
              <a:off x="2429703" y="1467853"/>
              <a:ext cx="1594730" cy="577515"/>
              <a:chOff x="2459823" y="1467853"/>
              <a:chExt cx="1594730" cy="577515"/>
            </a:xfrm>
          </p:grpSpPr>
          <p:sp>
            <p:nvSpPr>
              <p:cNvPr id="33" name="Pfeil: Chevron 32">
                <a:extLst>
                  <a:ext uri="{FF2B5EF4-FFF2-40B4-BE49-F238E27FC236}">
                    <a16:creationId xmlns:a16="http://schemas.microsoft.com/office/drawing/2014/main" id="{0D6245FE-50D7-45C0-9227-A333945DCCBE}"/>
                  </a:ext>
                </a:extLst>
              </p:cNvPr>
              <p:cNvSpPr/>
              <p:nvPr/>
            </p:nvSpPr>
            <p:spPr bwMode="auto">
              <a:xfrm>
                <a:off x="2459823" y="1467853"/>
                <a:ext cx="1594730" cy="577515"/>
              </a:xfrm>
              <a:prstGeom prst="chevron">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Textfeld 11">
                <a:extLst>
                  <a:ext uri="{FF2B5EF4-FFF2-40B4-BE49-F238E27FC236}">
                    <a16:creationId xmlns:a16="http://schemas.microsoft.com/office/drawing/2014/main" id="{5BF49AAE-A827-4AB9-99AC-BB608AA0A587}"/>
                  </a:ext>
                </a:extLst>
              </p:cNvPr>
              <p:cNvSpPr txBox="1"/>
              <p:nvPr/>
            </p:nvSpPr>
            <p:spPr>
              <a:xfrm>
                <a:off x="2711402" y="1602722"/>
                <a:ext cx="1199110" cy="307777"/>
              </a:xfrm>
              <a:prstGeom prst="rect">
                <a:avLst/>
              </a:prstGeom>
              <a:noFill/>
            </p:spPr>
            <p:txBody>
              <a:bodyPr wrap="none" rtlCol="0">
                <a:spAutoFit/>
              </a:bodyPr>
              <a:lstStyle/>
              <a:p>
                <a:pPr algn="ctr"/>
                <a:r>
                  <a:rPr lang="de-DE" sz="1400" dirty="0">
                    <a:solidFill>
                      <a:srgbClr val="3333FF"/>
                    </a:solidFill>
                  </a:rPr>
                  <a:t>Verarbeitung</a:t>
                </a:r>
              </a:p>
            </p:txBody>
          </p:sp>
        </p:grpSp>
      </p:grpSp>
      <p:grpSp>
        <p:nvGrpSpPr>
          <p:cNvPr id="51" name="Gruppieren 50">
            <a:extLst>
              <a:ext uri="{FF2B5EF4-FFF2-40B4-BE49-F238E27FC236}">
                <a16:creationId xmlns:a16="http://schemas.microsoft.com/office/drawing/2014/main" id="{1F28CAF7-2DBC-49C6-B771-73AF5678B754}"/>
              </a:ext>
            </a:extLst>
          </p:cNvPr>
          <p:cNvGrpSpPr/>
          <p:nvPr/>
        </p:nvGrpSpPr>
        <p:grpSpPr>
          <a:xfrm>
            <a:off x="521600" y="1311442"/>
            <a:ext cx="9033127" cy="3629732"/>
            <a:chOff x="521600" y="1311442"/>
            <a:chExt cx="9033127" cy="3629732"/>
          </a:xfrm>
        </p:grpSpPr>
        <p:sp>
          <p:nvSpPr>
            <p:cNvPr id="13" name="Textfeld 12">
              <a:extLst>
                <a:ext uri="{FF2B5EF4-FFF2-40B4-BE49-F238E27FC236}">
                  <a16:creationId xmlns:a16="http://schemas.microsoft.com/office/drawing/2014/main" id="{B0226E9C-17FC-4B2F-BA4A-ACFA63304ED7}"/>
                </a:ext>
              </a:extLst>
            </p:cNvPr>
            <p:cNvSpPr txBox="1"/>
            <p:nvPr/>
          </p:nvSpPr>
          <p:spPr>
            <a:xfrm>
              <a:off x="521600" y="4110177"/>
              <a:ext cx="9033127"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Durch die Lebensmittelketten wurden Groß- und Einzelhandel zusammengelegt und damit wenige marktbeherrschende Player geschaffen, die die Preise für die Erzeuger, Verarbeitung und Verbraucher bestimmen!</a:t>
              </a:r>
            </a:p>
          </p:txBody>
        </p:sp>
        <p:sp>
          <p:nvSpPr>
            <p:cNvPr id="50" name="Rechteck 49">
              <a:extLst>
                <a:ext uri="{FF2B5EF4-FFF2-40B4-BE49-F238E27FC236}">
                  <a16:creationId xmlns:a16="http://schemas.microsoft.com/office/drawing/2014/main" id="{63FA36D7-9D08-4392-B1A0-B99542A83EC8}"/>
                </a:ext>
              </a:extLst>
            </p:cNvPr>
            <p:cNvSpPr/>
            <p:nvPr/>
          </p:nvSpPr>
          <p:spPr bwMode="auto">
            <a:xfrm>
              <a:off x="4218716" y="1311442"/>
              <a:ext cx="3741281" cy="2237874"/>
            </a:xfrm>
            <a:prstGeom prst="rect">
              <a:avLst/>
            </a:prstGeom>
            <a:no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3" name="Textfeld 52">
            <a:extLst>
              <a:ext uri="{FF2B5EF4-FFF2-40B4-BE49-F238E27FC236}">
                <a16:creationId xmlns:a16="http://schemas.microsoft.com/office/drawing/2014/main" id="{73DDE194-0793-44DE-A110-2B4C5C2ADF47}"/>
              </a:ext>
            </a:extLst>
          </p:cNvPr>
          <p:cNvSpPr txBox="1"/>
          <p:nvPr/>
        </p:nvSpPr>
        <p:spPr>
          <a:xfrm>
            <a:off x="521599" y="4974648"/>
            <a:ext cx="9033127"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Von der Erzeugung (siehe Kapitel „Landwirtschaft“) bis zum Verbraucher (Kühl- und Gefriergeräte) spielt Kühlung eine große Rolle! Deshalb sind PV-Anlagen eine wichtige Säule zur energetischen Selbstversorgung</a:t>
            </a:r>
          </a:p>
        </p:txBody>
      </p:sp>
      <p:sp>
        <p:nvSpPr>
          <p:cNvPr id="46" name="Rectangle 4">
            <a:extLst>
              <a:ext uri="{FF2B5EF4-FFF2-40B4-BE49-F238E27FC236}">
                <a16:creationId xmlns:a16="http://schemas.microsoft.com/office/drawing/2014/main" id="{43516B1D-FD76-49AA-8811-997B630A87A6}"/>
              </a:ext>
            </a:extLst>
          </p:cNvPr>
          <p:cNvSpPr>
            <a:spLocks noChangeArrowheads="1"/>
          </p:cNvSpPr>
          <p:nvPr/>
        </p:nvSpPr>
        <p:spPr bwMode="auto">
          <a:xfrm>
            <a:off x="-14514" y="60413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der gesamten Wertschöpfungskette sind PV-Anlagen eine wichtige Basis!</a:t>
            </a:r>
          </a:p>
        </p:txBody>
      </p:sp>
      <p:sp>
        <p:nvSpPr>
          <p:cNvPr id="54" name="Textfeld 53">
            <a:extLst>
              <a:ext uri="{FF2B5EF4-FFF2-40B4-BE49-F238E27FC236}">
                <a16:creationId xmlns:a16="http://schemas.microsoft.com/office/drawing/2014/main" id="{0E33AA9D-2BCB-44E6-AA0F-FAE3CA17507C}"/>
              </a:ext>
            </a:extLst>
          </p:cNvPr>
          <p:cNvSpPr txBox="1"/>
          <p:nvPr/>
        </p:nvSpPr>
        <p:spPr>
          <a:xfrm>
            <a:off x="432355" y="3059524"/>
            <a:ext cx="1338828" cy="307777"/>
          </a:xfrm>
          <a:prstGeom prst="rect">
            <a:avLst/>
          </a:prstGeom>
          <a:noFill/>
        </p:spPr>
        <p:txBody>
          <a:bodyPr wrap="none" rtlCol="0">
            <a:spAutoFit/>
          </a:bodyPr>
          <a:lstStyle/>
          <a:p>
            <a:r>
              <a:rPr lang="de-DE" sz="1400" dirty="0">
                <a:solidFill>
                  <a:schemeClr val="bg1"/>
                </a:solidFill>
              </a:rPr>
              <a:t>Landwirtschaft</a:t>
            </a:r>
          </a:p>
        </p:txBody>
      </p:sp>
      <p:grpSp>
        <p:nvGrpSpPr>
          <p:cNvPr id="3" name="Gruppieren 2">
            <a:extLst>
              <a:ext uri="{FF2B5EF4-FFF2-40B4-BE49-F238E27FC236}">
                <a16:creationId xmlns:a16="http://schemas.microsoft.com/office/drawing/2014/main" id="{A990F97C-A470-4AA9-8952-3EECF2CA55B4}"/>
              </a:ext>
            </a:extLst>
          </p:cNvPr>
          <p:cNvGrpSpPr/>
          <p:nvPr/>
        </p:nvGrpSpPr>
        <p:grpSpPr>
          <a:xfrm>
            <a:off x="7940855" y="1467853"/>
            <a:ext cx="1972015" cy="2494755"/>
            <a:chOff x="7940855" y="1467853"/>
            <a:chExt cx="1972015" cy="2494755"/>
          </a:xfrm>
        </p:grpSpPr>
        <p:grpSp>
          <p:nvGrpSpPr>
            <p:cNvPr id="41" name="Gruppieren 40">
              <a:extLst>
                <a:ext uri="{FF2B5EF4-FFF2-40B4-BE49-F238E27FC236}">
                  <a16:creationId xmlns:a16="http://schemas.microsoft.com/office/drawing/2014/main" id="{A884E2DC-C758-4641-AAD9-C10242D171F0}"/>
                </a:ext>
              </a:extLst>
            </p:cNvPr>
            <p:cNvGrpSpPr/>
            <p:nvPr/>
          </p:nvGrpSpPr>
          <p:grpSpPr>
            <a:xfrm>
              <a:off x="8114146" y="1467853"/>
              <a:ext cx="1594730" cy="1910245"/>
              <a:chOff x="8114146" y="1467853"/>
              <a:chExt cx="1594730" cy="1910245"/>
            </a:xfrm>
          </p:grpSpPr>
          <p:grpSp>
            <p:nvGrpSpPr>
              <p:cNvPr id="38" name="Gruppieren 37">
                <a:extLst>
                  <a:ext uri="{FF2B5EF4-FFF2-40B4-BE49-F238E27FC236}">
                    <a16:creationId xmlns:a16="http://schemas.microsoft.com/office/drawing/2014/main" id="{4F4BACFB-BE66-4645-BD8F-65462E1F7164}"/>
                  </a:ext>
                </a:extLst>
              </p:cNvPr>
              <p:cNvGrpSpPr/>
              <p:nvPr/>
            </p:nvGrpSpPr>
            <p:grpSpPr>
              <a:xfrm>
                <a:off x="8114146" y="1467853"/>
                <a:ext cx="1594730" cy="577515"/>
                <a:chOff x="7945698" y="1467853"/>
                <a:chExt cx="1594730" cy="577515"/>
              </a:xfrm>
            </p:grpSpPr>
            <p:sp>
              <p:nvSpPr>
                <p:cNvPr id="35" name="Pfeil: Chevron 34">
                  <a:extLst>
                    <a:ext uri="{FF2B5EF4-FFF2-40B4-BE49-F238E27FC236}">
                      <a16:creationId xmlns:a16="http://schemas.microsoft.com/office/drawing/2014/main" id="{A38C246F-698A-40D6-B3B8-096C630155E5}"/>
                    </a:ext>
                  </a:extLst>
                </p:cNvPr>
                <p:cNvSpPr/>
                <p:nvPr/>
              </p:nvSpPr>
              <p:spPr bwMode="auto">
                <a:xfrm>
                  <a:off x="7945698" y="1467853"/>
                  <a:ext cx="1594730" cy="577515"/>
                </a:xfrm>
                <a:prstGeom prst="chevron">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52AA01A0-FF07-46CC-A6A2-5611253B2EED}"/>
                    </a:ext>
                  </a:extLst>
                </p:cNvPr>
                <p:cNvSpPr txBox="1"/>
                <p:nvPr/>
              </p:nvSpPr>
              <p:spPr>
                <a:xfrm>
                  <a:off x="8165518" y="1602722"/>
                  <a:ext cx="1300099" cy="307777"/>
                </a:xfrm>
                <a:prstGeom prst="rect">
                  <a:avLst/>
                </a:prstGeom>
                <a:noFill/>
              </p:spPr>
              <p:txBody>
                <a:bodyPr wrap="none" rtlCol="0">
                  <a:spAutoFit/>
                </a:bodyPr>
                <a:lstStyle/>
                <a:p>
                  <a:r>
                    <a:rPr lang="de-DE" sz="1400" dirty="0">
                      <a:solidFill>
                        <a:srgbClr val="3333FF"/>
                      </a:solidFill>
                    </a:rPr>
                    <a:t> Verbrauch **)</a:t>
                  </a:r>
                </a:p>
              </p:txBody>
            </p:sp>
          </p:grpSp>
          <p:pic>
            <p:nvPicPr>
              <p:cNvPr id="31" name="Grafik 30" descr="Ein Bild, das Person, drinnen, Gruppe, Personen enthält.&#10;&#10;Automatisch generierte Beschreibung">
                <a:extLst>
                  <a:ext uri="{FF2B5EF4-FFF2-40B4-BE49-F238E27FC236}">
                    <a16:creationId xmlns:a16="http://schemas.microsoft.com/office/drawing/2014/main" id="{6F728D3D-A23B-4A15-A3F9-6F8D48E45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9783" y="2258236"/>
                <a:ext cx="1383455" cy="1119862"/>
              </a:xfrm>
              <a:prstGeom prst="rect">
                <a:avLst/>
              </a:prstGeom>
            </p:spPr>
          </p:pic>
        </p:grpSp>
        <p:sp>
          <p:nvSpPr>
            <p:cNvPr id="2" name="Textfeld 1">
              <a:extLst>
                <a:ext uri="{FF2B5EF4-FFF2-40B4-BE49-F238E27FC236}">
                  <a16:creationId xmlns:a16="http://schemas.microsoft.com/office/drawing/2014/main" id="{C7FF4256-8D7C-4FFF-AD21-0E9521949755}"/>
                </a:ext>
              </a:extLst>
            </p:cNvPr>
            <p:cNvSpPr txBox="1"/>
            <p:nvPr/>
          </p:nvSpPr>
          <p:spPr>
            <a:xfrm>
              <a:off x="7940855" y="3562498"/>
              <a:ext cx="1972015" cy="400110"/>
            </a:xfrm>
            <a:prstGeom prst="rect">
              <a:avLst/>
            </a:prstGeom>
            <a:noFill/>
          </p:spPr>
          <p:txBody>
            <a:bodyPr wrap="none" rtlCol="0">
              <a:spAutoFit/>
            </a:bodyPr>
            <a:lstStyle/>
            <a:p>
              <a:r>
                <a:rPr lang="de-DE" sz="1000" dirty="0"/>
                <a:t>**) - Gastronomie inkl. Kantinen</a:t>
              </a:r>
              <a:br>
                <a:rPr lang="de-DE" sz="1000" dirty="0"/>
              </a:br>
              <a:r>
                <a:rPr lang="de-DE" sz="1000" dirty="0"/>
                <a:t>     - private Haushalte</a:t>
              </a:r>
            </a:p>
          </p:txBody>
        </p:sp>
      </p:grpSp>
      <p:grpSp>
        <p:nvGrpSpPr>
          <p:cNvPr id="4" name="Gruppieren 3">
            <a:extLst>
              <a:ext uri="{FF2B5EF4-FFF2-40B4-BE49-F238E27FC236}">
                <a16:creationId xmlns:a16="http://schemas.microsoft.com/office/drawing/2014/main" id="{FD909728-5259-47E5-AE74-EA187FBEF919}"/>
              </a:ext>
            </a:extLst>
          </p:cNvPr>
          <p:cNvGrpSpPr/>
          <p:nvPr/>
        </p:nvGrpSpPr>
        <p:grpSpPr>
          <a:xfrm>
            <a:off x="4299593" y="1467853"/>
            <a:ext cx="1909235" cy="2494386"/>
            <a:chOff x="4299593" y="1467853"/>
            <a:chExt cx="1909235" cy="2494386"/>
          </a:xfrm>
        </p:grpSpPr>
        <p:grpSp>
          <p:nvGrpSpPr>
            <p:cNvPr id="48" name="Gruppieren 47">
              <a:extLst>
                <a:ext uri="{FF2B5EF4-FFF2-40B4-BE49-F238E27FC236}">
                  <a16:creationId xmlns:a16="http://schemas.microsoft.com/office/drawing/2014/main" id="{32692FC8-9077-4439-90E6-41FE15E9C144}"/>
                </a:ext>
              </a:extLst>
            </p:cNvPr>
            <p:cNvGrpSpPr/>
            <p:nvPr/>
          </p:nvGrpSpPr>
          <p:grpSpPr>
            <a:xfrm>
              <a:off x="4299593" y="1467853"/>
              <a:ext cx="1909235" cy="1916967"/>
              <a:chOff x="4299593" y="1467853"/>
              <a:chExt cx="1909235" cy="1916967"/>
            </a:xfrm>
          </p:grpSpPr>
          <p:grpSp>
            <p:nvGrpSpPr>
              <p:cNvPr id="37" name="Gruppieren 36">
                <a:extLst>
                  <a:ext uri="{FF2B5EF4-FFF2-40B4-BE49-F238E27FC236}">
                    <a16:creationId xmlns:a16="http://schemas.microsoft.com/office/drawing/2014/main" id="{22CC1E3B-5BEA-432D-8A23-D65731E6694E}"/>
                  </a:ext>
                </a:extLst>
              </p:cNvPr>
              <p:cNvGrpSpPr/>
              <p:nvPr/>
            </p:nvGrpSpPr>
            <p:grpSpPr>
              <a:xfrm>
                <a:off x="4456846" y="1467853"/>
                <a:ext cx="1594730" cy="577515"/>
                <a:chOff x="4515742" y="1467853"/>
                <a:chExt cx="1594730" cy="577515"/>
              </a:xfrm>
            </p:grpSpPr>
            <p:sp>
              <p:nvSpPr>
                <p:cNvPr id="17" name="Pfeil: Chevron 16">
                  <a:extLst>
                    <a:ext uri="{FF2B5EF4-FFF2-40B4-BE49-F238E27FC236}">
                      <a16:creationId xmlns:a16="http://schemas.microsoft.com/office/drawing/2014/main" id="{6BB64A31-C3D3-46AD-8CFE-A2C77C17453D}"/>
                    </a:ext>
                  </a:extLst>
                </p:cNvPr>
                <p:cNvSpPr/>
                <p:nvPr/>
              </p:nvSpPr>
              <p:spPr bwMode="auto">
                <a:xfrm>
                  <a:off x="4515742" y="1467853"/>
                  <a:ext cx="1594730" cy="577515"/>
                </a:xfrm>
                <a:prstGeom prst="chevron">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31708C66-F788-419D-BF3C-9979C6035D8E}"/>
                    </a:ext>
                  </a:extLst>
                </p:cNvPr>
                <p:cNvSpPr txBox="1"/>
                <p:nvPr/>
              </p:nvSpPr>
              <p:spPr>
                <a:xfrm>
                  <a:off x="4742964" y="1602722"/>
                  <a:ext cx="1308371" cy="307777"/>
                </a:xfrm>
                <a:prstGeom prst="rect">
                  <a:avLst/>
                </a:prstGeom>
                <a:noFill/>
              </p:spPr>
              <p:txBody>
                <a:bodyPr wrap="none" rtlCol="0">
                  <a:spAutoFit/>
                </a:bodyPr>
                <a:lstStyle/>
                <a:p>
                  <a:r>
                    <a:rPr lang="de-DE" sz="1400" dirty="0">
                      <a:solidFill>
                        <a:srgbClr val="3333FF"/>
                      </a:solidFill>
                    </a:rPr>
                    <a:t>Großhandel *)</a:t>
                  </a:r>
                </a:p>
              </p:txBody>
            </p:sp>
          </p:grpSp>
          <p:pic>
            <p:nvPicPr>
              <p:cNvPr id="47" name="Grafik 46" descr="Ein Bild, das Text, Stapel enthält.&#10;&#10;Automatisch generierte Beschreibung">
                <a:extLst>
                  <a:ext uri="{FF2B5EF4-FFF2-40B4-BE49-F238E27FC236}">
                    <a16:creationId xmlns:a16="http://schemas.microsoft.com/office/drawing/2014/main" id="{75FCB2D8-B3F0-4254-9BCF-F8596AC17460}"/>
                  </a:ext>
                </a:extLst>
              </p:cNvPr>
              <p:cNvPicPr>
                <a:picLocks noChangeAspect="1"/>
              </p:cNvPicPr>
              <p:nvPr/>
            </p:nvPicPr>
            <p:blipFill rotWithShape="1">
              <a:blip r:embed="rId7">
                <a:extLst>
                  <a:ext uri="{28A0092B-C50C-407E-A947-70E740481C1C}">
                    <a14:useLocalDpi xmlns:a14="http://schemas.microsoft.com/office/drawing/2010/main" val="0"/>
                  </a:ext>
                </a:extLst>
              </a:blip>
              <a:srcRect l="18007" r="23301"/>
              <a:stretch/>
            </p:blipFill>
            <p:spPr>
              <a:xfrm>
                <a:off x="4299593" y="2258236"/>
                <a:ext cx="1909235" cy="1126584"/>
              </a:xfrm>
              <a:prstGeom prst="rect">
                <a:avLst/>
              </a:prstGeom>
            </p:spPr>
          </p:pic>
        </p:grpSp>
        <p:sp>
          <p:nvSpPr>
            <p:cNvPr id="44" name="Textfeld 43">
              <a:extLst>
                <a:ext uri="{FF2B5EF4-FFF2-40B4-BE49-F238E27FC236}">
                  <a16:creationId xmlns:a16="http://schemas.microsoft.com/office/drawing/2014/main" id="{9BCEAECF-5F7A-4518-89C3-46343C017499}"/>
                </a:ext>
              </a:extLst>
            </p:cNvPr>
            <p:cNvSpPr txBox="1"/>
            <p:nvPr/>
          </p:nvSpPr>
          <p:spPr>
            <a:xfrm>
              <a:off x="4456846" y="3562129"/>
              <a:ext cx="1635384" cy="400110"/>
            </a:xfrm>
            <a:prstGeom prst="rect">
              <a:avLst/>
            </a:prstGeom>
            <a:noFill/>
          </p:spPr>
          <p:txBody>
            <a:bodyPr wrap="none" rtlCol="0">
              <a:spAutoFit/>
            </a:bodyPr>
            <a:lstStyle/>
            <a:p>
              <a:r>
                <a:rPr lang="de-DE" sz="1000" dirty="0"/>
                <a:t>*) auch Logistik-Center</a:t>
              </a:r>
              <a:br>
                <a:rPr lang="de-DE" sz="1000" dirty="0"/>
              </a:br>
              <a:r>
                <a:rPr lang="de-DE" sz="1000" dirty="0"/>
                <a:t>    von Lebensmittelketten</a:t>
              </a:r>
            </a:p>
          </p:txBody>
        </p:sp>
      </p:grpSp>
    </p:spTree>
    <p:extLst>
      <p:ext uri="{BB962C8B-B14F-4D97-AF65-F5344CB8AC3E}">
        <p14:creationId xmlns:p14="http://schemas.microsoft.com/office/powerpoint/2010/main" val="24431395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000" fill="hold"/>
                                        <p:tgtEl>
                                          <p:spTgt spid="40"/>
                                        </p:tgtEl>
                                        <p:attrNameLst>
                                          <p:attrName>ppt_x</p:attrName>
                                        </p:attrNameLst>
                                      </p:cBhvr>
                                      <p:tavLst>
                                        <p:tav tm="0">
                                          <p:val>
                                            <p:strVal val="1+#ppt_w/2"/>
                                          </p:val>
                                        </p:tav>
                                        <p:tav tm="100000">
                                          <p:val>
                                            <p:strVal val="#ppt_x"/>
                                          </p:val>
                                        </p:tav>
                                      </p:tavLst>
                                    </p:anim>
                                    <p:anim calcmode="lin" valueType="num">
                                      <p:cBhvr additive="base">
                                        <p:cTn id="20"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1000" fill="hold"/>
                                        <p:tgtEl>
                                          <p:spTgt spid="51"/>
                                        </p:tgtEl>
                                        <p:attrNameLst>
                                          <p:attrName>ppt_x</p:attrName>
                                        </p:attrNameLst>
                                      </p:cBhvr>
                                      <p:tavLst>
                                        <p:tav tm="0">
                                          <p:val>
                                            <p:strVal val="1+#ppt_w/2"/>
                                          </p:val>
                                        </p:tav>
                                        <p:tav tm="100000">
                                          <p:val>
                                            <p:strVal val="#ppt_x"/>
                                          </p:val>
                                        </p:tav>
                                      </p:tavLst>
                                    </p:anim>
                                    <p:anim calcmode="lin" valueType="num">
                                      <p:cBhvr additive="base">
                                        <p:cTn id="32" dur="1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1000" fill="hold"/>
                                        <p:tgtEl>
                                          <p:spTgt spid="53"/>
                                        </p:tgtEl>
                                        <p:attrNameLst>
                                          <p:attrName>ppt_x</p:attrName>
                                        </p:attrNameLst>
                                      </p:cBhvr>
                                      <p:tavLst>
                                        <p:tav tm="0">
                                          <p:val>
                                            <p:strVal val="1+#ppt_w/2"/>
                                          </p:val>
                                        </p:tav>
                                        <p:tav tm="100000">
                                          <p:val>
                                            <p:strVal val="#ppt_x"/>
                                          </p:val>
                                        </p:tav>
                                      </p:tavLst>
                                    </p:anim>
                                    <p:anim calcmode="lin" valueType="num">
                                      <p:cBhvr additive="base">
                                        <p:cTn id="38"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1000" fill="hold"/>
                                        <p:tgtEl>
                                          <p:spTgt spid="46"/>
                                        </p:tgtEl>
                                        <p:attrNameLst>
                                          <p:attrName>ppt_x</p:attrName>
                                        </p:attrNameLst>
                                      </p:cBhvr>
                                      <p:tavLst>
                                        <p:tav tm="0">
                                          <p:val>
                                            <p:strVal val="#ppt_x"/>
                                          </p:val>
                                        </p:tav>
                                        <p:tav tm="100000">
                                          <p:val>
                                            <p:strVal val="#ppt_x"/>
                                          </p:val>
                                        </p:tav>
                                      </p:tavLst>
                                    </p:anim>
                                    <p:anim calcmode="lin" valueType="num">
                                      <p:cBhvr additive="base">
                                        <p:cTn id="44"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704767"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Lebensmittelverarbeitung und -Verteilung</a:t>
            </a:r>
          </a:p>
        </p:txBody>
      </p:sp>
      <p:pic>
        <p:nvPicPr>
          <p:cNvPr id="7" name="Grafik 6" descr="Ein Bild, das Gras, Straße, draußen, Weg enthält.&#10;&#10;Automatisch generierte Beschreibung">
            <a:extLst>
              <a:ext uri="{FF2B5EF4-FFF2-40B4-BE49-F238E27FC236}">
                <a16:creationId xmlns:a16="http://schemas.microsoft.com/office/drawing/2014/main" id="{125167A8-E097-40AC-85C5-E03FEB6DAACB}"/>
              </a:ext>
            </a:extLst>
          </p:cNvPr>
          <p:cNvPicPr>
            <a:picLocks noChangeAspect="1"/>
          </p:cNvPicPr>
          <p:nvPr/>
        </p:nvPicPr>
        <p:blipFill rotWithShape="1">
          <a:blip r:embed="rId3">
            <a:extLst>
              <a:ext uri="{28A0092B-C50C-407E-A947-70E740481C1C}">
                <a14:useLocalDpi xmlns:a14="http://schemas.microsoft.com/office/drawing/2010/main" val="0"/>
              </a:ext>
            </a:extLst>
          </a:blip>
          <a:srcRect b="15597"/>
          <a:stretch/>
        </p:blipFill>
        <p:spPr>
          <a:xfrm>
            <a:off x="958515" y="882131"/>
            <a:ext cx="3177929" cy="2012172"/>
          </a:xfrm>
          <a:prstGeom prst="rect">
            <a:avLst/>
          </a:prstGeom>
        </p:spPr>
      </p:pic>
      <p:sp>
        <p:nvSpPr>
          <p:cNvPr id="6" name="Textfeld 5">
            <a:extLst>
              <a:ext uri="{FF2B5EF4-FFF2-40B4-BE49-F238E27FC236}">
                <a16:creationId xmlns:a16="http://schemas.microsoft.com/office/drawing/2014/main" id="{E312F20F-9A0E-4697-9BDC-67145D570F67}"/>
              </a:ext>
            </a:extLst>
          </p:cNvPr>
          <p:cNvSpPr txBox="1"/>
          <p:nvPr/>
        </p:nvSpPr>
        <p:spPr>
          <a:xfrm>
            <a:off x="1301527" y="2894302"/>
            <a:ext cx="2739596" cy="307777"/>
          </a:xfrm>
          <a:prstGeom prst="rect">
            <a:avLst/>
          </a:prstGeom>
          <a:noFill/>
        </p:spPr>
        <p:txBody>
          <a:bodyPr wrap="none" rtlCol="0">
            <a:spAutoFit/>
          </a:bodyPr>
          <a:lstStyle/>
          <a:p>
            <a:r>
              <a:rPr lang="de-DE" sz="1400" dirty="0">
                <a:solidFill>
                  <a:schemeClr val="accent2"/>
                </a:solidFill>
              </a:rPr>
              <a:t>Verarbeitung zu Fertigprodukten</a:t>
            </a:r>
          </a:p>
        </p:txBody>
      </p:sp>
      <p:grpSp>
        <p:nvGrpSpPr>
          <p:cNvPr id="9" name="Gruppieren 8">
            <a:extLst>
              <a:ext uri="{FF2B5EF4-FFF2-40B4-BE49-F238E27FC236}">
                <a16:creationId xmlns:a16="http://schemas.microsoft.com/office/drawing/2014/main" id="{B0F85F0C-BAC2-4213-BC42-1D823AB67186}"/>
              </a:ext>
            </a:extLst>
          </p:cNvPr>
          <p:cNvGrpSpPr/>
          <p:nvPr/>
        </p:nvGrpSpPr>
        <p:grpSpPr>
          <a:xfrm>
            <a:off x="437379" y="882131"/>
            <a:ext cx="9223979" cy="5388374"/>
            <a:chOff x="437379" y="882131"/>
            <a:chExt cx="9223979" cy="5388374"/>
          </a:xfrm>
        </p:grpSpPr>
        <p:grpSp>
          <p:nvGrpSpPr>
            <p:cNvPr id="5" name="Gruppieren 4">
              <a:extLst>
                <a:ext uri="{FF2B5EF4-FFF2-40B4-BE49-F238E27FC236}">
                  <a16:creationId xmlns:a16="http://schemas.microsoft.com/office/drawing/2014/main" id="{206D6916-3B10-4EAB-B1AC-B10FDC2CDB77}"/>
                </a:ext>
              </a:extLst>
            </p:cNvPr>
            <p:cNvGrpSpPr/>
            <p:nvPr/>
          </p:nvGrpSpPr>
          <p:grpSpPr>
            <a:xfrm>
              <a:off x="437379" y="882131"/>
              <a:ext cx="9223979" cy="5388374"/>
              <a:chOff x="437379" y="882131"/>
              <a:chExt cx="9223979" cy="5388374"/>
            </a:xfrm>
          </p:grpSpPr>
          <p:pic>
            <p:nvPicPr>
              <p:cNvPr id="4" name="Grafik 3" descr="Ein Bild, das draußen, Straße, LKW, geparkt enthält.&#10;&#10;Automatisch generierte Beschreibung">
                <a:extLst>
                  <a:ext uri="{FF2B5EF4-FFF2-40B4-BE49-F238E27FC236}">
                    <a16:creationId xmlns:a16="http://schemas.microsoft.com/office/drawing/2014/main" id="{224B80EF-0ADD-4B9F-8FB1-73E1EB615D1C}"/>
                  </a:ext>
                </a:extLst>
              </p:cNvPr>
              <p:cNvPicPr>
                <a:picLocks noChangeAspect="1"/>
              </p:cNvPicPr>
              <p:nvPr/>
            </p:nvPicPr>
            <p:blipFill rotWithShape="1">
              <a:blip r:embed="rId4">
                <a:extLst>
                  <a:ext uri="{28A0092B-C50C-407E-A947-70E740481C1C}">
                    <a14:useLocalDpi xmlns:a14="http://schemas.microsoft.com/office/drawing/2010/main" val="0"/>
                  </a:ext>
                </a:extLst>
              </a:blip>
              <a:srcRect b="15597"/>
              <a:stretch/>
            </p:blipFill>
            <p:spPr>
              <a:xfrm>
                <a:off x="5175343" y="882131"/>
                <a:ext cx="3178674" cy="2012171"/>
              </a:xfrm>
              <a:prstGeom prst="rect">
                <a:avLst/>
              </a:prstGeom>
            </p:spPr>
          </p:pic>
          <p:sp>
            <p:nvSpPr>
              <p:cNvPr id="11" name="Textfeld 10">
                <a:extLst>
                  <a:ext uri="{FF2B5EF4-FFF2-40B4-BE49-F238E27FC236}">
                    <a16:creationId xmlns:a16="http://schemas.microsoft.com/office/drawing/2014/main" id="{853DDE49-5973-4DE9-99AE-B120A4508F80}"/>
                  </a:ext>
                </a:extLst>
              </p:cNvPr>
              <p:cNvSpPr txBox="1"/>
              <p:nvPr/>
            </p:nvSpPr>
            <p:spPr>
              <a:xfrm>
                <a:off x="437379" y="5439508"/>
                <a:ext cx="922397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Es bietet sich gerade dazu an, auch die Flächen der </a:t>
                </a:r>
                <a:r>
                  <a:rPr lang="de-DE" sz="1600" dirty="0" err="1">
                    <a:solidFill>
                      <a:srgbClr val="3333FF"/>
                    </a:solidFill>
                  </a:rPr>
                  <a:t>LkW</a:t>
                </a:r>
                <a:r>
                  <a:rPr lang="de-DE" sz="1600" dirty="0">
                    <a:solidFill>
                      <a:srgbClr val="3333FF"/>
                    </a:solidFill>
                  </a:rPr>
                  <a:t>-Parkplätze mit PV-Anlagen zu überdachen. Überschussstrom wird ins Netz eingespeist. E-</a:t>
                </a:r>
                <a:r>
                  <a:rPr lang="de-DE" sz="1600" dirty="0" err="1">
                    <a:solidFill>
                      <a:srgbClr val="3333FF"/>
                    </a:solidFill>
                  </a:rPr>
                  <a:t>LkWs</a:t>
                </a:r>
                <a:r>
                  <a:rPr lang="de-DE" sz="1600" dirty="0">
                    <a:solidFill>
                      <a:srgbClr val="3333FF"/>
                    </a:solidFill>
                  </a:rPr>
                  <a:t> können auf den Parkplätzen geladen werden.</a:t>
                </a:r>
              </a:p>
            </p:txBody>
          </p:sp>
        </p:grpSp>
        <p:sp>
          <p:nvSpPr>
            <p:cNvPr id="13" name="Textfeld 12">
              <a:extLst>
                <a:ext uri="{FF2B5EF4-FFF2-40B4-BE49-F238E27FC236}">
                  <a16:creationId xmlns:a16="http://schemas.microsoft.com/office/drawing/2014/main" id="{7EC82ED7-3804-4F96-BB99-DB95FEA75040}"/>
                </a:ext>
              </a:extLst>
            </p:cNvPr>
            <p:cNvSpPr txBox="1"/>
            <p:nvPr/>
          </p:nvSpPr>
          <p:spPr>
            <a:xfrm>
              <a:off x="5175343" y="2894302"/>
              <a:ext cx="3285900" cy="307777"/>
            </a:xfrm>
            <a:prstGeom prst="rect">
              <a:avLst/>
            </a:prstGeom>
            <a:noFill/>
          </p:spPr>
          <p:txBody>
            <a:bodyPr wrap="none" rtlCol="0">
              <a:spAutoFit/>
            </a:bodyPr>
            <a:lstStyle/>
            <a:p>
              <a:r>
                <a:rPr lang="de-DE" sz="1400" dirty="0">
                  <a:solidFill>
                    <a:schemeClr val="accent2"/>
                  </a:solidFill>
                </a:rPr>
                <a:t>Verteilung und Transport der Produkte</a:t>
              </a:r>
            </a:p>
          </p:txBody>
        </p:sp>
      </p:grpSp>
      <p:sp>
        <p:nvSpPr>
          <p:cNvPr id="12" name="Rectangle 4">
            <a:extLst>
              <a:ext uri="{FF2B5EF4-FFF2-40B4-BE49-F238E27FC236}">
                <a16:creationId xmlns:a16="http://schemas.microsoft.com/office/drawing/2014/main" id="{D2CB8970-A478-4BD5-BD97-CAB869B95E97}"/>
              </a:ext>
            </a:extLst>
          </p:cNvPr>
          <p:cNvSpPr>
            <a:spLocks noChangeArrowheads="1"/>
          </p:cNvSpPr>
          <p:nvPr/>
        </p:nvSpPr>
        <p:spPr bwMode="auto">
          <a:xfrm>
            <a:off x="-14514" y="624170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Lebensmittelverarbeitung und Logistik benötigen die Erneuerbaren</a:t>
            </a:r>
          </a:p>
        </p:txBody>
      </p:sp>
      <p:grpSp>
        <p:nvGrpSpPr>
          <p:cNvPr id="3" name="Gruppieren 2">
            <a:extLst>
              <a:ext uri="{FF2B5EF4-FFF2-40B4-BE49-F238E27FC236}">
                <a16:creationId xmlns:a16="http://schemas.microsoft.com/office/drawing/2014/main" id="{C934372F-1FCD-43D7-8DEA-3D3A7A618AE2}"/>
              </a:ext>
            </a:extLst>
          </p:cNvPr>
          <p:cNvGrpSpPr/>
          <p:nvPr/>
        </p:nvGrpSpPr>
        <p:grpSpPr>
          <a:xfrm>
            <a:off x="408161" y="3203034"/>
            <a:ext cx="9385890" cy="2267647"/>
            <a:chOff x="408161" y="3203034"/>
            <a:chExt cx="9385890" cy="2267647"/>
          </a:xfrm>
        </p:grpSpPr>
        <p:sp>
          <p:nvSpPr>
            <p:cNvPr id="10" name="Textfeld 9">
              <a:extLst>
                <a:ext uri="{FF2B5EF4-FFF2-40B4-BE49-F238E27FC236}">
                  <a16:creationId xmlns:a16="http://schemas.microsoft.com/office/drawing/2014/main" id="{1367714E-08CF-4D4D-ABE4-459E981F4424}"/>
                </a:ext>
              </a:extLst>
            </p:cNvPr>
            <p:cNvSpPr txBox="1"/>
            <p:nvPr/>
          </p:nvSpPr>
          <p:spPr>
            <a:xfrm>
              <a:off x="437379" y="4639684"/>
              <a:ext cx="922397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Verderbliche Lebensmittel müssen sowohl bei der Verarbeitung zu Fertigprodukten, als auch bei der Lagerung im Großhandel oder bei Logistikzentren von Discounter-Ketten unterbrechungsfrei gekühlt werden. PV-Anlagen stellen hierzu die notwendige Energie zur Verfügung.</a:t>
              </a:r>
            </a:p>
          </p:txBody>
        </p:sp>
        <p:sp>
          <p:nvSpPr>
            <p:cNvPr id="8" name="Textfeld 7">
              <a:extLst>
                <a:ext uri="{FF2B5EF4-FFF2-40B4-BE49-F238E27FC236}">
                  <a16:creationId xmlns:a16="http://schemas.microsoft.com/office/drawing/2014/main" id="{9EBD245D-8DEA-4336-BD49-046A696955C2}"/>
                </a:ext>
              </a:extLst>
            </p:cNvPr>
            <p:cNvSpPr txBox="1"/>
            <p:nvPr/>
          </p:nvSpPr>
          <p:spPr>
            <a:xfrm>
              <a:off x="408161" y="3536067"/>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Produkte, sollten möglichst nicht  in Wertschöpfungsketten an verschiedenen Standorten der Welt hergestellt werden, um unnötige klimaschädliche Transportwege zu vermeiden.</a:t>
              </a:r>
            </a:p>
          </p:txBody>
        </p:sp>
        <p:sp>
          <p:nvSpPr>
            <p:cNvPr id="14" name="Textfeld 13">
              <a:extLst>
                <a:ext uri="{FF2B5EF4-FFF2-40B4-BE49-F238E27FC236}">
                  <a16:creationId xmlns:a16="http://schemas.microsoft.com/office/drawing/2014/main" id="{07E65021-178D-4AD5-A51F-3A60430784F1}"/>
                </a:ext>
              </a:extLst>
            </p:cNvPr>
            <p:cNvSpPr txBox="1"/>
            <p:nvPr/>
          </p:nvSpPr>
          <p:spPr>
            <a:xfrm>
              <a:off x="408161" y="4110512"/>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Für notwendige Transporte sollten nur energieeffiziente Transportmittel gewählt werden (keine Flugzeuge, Schiene vor Straße, ...)</a:t>
              </a:r>
            </a:p>
          </p:txBody>
        </p:sp>
        <p:sp>
          <p:nvSpPr>
            <p:cNvPr id="15" name="Textfeld 14">
              <a:extLst>
                <a:ext uri="{FF2B5EF4-FFF2-40B4-BE49-F238E27FC236}">
                  <a16:creationId xmlns:a16="http://schemas.microsoft.com/office/drawing/2014/main" id="{8F9BE9CA-3B81-4FFF-94D8-F7A6AE1889C1}"/>
                </a:ext>
              </a:extLst>
            </p:cNvPr>
            <p:cNvSpPr txBox="1"/>
            <p:nvPr/>
          </p:nvSpPr>
          <p:spPr>
            <a:xfrm>
              <a:off x="408161" y="3203034"/>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Unverzichtbare Verpackungen müssen aus einfach wiederverwertbarem Material bestehen.  </a:t>
              </a:r>
            </a:p>
          </p:txBody>
        </p:sp>
      </p:grpSp>
    </p:spTree>
    <p:extLst>
      <p:ext uri="{BB962C8B-B14F-4D97-AF65-F5344CB8AC3E}">
        <p14:creationId xmlns:p14="http://schemas.microsoft.com/office/powerpoint/2010/main" val="27419027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2516715"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Discounter-Märkte</a:t>
            </a:r>
          </a:p>
        </p:txBody>
      </p:sp>
      <p:pic>
        <p:nvPicPr>
          <p:cNvPr id="3" name="Grafik 2" descr="Ein Bild, das Himmel, Gebäude, draußen, Haus enthält.&#10;&#10;Automatisch generierte Beschreibung">
            <a:extLst>
              <a:ext uri="{FF2B5EF4-FFF2-40B4-BE49-F238E27FC236}">
                <a16:creationId xmlns:a16="http://schemas.microsoft.com/office/drawing/2014/main" id="{5BA3ACE6-55E5-4D25-9837-9AEE0D7F5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25" y="996778"/>
            <a:ext cx="3811564" cy="2541043"/>
          </a:xfrm>
          <a:prstGeom prst="rect">
            <a:avLst/>
          </a:prstGeom>
        </p:spPr>
      </p:pic>
      <p:grpSp>
        <p:nvGrpSpPr>
          <p:cNvPr id="4" name="Gruppieren 3">
            <a:extLst>
              <a:ext uri="{FF2B5EF4-FFF2-40B4-BE49-F238E27FC236}">
                <a16:creationId xmlns:a16="http://schemas.microsoft.com/office/drawing/2014/main" id="{93ADA14E-5F67-4A47-8995-9400DE114428}"/>
              </a:ext>
            </a:extLst>
          </p:cNvPr>
          <p:cNvGrpSpPr/>
          <p:nvPr/>
        </p:nvGrpSpPr>
        <p:grpSpPr>
          <a:xfrm>
            <a:off x="437379" y="3774513"/>
            <a:ext cx="9223979" cy="1449243"/>
            <a:chOff x="437379" y="3774513"/>
            <a:chExt cx="9223979" cy="1449243"/>
          </a:xfrm>
        </p:grpSpPr>
        <p:sp>
          <p:nvSpPr>
            <p:cNvPr id="13" name="Textfeld 12">
              <a:extLst>
                <a:ext uri="{FF2B5EF4-FFF2-40B4-BE49-F238E27FC236}">
                  <a16:creationId xmlns:a16="http://schemas.microsoft.com/office/drawing/2014/main" id="{B0226E9C-17FC-4B2F-BA4A-ACFA63304ED7}"/>
                </a:ext>
              </a:extLst>
            </p:cNvPr>
            <p:cNvSpPr txBox="1"/>
            <p:nvPr/>
          </p:nvSpPr>
          <p:spPr>
            <a:xfrm>
              <a:off x="437379" y="4392759"/>
              <a:ext cx="922397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PV-Anlagen auf Gebäuden von Discountern sind schon lange üblich, denn wenn es draußen warm ist, brauchen Kühlregale für verderbliche Lebensmittel viel Strom. Eine wunderbare, nützliche Korrelation von Energiebedarf und -Erzeugung!</a:t>
              </a:r>
            </a:p>
          </p:txBody>
        </p:sp>
        <p:sp>
          <p:nvSpPr>
            <p:cNvPr id="11" name="Textfeld 10">
              <a:extLst>
                <a:ext uri="{FF2B5EF4-FFF2-40B4-BE49-F238E27FC236}">
                  <a16:creationId xmlns:a16="http://schemas.microsoft.com/office/drawing/2014/main" id="{7F5060A9-7354-419F-920E-B1B18B6F7B54}"/>
                </a:ext>
              </a:extLst>
            </p:cNvPr>
            <p:cNvSpPr txBox="1"/>
            <p:nvPr/>
          </p:nvSpPr>
          <p:spPr>
            <a:xfrm>
              <a:off x="437379" y="3774513"/>
              <a:ext cx="914349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Lebensmittel deren Mindesthaltbarkeitsdatum (MHD) abgelaufen sind, müssen an „Tafeln“ verschenkt und dürfen nicht mehr vernichtet werden.   </a:t>
              </a:r>
            </a:p>
          </p:txBody>
        </p:sp>
      </p:grpSp>
      <p:sp>
        <p:nvSpPr>
          <p:cNvPr id="12" name="Text Box 14">
            <a:extLst>
              <a:ext uri="{FF2B5EF4-FFF2-40B4-BE49-F238E27FC236}">
                <a16:creationId xmlns:a16="http://schemas.microsoft.com/office/drawing/2014/main" id="{312A493D-64C6-45AD-A08E-B9E339DF3729}"/>
              </a:ext>
            </a:extLst>
          </p:cNvPr>
          <p:cNvSpPr txBox="1">
            <a:spLocks noChangeArrowheads="1"/>
          </p:cNvSpPr>
          <p:nvPr/>
        </p:nvSpPr>
        <p:spPr bwMode="auto">
          <a:xfrm>
            <a:off x="8037186" y="5861220"/>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grpSp>
        <p:nvGrpSpPr>
          <p:cNvPr id="2" name="Gruppieren 1">
            <a:extLst>
              <a:ext uri="{FF2B5EF4-FFF2-40B4-BE49-F238E27FC236}">
                <a16:creationId xmlns:a16="http://schemas.microsoft.com/office/drawing/2014/main" id="{D52663BF-AA0F-4967-9D97-837B895102EF}"/>
              </a:ext>
            </a:extLst>
          </p:cNvPr>
          <p:cNvGrpSpPr/>
          <p:nvPr/>
        </p:nvGrpSpPr>
        <p:grpSpPr>
          <a:xfrm>
            <a:off x="437379" y="996780"/>
            <a:ext cx="9223979" cy="5091444"/>
            <a:chOff x="437379" y="996780"/>
            <a:chExt cx="9223979" cy="5091444"/>
          </a:xfrm>
        </p:grpSpPr>
        <p:grpSp>
          <p:nvGrpSpPr>
            <p:cNvPr id="6" name="Gruppieren 5">
              <a:extLst>
                <a:ext uri="{FF2B5EF4-FFF2-40B4-BE49-F238E27FC236}">
                  <a16:creationId xmlns:a16="http://schemas.microsoft.com/office/drawing/2014/main" id="{AA6F0A97-5E85-4929-B8BC-E0D05D8126BE}"/>
                </a:ext>
              </a:extLst>
            </p:cNvPr>
            <p:cNvGrpSpPr/>
            <p:nvPr/>
          </p:nvGrpSpPr>
          <p:grpSpPr>
            <a:xfrm>
              <a:off x="437379" y="996780"/>
              <a:ext cx="9223979" cy="5091444"/>
              <a:chOff x="437379" y="996780"/>
              <a:chExt cx="9223979" cy="5091444"/>
            </a:xfrm>
          </p:grpSpPr>
          <p:pic>
            <p:nvPicPr>
              <p:cNvPr id="5" name="Grafik 4" descr="Ein Bild, das draußen, Solarzelle, Gitarre enthält.&#10;&#10;Automatisch generierte Beschreibung">
                <a:extLst>
                  <a:ext uri="{FF2B5EF4-FFF2-40B4-BE49-F238E27FC236}">
                    <a16:creationId xmlns:a16="http://schemas.microsoft.com/office/drawing/2014/main" id="{D967E89E-C73E-4A2E-8F4D-EE4E1C4A5762}"/>
                  </a:ext>
                </a:extLst>
              </p:cNvPr>
              <p:cNvPicPr>
                <a:picLocks noChangeAspect="1"/>
              </p:cNvPicPr>
              <p:nvPr/>
            </p:nvPicPr>
            <p:blipFill rotWithShape="1">
              <a:blip r:embed="rId4">
                <a:extLst>
                  <a:ext uri="{28A0092B-C50C-407E-A947-70E740481C1C}">
                    <a14:useLocalDpi xmlns:a14="http://schemas.microsoft.com/office/drawing/2010/main" val="0"/>
                  </a:ext>
                </a:extLst>
              </a:blip>
              <a:srcRect b="9248"/>
              <a:stretch/>
            </p:blipFill>
            <p:spPr>
              <a:xfrm>
                <a:off x="4818201" y="996780"/>
                <a:ext cx="4580149" cy="2541041"/>
              </a:xfrm>
              <a:prstGeom prst="rect">
                <a:avLst/>
              </a:prstGeom>
            </p:spPr>
          </p:pic>
          <p:sp>
            <p:nvSpPr>
              <p:cNvPr id="8" name="Textfeld 7">
                <a:extLst>
                  <a:ext uri="{FF2B5EF4-FFF2-40B4-BE49-F238E27FC236}">
                    <a16:creationId xmlns:a16="http://schemas.microsoft.com/office/drawing/2014/main" id="{C240DB92-766F-4B98-8FFF-490C8264582A}"/>
                  </a:ext>
                </a:extLst>
              </p:cNvPr>
              <p:cNvSpPr txBox="1"/>
              <p:nvPr/>
            </p:nvSpPr>
            <p:spPr>
              <a:xfrm>
                <a:off x="437379" y="5257227"/>
                <a:ext cx="922397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Dass Parkplätze bei Discountern mit PV-Anlagen überdacht werden, bietet sich gerade dazu an, denn dort können Akkus der Kunden-E-Autos geladen werden. Überschussstrom wird ins Netz eingespeist.</a:t>
                </a:r>
              </a:p>
            </p:txBody>
          </p:sp>
        </p:grpSp>
        <p:sp>
          <p:nvSpPr>
            <p:cNvPr id="14" name="Text Box 14">
              <a:extLst>
                <a:ext uri="{FF2B5EF4-FFF2-40B4-BE49-F238E27FC236}">
                  <a16:creationId xmlns:a16="http://schemas.microsoft.com/office/drawing/2014/main" id="{89846C68-DD59-4EE9-9EB8-9C518D3D8450}"/>
                </a:ext>
              </a:extLst>
            </p:cNvPr>
            <p:cNvSpPr txBox="1">
              <a:spLocks noChangeArrowheads="1"/>
            </p:cNvSpPr>
            <p:nvPr/>
          </p:nvSpPr>
          <p:spPr bwMode="auto">
            <a:xfrm>
              <a:off x="1933021" y="5876609"/>
              <a:ext cx="160713"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4)</a:t>
              </a:r>
            </a:p>
          </p:txBody>
        </p:sp>
      </p:grpSp>
      <p:sp>
        <p:nvSpPr>
          <p:cNvPr id="9" name="Rectangle 4">
            <a:extLst>
              <a:ext uri="{FF2B5EF4-FFF2-40B4-BE49-F238E27FC236}">
                <a16:creationId xmlns:a16="http://schemas.microsoft.com/office/drawing/2014/main" id="{67F0F513-C4F7-4E3E-B035-682D7EF0675C}"/>
              </a:ext>
            </a:extLst>
          </p:cNvPr>
          <p:cNvSpPr>
            <a:spLocks noChangeArrowheads="1"/>
          </p:cNvSpPr>
          <p:nvPr/>
        </p:nvSpPr>
        <p:spPr bwMode="auto">
          <a:xfrm>
            <a:off x="-14514" y="608822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Discounter-Märkte und Erneuerbare bilden eine Allianz</a:t>
            </a:r>
          </a:p>
        </p:txBody>
      </p:sp>
    </p:spTree>
    <p:extLst>
      <p:ext uri="{BB962C8B-B14F-4D97-AF65-F5344CB8AC3E}">
        <p14:creationId xmlns:p14="http://schemas.microsoft.com/office/powerpoint/2010/main" val="31169101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1557</Words>
  <Application>Microsoft Office PowerPoint</Application>
  <PresentationFormat>A4-Papier (210 x 297 mm)</PresentationFormat>
  <Paragraphs>166</Paragraphs>
  <Slides>17</Slides>
  <Notes>17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Microsoft YaHei</vt:lpstr>
      <vt:lpstr>Arial</vt:lpstr>
      <vt:lpstr>Calibri</vt:lpstr>
      <vt:lpstr>Courier New</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2391</cp:revision>
  <cp:lastPrinted>2019-03-23T07:11:31Z</cp:lastPrinted>
  <dcterms:created xsi:type="dcterms:W3CDTF">2003-01-24T08:17:53Z</dcterms:created>
  <dcterms:modified xsi:type="dcterms:W3CDTF">2025-08-16T12:01:34Z</dcterms:modified>
</cp:coreProperties>
</file>