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878" r:id="rId2"/>
    <p:sldId id="1279" r:id="rId3"/>
    <p:sldId id="943" r:id="rId4"/>
    <p:sldId id="1294" r:id="rId5"/>
    <p:sldId id="1308" r:id="rId6"/>
    <p:sldId id="1275" r:id="rId7"/>
    <p:sldId id="1276" r:id="rId8"/>
    <p:sldId id="1277" r:id="rId9"/>
    <p:sldId id="1278" r:id="rId10"/>
    <p:sldId id="1281" r:id="rId11"/>
    <p:sldId id="1280" r:id="rId12"/>
    <p:sldId id="1296" r:id="rId13"/>
    <p:sldId id="1297" r:id="rId14"/>
    <p:sldId id="1283" r:id="rId15"/>
    <p:sldId id="1284" r:id="rId16"/>
    <p:sldId id="1285" r:id="rId17"/>
    <p:sldId id="1286" r:id="rId18"/>
    <p:sldId id="1282" r:id="rId19"/>
    <p:sldId id="1288" r:id="rId20"/>
    <p:sldId id="1289" r:id="rId21"/>
    <p:sldId id="1290" r:id="rId22"/>
    <p:sldId id="1291" r:id="rId23"/>
    <p:sldId id="1292" r:id="rId24"/>
    <p:sldId id="1301" r:id="rId25"/>
    <p:sldId id="1302" r:id="rId26"/>
    <p:sldId id="1303" r:id="rId27"/>
    <p:sldId id="1298" r:id="rId28"/>
    <p:sldId id="1293" r:id="rId29"/>
    <p:sldId id="1306" r:id="rId30"/>
    <p:sldId id="1304" r:id="rId31"/>
    <p:sldId id="1312" r:id="rId32"/>
    <p:sldId id="1084" r:id="rId33"/>
    <p:sldId id="1299" r:id="rId34"/>
    <p:sldId id="1300" r:id="rId35"/>
    <p:sldId id="1307" r:id="rId36"/>
    <p:sldId id="755" r:id="rId37"/>
  </p:sldIdLst>
  <p:sldSz cx="9906000" cy="6858000" type="A4"/>
  <p:notesSz cx="6888163" cy="100187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4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CC"/>
    <a:srgbClr val="BFBFBF"/>
    <a:srgbClr val="0000FF"/>
    <a:srgbClr val="D9D9D9"/>
    <a:srgbClr val="E5E9EE"/>
    <a:srgbClr val="A6A6A6"/>
    <a:srgbClr val="3333FF"/>
    <a:srgbClr val="FF99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4598" autoAdjust="0"/>
    <p:restoredTop sz="95033" autoAdjust="0"/>
  </p:normalViewPr>
  <p:slideViewPr>
    <p:cSldViewPr snapToGrid="0">
      <p:cViewPr varScale="1">
        <p:scale>
          <a:sx n="105" d="100"/>
          <a:sy n="105" d="100"/>
        </p:scale>
        <p:origin x="2172" y="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284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54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52575" y="9741918"/>
            <a:ext cx="2983013" cy="27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77" tIns="46389" rIns="92777" bIns="46389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3425" y="750888"/>
            <a:ext cx="5429250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3211" y="4758014"/>
            <a:ext cx="5176076" cy="450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77" tIns="46389" rIns="92777" bIns="463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7093" y="9549435"/>
            <a:ext cx="3033977" cy="46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77" tIns="46389" rIns="92777" bIns="46389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807" indent="-2864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5858" indent="-22917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201" indent="-22917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544" indent="-22917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0887" indent="-2291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230" indent="-2291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7573" indent="-2291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5916" indent="-2291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r>
              <a:rPr lang="de-DE" altLang="de-DE" dirty="0">
                <a:latin typeface="Arial" panose="020B0604020202020204" pitchFamily="34" charset="0"/>
              </a:rPr>
              <a:t>1 -2 - 3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807" indent="-2864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5858" indent="-22917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201" indent="-22917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544" indent="-22917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0887" indent="-2291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230" indent="-2291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7573" indent="-2291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5916" indent="-2291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118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818" indent="-287238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951" indent="-22979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8532" indent="-22979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8112" indent="-22979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692" indent="-2297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7274" indent="-2297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854" indent="-2297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6435" indent="-2297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09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41212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781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714" indent="-29450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022" indent="-23560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230" indent="-23560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438" indent="-23560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1646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2855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063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5271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826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283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714" indent="-29450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022" indent="-23560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230" indent="-23560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438" indent="-23560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1646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2855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063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5271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1332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714" indent="-29450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022" indent="-23560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230" indent="-23560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438" indent="-23560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1646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2855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063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5271" indent="-2356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35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ISE e.V.-Stammtisch | Dynamische Stromtarife | am 25.07.2024 in Schweigen-Rechtenbach | V. Wander | ISE e.V.		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466A96-1699-ECCA-87E8-7FB61AD3DC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" y="669"/>
            <a:ext cx="797398" cy="7978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c.de/rund-ums-haus/energie/spartipps/dynamische-stromtarife/" TargetMode="External"/><Relationship Id="rId2" Type="http://schemas.openxmlformats.org/officeDocument/2006/relationships/hyperlink" Target="https://www.finanztip.de/stromtarife/variable-stromtarif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ibber.com/de/magazine/power-hacks/negative-verbrauchspreise?fbclid=IwZXh0bgNhZW0CMTAAAR2_ruCgdmhhuKcRzxgiWHqnb_1QXCnvDkI9Lj2zKxy818za5rcTCebCj3k_aem_hCvbKYiGjA7NEC6CxwYktw" TargetMode="External"/><Relationship Id="rId5" Type="http://schemas.openxmlformats.org/officeDocument/2006/relationships/hyperlink" Target="https://hager.com/de/wissen/gesetze-und-foerderungen/enwg-energiewirtschaftsgesetz?gad_source=1&amp;gclid=EAIaIQobChMIj9Gm-c2_hwMVtpWDBx1AjREXEAAYASAAEgKKLPD_BwE" TargetMode="External"/><Relationship Id="rId4" Type="http://schemas.openxmlformats.org/officeDocument/2006/relationships/hyperlink" Target="https://unterwegs.pfalzwerke.de/ausgabe-02-2024/artikel-energie-von-morgen_stromverbrauch-wird-transparent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190" y="116030"/>
            <a:ext cx="90979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dirty="0" err="1">
                <a:solidFill>
                  <a:schemeClr val="bg1"/>
                </a:solidFill>
              </a:rPr>
              <a:t>Herzlich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willkommen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zum</a:t>
            </a:r>
            <a:r>
              <a:rPr lang="en-US" altLang="de-DE" sz="2800" dirty="0">
                <a:solidFill>
                  <a:schemeClr val="bg1"/>
                </a:solidFill>
              </a:rPr>
              <a:t> Juli-</a:t>
            </a:r>
            <a:r>
              <a:rPr lang="en-US" altLang="de-DE" sz="2800" dirty="0" err="1">
                <a:solidFill>
                  <a:schemeClr val="bg1"/>
                </a:solidFill>
              </a:rPr>
              <a:t>Energie</a:t>
            </a:r>
            <a:r>
              <a:rPr lang="en-US" altLang="de-DE" sz="2800" dirty="0">
                <a:solidFill>
                  <a:schemeClr val="bg1"/>
                </a:solidFill>
              </a:rPr>
              <a:t>-Stammtisch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Dynamische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Stromtarife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ISE e.V.-Stammtisch | Dynamische Stromtarife | am 25.07.2024 in Schweigen-Rechtenbach        			ISE e.V.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696962-592A-D454-104B-020A03A3D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" y="-20496"/>
            <a:ext cx="1369247" cy="1370013"/>
          </a:xfrm>
          <a:prstGeom prst="rect">
            <a:avLst/>
          </a:prstGeom>
        </p:spPr>
      </p:pic>
      <p:pic>
        <p:nvPicPr>
          <p:cNvPr id="3" name="Grafik 2" descr="Ein Bild, das Diagramm, Screenshot, Reihe, Text enthält.">
            <a:extLst>
              <a:ext uri="{FF2B5EF4-FFF2-40B4-BE49-F238E27FC236}">
                <a16:creationId xmlns:a16="http://schemas.microsoft.com/office/drawing/2014/main" id="{0660F5FC-1B8A-825C-7224-31E9078F3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659"/>
            <a:ext cx="9906000" cy="41068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0E0B2EE-9CED-6E95-28DD-18F3982117E0}"/>
              </a:ext>
            </a:extLst>
          </p:cNvPr>
          <p:cNvSpPr txBox="1"/>
          <p:nvPr/>
        </p:nvSpPr>
        <p:spPr>
          <a:xfrm>
            <a:off x="8833899" y="5762025"/>
            <a:ext cx="7986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Quelle: </a:t>
            </a:r>
            <a:r>
              <a:rPr lang="de-DE" sz="800" dirty="0" err="1"/>
              <a:t>tibber</a:t>
            </a:r>
            <a:endParaRPr lang="de-DE" sz="800" dirty="0"/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Elemente des Stromhandels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592A20B-3C82-CD31-370E-F03B2C454549}"/>
              </a:ext>
            </a:extLst>
          </p:cNvPr>
          <p:cNvSpPr txBox="1"/>
          <p:nvPr/>
        </p:nvSpPr>
        <p:spPr>
          <a:xfrm>
            <a:off x="898497" y="1081378"/>
            <a:ext cx="797515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Stromhandel</a:t>
            </a:r>
          </a:p>
          <a:p>
            <a:endParaRPr lang="de-DE" sz="1400" dirty="0"/>
          </a:p>
          <a:p>
            <a:r>
              <a:rPr lang="de-DE" sz="1400" dirty="0"/>
              <a:t>Terminmarkt	langfristig		Monats-, Quartals-, Jahresverträge, usw.</a:t>
            </a:r>
          </a:p>
          <a:p>
            <a:r>
              <a:rPr lang="de-DE" sz="1400" dirty="0"/>
              <a:t>(EEX, Leipzig)</a:t>
            </a:r>
          </a:p>
          <a:p>
            <a:endParaRPr lang="de-DE" sz="1400" dirty="0"/>
          </a:p>
          <a:p>
            <a:r>
              <a:rPr lang="de-DE" sz="1400" dirty="0"/>
              <a:t>Spotmarkt		kurzfristig		„</a:t>
            </a:r>
            <a:r>
              <a:rPr lang="de-DE" sz="1400" dirty="0" err="1"/>
              <a:t>day</a:t>
            </a:r>
            <a:r>
              <a:rPr lang="de-DE" sz="1400" dirty="0"/>
              <a:t> </a:t>
            </a:r>
            <a:r>
              <a:rPr lang="de-DE" sz="1400" dirty="0" err="1"/>
              <a:t>ahead</a:t>
            </a:r>
            <a:r>
              <a:rPr lang="de-DE" sz="1400" dirty="0"/>
              <a:t>“, 	60 Minuten-Preis</a:t>
            </a:r>
          </a:p>
          <a:p>
            <a:r>
              <a:rPr lang="de-DE" sz="1400" dirty="0"/>
              <a:t>(EPEX, Paris)			„</a:t>
            </a:r>
            <a:r>
              <a:rPr lang="de-DE" sz="1400" dirty="0" err="1"/>
              <a:t>intraday</a:t>
            </a:r>
            <a:r>
              <a:rPr lang="de-DE" sz="1400" dirty="0"/>
              <a:t>“,		15 Minuten-Preis</a:t>
            </a:r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Genutzt werden diverse Börsen &amp; Tools wie EPEX Spot, </a:t>
            </a:r>
            <a:r>
              <a:rPr lang="de-DE" sz="1400" dirty="0" err="1"/>
              <a:t>Nordpool</a:t>
            </a:r>
            <a:r>
              <a:rPr lang="de-DE" sz="1400" dirty="0"/>
              <a:t> Spot, EEX, EXAA, usw.</a:t>
            </a:r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Regelreserve	sehr kurzfristig	Zeitspanne wenige Sekunden bis 15 Minuten,</a:t>
            </a:r>
          </a:p>
          <a:p>
            <a:r>
              <a:rPr lang="de-DE" sz="1400" dirty="0"/>
              <a:t>				eigenes Handelssystem der 						Übertragungsnetzbetreiber.</a:t>
            </a:r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Die Stromnetze und der Stromhandel sind europaweit vernetzt, das Gesamtsystem ist recht komplex.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487193"/>
      </p:ext>
    </p:extLst>
  </p:cSld>
  <p:clrMapOvr>
    <a:masterClrMapping/>
  </p:clrMapOvr>
  <p:transition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EPEX SPOT (</a:t>
            </a:r>
            <a:r>
              <a:rPr lang="de-DE" altLang="de-DE" sz="2000" dirty="0">
                <a:solidFill>
                  <a:srgbClr val="BFBFBF"/>
                </a:solidFill>
              </a:rPr>
              <a:t>E</a:t>
            </a:r>
            <a:r>
              <a:rPr lang="de-DE" altLang="de-DE" sz="2000" dirty="0">
                <a:solidFill>
                  <a:schemeClr val="bg1"/>
                </a:solidFill>
              </a:rPr>
              <a:t>uropean </a:t>
            </a:r>
            <a:r>
              <a:rPr lang="de-DE" altLang="de-DE" sz="2000" dirty="0">
                <a:solidFill>
                  <a:srgbClr val="BFBFBF"/>
                </a:solidFill>
              </a:rPr>
              <a:t>P</a:t>
            </a:r>
            <a:r>
              <a:rPr lang="de-DE" altLang="de-DE" sz="2000" dirty="0">
                <a:solidFill>
                  <a:schemeClr val="bg1"/>
                </a:solidFill>
              </a:rPr>
              <a:t>ower </a:t>
            </a:r>
            <a:r>
              <a:rPr lang="de-DE" altLang="de-DE" sz="2000" dirty="0" err="1">
                <a:solidFill>
                  <a:srgbClr val="BFBFBF"/>
                </a:solidFill>
              </a:rPr>
              <a:t>EX</a:t>
            </a:r>
            <a:r>
              <a:rPr lang="de-DE" altLang="de-DE" sz="2000" dirty="0" err="1">
                <a:solidFill>
                  <a:schemeClr val="bg1"/>
                </a:solidFill>
              </a:rPr>
              <a:t>change</a:t>
            </a:r>
            <a:r>
              <a:rPr lang="de-DE" altLang="de-DE" sz="2000" dirty="0">
                <a:solidFill>
                  <a:schemeClr val="bg1"/>
                </a:solidFill>
              </a:rPr>
              <a:t>)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die Strombörse, Sitz: Paris</a:t>
            </a:r>
          </a:p>
        </p:txBody>
      </p:sp>
      <p:pic>
        <p:nvPicPr>
          <p:cNvPr id="5" name="Grafik 4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CEBFE6CF-D4D8-06BE-1535-7874D2819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188"/>
            <a:ext cx="9906000" cy="49503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7A4F164-1B3A-988B-D7E5-49576CAF6416}"/>
              </a:ext>
            </a:extLst>
          </p:cNvPr>
          <p:cNvSpPr txBox="1"/>
          <p:nvPr/>
        </p:nvSpPr>
        <p:spPr>
          <a:xfrm>
            <a:off x="2978332" y="5955535"/>
            <a:ext cx="5925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Tagesvolumen: geschätzt etwa 600 </a:t>
            </a:r>
            <a:r>
              <a:rPr lang="de-DE" sz="1400" dirty="0" err="1"/>
              <a:t>GWh</a:t>
            </a:r>
            <a:r>
              <a:rPr lang="de-DE" sz="1400" dirty="0"/>
              <a:t> von insgesamt etwa 1400 </a:t>
            </a:r>
            <a:r>
              <a:rPr lang="de-DE" sz="1400" dirty="0" err="1"/>
              <a:t>GWh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08991426"/>
      </p:ext>
    </p:extLst>
  </p:cSld>
  <p:clrMapOvr>
    <a:masterClrMapping/>
  </p:clrMapOvr>
  <p:transition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Anbieter dynamischer Tarife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Stand 06.2024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592A20B-3C82-CD31-370E-F03B2C454549}"/>
              </a:ext>
            </a:extLst>
          </p:cNvPr>
          <p:cNvSpPr txBox="1"/>
          <p:nvPr/>
        </p:nvSpPr>
        <p:spPr>
          <a:xfrm>
            <a:off x="297792" y="5570707"/>
            <a:ext cx="7975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Ab 2025 muss jeder Versorger einen dynamischen Tarif anbieten (§ 41a EnWG)</a:t>
            </a:r>
          </a:p>
          <a:p>
            <a:r>
              <a:rPr lang="de-DE" sz="1400" dirty="0"/>
              <a:t>Technische Voraussetzung ist meist ein Smartmeter (</a:t>
            </a:r>
            <a:r>
              <a:rPr lang="de-DE" sz="1400" dirty="0" err="1"/>
              <a:t>iMSys</a:t>
            </a:r>
            <a:r>
              <a:rPr lang="de-DE" sz="1400" dirty="0"/>
              <a:t>). (Rollout siehe § 14a EnWG)</a:t>
            </a:r>
          </a:p>
        </p:txBody>
      </p:sp>
      <p:pic>
        <p:nvPicPr>
          <p:cNvPr id="5" name="Grafik 4" descr="Ein Bild, das Text, Screenshot, Zahl, Schrift enthält.">
            <a:extLst>
              <a:ext uri="{FF2B5EF4-FFF2-40B4-BE49-F238E27FC236}">
                <a16:creationId xmlns:a16="http://schemas.microsoft.com/office/drawing/2014/main" id="{FE056D80-1DD5-CF3E-8BB2-994C56DCC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2" y="917851"/>
            <a:ext cx="4469597" cy="4382930"/>
          </a:xfrm>
          <a:prstGeom prst="rect">
            <a:avLst/>
          </a:prstGeom>
        </p:spPr>
      </p:pic>
      <p:pic>
        <p:nvPicPr>
          <p:cNvPr id="7" name="Grafik 6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5A6851E6-E412-C021-4DFF-E241693EF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94" y="975001"/>
            <a:ext cx="4595614" cy="348500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91D5791-06D1-56E7-02B8-0BED1EF6D33C}"/>
              </a:ext>
            </a:extLst>
          </p:cNvPr>
          <p:cNvSpPr txBox="1"/>
          <p:nvPr/>
        </p:nvSpPr>
        <p:spPr>
          <a:xfrm>
            <a:off x="5012594" y="4553692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und weitere …</a:t>
            </a:r>
          </a:p>
        </p:txBody>
      </p:sp>
    </p:spTree>
    <p:extLst>
      <p:ext uri="{BB962C8B-B14F-4D97-AF65-F5344CB8AC3E}">
        <p14:creationId xmlns:p14="http://schemas.microsoft.com/office/powerpoint/2010/main" val="1534815445"/>
      </p:ext>
    </p:extLst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 – ein Anbieter dynamischer Tarife</a:t>
            </a:r>
          </a:p>
          <a:p>
            <a:pPr>
              <a:buFontTx/>
              <a:buNone/>
            </a:pP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592A20B-3C82-CD31-370E-F03B2C454549}"/>
              </a:ext>
            </a:extLst>
          </p:cNvPr>
          <p:cNvSpPr txBox="1"/>
          <p:nvPr/>
        </p:nvSpPr>
        <p:spPr>
          <a:xfrm>
            <a:off x="898497" y="1081378"/>
            <a:ext cx="797515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Tibber</a:t>
            </a:r>
          </a:p>
          <a:p>
            <a:endParaRPr lang="de-DE" sz="1400" dirty="0"/>
          </a:p>
          <a:p>
            <a:r>
              <a:rPr lang="de-DE" sz="1400" dirty="0"/>
              <a:t>Gegründet 2016 in Norwegen, aktiv in NO, SE, NL, deutsche Niederlassung seit 2020</a:t>
            </a:r>
          </a:p>
          <a:p>
            <a:endParaRPr lang="de-DE" sz="1400" dirty="0"/>
          </a:p>
          <a:p>
            <a:r>
              <a:rPr lang="de-DE" sz="1400" dirty="0"/>
              <a:t>Anbieter von Ökostrom und Systemkomponenten</a:t>
            </a:r>
          </a:p>
          <a:p>
            <a:endParaRPr lang="de-DE" sz="1400" dirty="0"/>
          </a:p>
          <a:p>
            <a:r>
              <a:rPr lang="de-DE" sz="1400" dirty="0"/>
              <a:t>Nur Online, keine Filialen, keine Telefonnummern</a:t>
            </a:r>
          </a:p>
          <a:p>
            <a:endParaRPr lang="de-DE" sz="1400" dirty="0"/>
          </a:p>
          <a:p>
            <a:r>
              <a:rPr lang="de-DE" sz="1400" dirty="0"/>
              <a:t>Mehrere 100.000 Kunden, Umsatz im 3stelligen Millionenbereich, mehrere 100 Mitarbeiter</a:t>
            </a:r>
          </a:p>
          <a:p>
            <a:endParaRPr lang="de-DE" sz="1400" dirty="0"/>
          </a:p>
          <a:p>
            <a:endParaRPr lang="de-DE" dirty="0"/>
          </a:p>
        </p:txBody>
      </p:sp>
      <p:pic>
        <p:nvPicPr>
          <p:cNvPr id="5" name="Grafik 4" descr="Ein Bild, das Text, Screenshot, Schrift, Informationen enthält.&#10;&#10;Automatisch generierte Beschreibung">
            <a:extLst>
              <a:ext uri="{FF2B5EF4-FFF2-40B4-BE49-F238E27FC236}">
                <a16:creationId xmlns:a16="http://schemas.microsoft.com/office/drawing/2014/main" id="{362E1468-B98E-C50D-0853-B468334C0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6" y="3330759"/>
            <a:ext cx="5791200" cy="1343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 descr="Ein Bild, das Text, Screenshot, Schrift, Informationen enthält.">
            <a:extLst>
              <a:ext uri="{FF2B5EF4-FFF2-40B4-BE49-F238E27FC236}">
                <a16:creationId xmlns:a16="http://schemas.microsoft.com/office/drawing/2014/main" id="{C744AA1F-F445-40DB-D967-43DD5C453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6" y="4803970"/>
            <a:ext cx="5791200" cy="1295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63753811"/>
      </p:ext>
    </p:extLst>
  </p:cSld>
  <p:clrMapOvr>
    <a:masterClrMapping/>
  </p:clrMapOvr>
  <p:transition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 – aus welchen Komponenten besteht das System</a:t>
            </a:r>
          </a:p>
        </p:txBody>
      </p:sp>
      <p:pic>
        <p:nvPicPr>
          <p:cNvPr id="3" name="Grafik 2" descr="Ein Bild, das Text, Screenshot, Computer, Multimedia-Software enthält.&#10;&#10;Automatisch generierte Beschreibung">
            <a:extLst>
              <a:ext uri="{FF2B5EF4-FFF2-40B4-BE49-F238E27FC236}">
                <a16:creationId xmlns:a16="http://schemas.microsoft.com/office/drawing/2014/main" id="{C07E0D15-67EA-09CB-FC46-62A4B1544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8" y="992106"/>
            <a:ext cx="3960840" cy="2635470"/>
          </a:xfrm>
          <a:prstGeom prst="rect">
            <a:avLst/>
          </a:prstGeom>
        </p:spPr>
      </p:pic>
      <p:pic>
        <p:nvPicPr>
          <p:cNvPr id="6" name="Grafik 5" descr="Ein Bild, das Text, Messgerät, Maschine, Elektronik enthält.&#10;&#10;Automatisch generierte Beschreibung">
            <a:extLst>
              <a:ext uri="{FF2B5EF4-FFF2-40B4-BE49-F238E27FC236}">
                <a16:creationId xmlns:a16="http://schemas.microsoft.com/office/drawing/2014/main" id="{E8BA322B-A80E-DDDD-6BAC-F58E5442C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754" y="992104"/>
            <a:ext cx="4215808" cy="2045293"/>
          </a:xfrm>
          <a:prstGeom prst="rect">
            <a:avLst/>
          </a:prstGeom>
        </p:spPr>
      </p:pic>
      <p:pic>
        <p:nvPicPr>
          <p:cNvPr id="8" name="Grafik 7" descr="Ein Bild, das Kopfhörer, Design enthält.&#10;&#10;Automatisch generierte Beschreibung">
            <a:extLst>
              <a:ext uri="{FF2B5EF4-FFF2-40B4-BE49-F238E27FC236}">
                <a16:creationId xmlns:a16="http://schemas.microsoft.com/office/drawing/2014/main" id="{8087B022-5828-8498-19D1-1ED0E771F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19" y="3242708"/>
            <a:ext cx="3195099" cy="1797753"/>
          </a:xfrm>
          <a:prstGeom prst="rect">
            <a:avLst/>
          </a:prstGeom>
        </p:spPr>
      </p:pic>
      <p:pic>
        <p:nvPicPr>
          <p:cNvPr id="10" name="Grafik 9" descr="Ein Bild, das Entwurf, Zeichnung, Lineart, Darstellung enthält.&#10;&#10;Automatisch generierte Beschreibung">
            <a:extLst>
              <a:ext uri="{FF2B5EF4-FFF2-40B4-BE49-F238E27FC236}">
                <a16:creationId xmlns:a16="http://schemas.microsoft.com/office/drawing/2014/main" id="{CF578589-A645-2ACD-AEDF-C8B04888D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8" y="4141585"/>
            <a:ext cx="1524000" cy="1014984"/>
          </a:xfrm>
          <a:prstGeom prst="rect">
            <a:avLst/>
          </a:prstGeom>
        </p:spPr>
      </p:pic>
      <p:pic>
        <p:nvPicPr>
          <p:cNvPr id="5" name="Grafik 4" descr="Ein Bild, das Text, Screenshot, Computer, Software enthält.&#10;&#10;Automatisch generierte Beschreibung">
            <a:extLst>
              <a:ext uri="{FF2B5EF4-FFF2-40B4-BE49-F238E27FC236}">
                <a16:creationId xmlns:a16="http://schemas.microsoft.com/office/drawing/2014/main" id="{62EC7982-89E3-0EE3-B716-6B18C7601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79" y="3139759"/>
            <a:ext cx="4024848" cy="30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60549"/>
      </p:ext>
    </p:extLst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Installation der Basis-Hardware</a:t>
            </a:r>
          </a:p>
        </p:txBody>
      </p:sp>
      <p:pic>
        <p:nvPicPr>
          <p:cNvPr id="2" name="IMG_1585">
            <a:hlinkClick r:id="" action="ppaction://media"/>
            <a:extLst>
              <a:ext uri="{FF2B5EF4-FFF2-40B4-BE49-F238E27FC236}">
                <a16:creationId xmlns:a16="http://schemas.microsoft.com/office/drawing/2014/main" id="{FF836CCA-FE47-FA54-C84D-8778771BE4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4609" y="1719175"/>
            <a:ext cx="2112355" cy="3755298"/>
          </a:xfrm>
          <a:prstGeom prst="rect">
            <a:avLst/>
          </a:prstGeom>
        </p:spPr>
      </p:pic>
      <p:pic>
        <p:nvPicPr>
          <p:cNvPr id="5" name="Grafik 4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id="{06D6ADAD-1A01-F6D6-CA6F-8BCAFDC92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8" y="1471601"/>
            <a:ext cx="3268164" cy="448571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1AEDE808-E27A-353E-BEB1-B5CC5DBE0AEF}"/>
              </a:ext>
            </a:extLst>
          </p:cNvPr>
          <p:cNvCxnSpPr/>
          <p:nvPr/>
        </p:nvCxnSpPr>
        <p:spPr bwMode="auto">
          <a:xfrm flipH="1">
            <a:off x="3236180" y="2790908"/>
            <a:ext cx="1113183" cy="0"/>
          </a:xfrm>
          <a:prstGeom prst="straightConnector1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E551C80-463A-1381-E4DD-F71A45C3E87C}"/>
              </a:ext>
            </a:extLst>
          </p:cNvPr>
          <p:cNvCxnSpPr/>
          <p:nvPr/>
        </p:nvCxnSpPr>
        <p:spPr bwMode="auto">
          <a:xfrm>
            <a:off x="6106602" y="2449002"/>
            <a:ext cx="844184" cy="453224"/>
          </a:xfrm>
          <a:prstGeom prst="straightConnector1">
            <a:avLst/>
          </a:prstGeom>
          <a:solidFill>
            <a:srgbClr val="FF0000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663850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Installation der Basis-Hardware</a:t>
            </a:r>
          </a:p>
        </p:txBody>
      </p:sp>
      <p:pic>
        <p:nvPicPr>
          <p:cNvPr id="6" name="Grafik 5" descr="Ein Bild, das Text, Elektronik, Elektronisches Gerät, Telefon enthält.&#10;&#10;Automatisch generierte Beschreibung">
            <a:extLst>
              <a:ext uri="{FF2B5EF4-FFF2-40B4-BE49-F238E27FC236}">
                <a16:creationId xmlns:a16="http://schemas.microsoft.com/office/drawing/2014/main" id="{F354AF81-37E1-2E0E-4C6D-AADE2980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78" y="2750021"/>
            <a:ext cx="4638261" cy="3478696"/>
          </a:xfrm>
          <a:prstGeom prst="rect">
            <a:avLst/>
          </a:prstGeom>
        </p:spPr>
      </p:pic>
      <p:pic>
        <p:nvPicPr>
          <p:cNvPr id="8" name="Grafik 7" descr="Ein Bild, das Kopfhörer, Design enthält.&#10;&#10;Automatisch generierte Beschreibung">
            <a:extLst>
              <a:ext uri="{FF2B5EF4-FFF2-40B4-BE49-F238E27FC236}">
                <a16:creationId xmlns:a16="http://schemas.microsoft.com/office/drawing/2014/main" id="{51217465-E1B0-8325-DF16-02CFE385B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86" y="629283"/>
            <a:ext cx="4215808" cy="2372065"/>
          </a:xfrm>
          <a:prstGeom prst="rect">
            <a:avLst/>
          </a:prstGeom>
        </p:spPr>
      </p:pic>
      <p:pic>
        <p:nvPicPr>
          <p:cNvPr id="12" name="Grafik 11" descr="Ein Bild, das Waschbecken, Im Haus, Tasse, Geschirr enthält.&#10;&#10;Automatisch generierte Beschreibung">
            <a:extLst>
              <a:ext uri="{FF2B5EF4-FFF2-40B4-BE49-F238E27FC236}">
                <a16:creationId xmlns:a16="http://schemas.microsoft.com/office/drawing/2014/main" id="{C4C10613-37E6-FA07-2C9F-295C788EA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419" y="2838117"/>
            <a:ext cx="4051190" cy="3038393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545BE19-942B-5935-7DAF-378905AB0909}"/>
              </a:ext>
            </a:extLst>
          </p:cNvPr>
          <p:cNvCxnSpPr/>
          <p:nvPr/>
        </p:nvCxnSpPr>
        <p:spPr bwMode="auto">
          <a:xfrm flipH="1">
            <a:off x="3614698" y="1774541"/>
            <a:ext cx="416613" cy="326003"/>
          </a:xfrm>
          <a:prstGeom prst="straightConnector1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24905C9-57B7-80B2-F2FF-860893A896C7}"/>
              </a:ext>
            </a:extLst>
          </p:cNvPr>
          <p:cNvCxnSpPr/>
          <p:nvPr/>
        </p:nvCxnSpPr>
        <p:spPr bwMode="auto">
          <a:xfrm>
            <a:off x="5874691" y="2027583"/>
            <a:ext cx="1027041" cy="973765"/>
          </a:xfrm>
          <a:prstGeom prst="straightConnector1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61026571"/>
      </p:ext>
    </p:extLst>
  </p:cSld>
  <p:clrMapOvr>
    <a:masterClrMapping/>
  </p:clrMapOvr>
  <p:transition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Im Haus, Wand, Elektronik enthält.&#10;&#10;Automatisch generierte Beschreibung">
            <a:extLst>
              <a:ext uri="{FF2B5EF4-FFF2-40B4-BE49-F238E27FC236}">
                <a16:creationId xmlns:a16="http://schemas.microsoft.com/office/drawing/2014/main" id="{221A3400-1FC8-ACBC-0F2A-09A1E772C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590" y="1492401"/>
            <a:ext cx="5430740" cy="4073055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Installation der Basis-Hardware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545BE19-942B-5935-7DAF-378905AB0909}"/>
              </a:ext>
            </a:extLst>
          </p:cNvPr>
          <p:cNvCxnSpPr/>
          <p:nvPr/>
        </p:nvCxnSpPr>
        <p:spPr bwMode="auto">
          <a:xfrm flipH="1" flipV="1">
            <a:off x="2806810" y="2189727"/>
            <a:ext cx="1531494" cy="2585031"/>
          </a:xfrm>
          <a:prstGeom prst="straightConnector1">
            <a:avLst/>
          </a:prstGeom>
          <a:solidFill>
            <a:srgbClr val="FF0000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24905C9-57B7-80B2-F2FF-860893A896C7}"/>
              </a:ext>
            </a:extLst>
          </p:cNvPr>
          <p:cNvCxnSpPr/>
          <p:nvPr/>
        </p:nvCxnSpPr>
        <p:spPr bwMode="auto">
          <a:xfrm>
            <a:off x="2677193" y="3200400"/>
            <a:ext cx="1560852" cy="1657847"/>
          </a:xfrm>
          <a:prstGeom prst="straightConnector1">
            <a:avLst/>
          </a:prstGeom>
          <a:solidFill>
            <a:srgbClr val="FF0000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Grafik 10" descr="Ein Bild, das Text, Im Haus enthält.&#10;&#10;Automatisch generierte Beschreibung">
            <a:extLst>
              <a:ext uri="{FF2B5EF4-FFF2-40B4-BE49-F238E27FC236}">
                <a16:creationId xmlns:a16="http://schemas.microsoft.com/office/drawing/2014/main" id="{25C0986B-DA99-7DFA-67DD-ACA1C3572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9018" y="1479620"/>
            <a:ext cx="4188689" cy="314151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F56B6C5-6132-A79C-9C16-AF05E20BDADF}"/>
              </a:ext>
            </a:extLst>
          </p:cNvPr>
          <p:cNvSpPr txBox="1"/>
          <p:nvPr/>
        </p:nvSpPr>
        <p:spPr>
          <a:xfrm rot="2743777">
            <a:off x="2553328" y="4037499"/>
            <a:ext cx="1550269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Pulse zur Bridge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58F0543-3694-2454-00E1-C3C7DCFE6921}"/>
              </a:ext>
            </a:extLst>
          </p:cNvPr>
          <p:cNvSpPr txBox="1"/>
          <p:nvPr/>
        </p:nvSpPr>
        <p:spPr>
          <a:xfrm rot="3562806">
            <a:off x="2912482" y="3220480"/>
            <a:ext cx="1779776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Bridge zum WLAN</a:t>
            </a:r>
          </a:p>
        </p:txBody>
      </p:sp>
    </p:spTree>
    <p:extLst>
      <p:ext uri="{BB962C8B-B14F-4D97-AF65-F5344CB8AC3E}">
        <p14:creationId xmlns:p14="http://schemas.microsoft.com/office/powerpoint/2010/main" val="9887833"/>
      </p:ext>
    </p:extLst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Die App</a:t>
            </a:r>
          </a:p>
        </p:txBody>
      </p:sp>
      <p:pic>
        <p:nvPicPr>
          <p:cNvPr id="3" name="Grafik 2" descr="Ein Bild, das Text, Screenshot, Computer, Software enthält.&#10;&#10;Automatisch generierte Beschreibung">
            <a:extLst>
              <a:ext uri="{FF2B5EF4-FFF2-40B4-BE49-F238E27FC236}">
                <a16:creationId xmlns:a16="http://schemas.microsoft.com/office/drawing/2014/main" id="{AA307D4D-6933-9618-4E54-1B81D3B05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3" y="896013"/>
            <a:ext cx="7474888" cy="560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82523"/>
      </p:ext>
    </p:extLst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Die App</a:t>
            </a:r>
          </a:p>
        </p:txBody>
      </p:sp>
      <p:pic>
        <p:nvPicPr>
          <p:cNvPr id="5" name="Grafik 4" descr="Ein Bild, das Text, Diagramm, Karte, Screenshot enthält.&#10;&#10;Automatisch generierte Beschreibung">
            <a:extLst>
              <a:ext uri="{FF2B5EF4-FFF2-40B4-BE49-F238E27FC236}">
                <a16:creationId xmlns:a16="http://schemas.microsoft.com/office/drawing/2014/main" id="{A04464AA-055B-7B53-7BDD-50BACB7FD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6" y="913903"/>
            <a:ext cx="7284057" cy="54630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2198E3B-4EAA-49A9-53F8-D549D5BDB064}"/>
              </a:ext>
            </a:extLst>
          </p:cNvPr>
          <p:cNvSpPr txBox="1"/>
          <p:nvPr/>
        </p:nvSpPr>
        <p:spPr>
          <a:xfrm>
            <a:off x="5737605" y="1832529"/>
            <a:ext cx="2322062" cy="738664"/>
          </a:xfrm>
          <a:prstGeom prst="rect">
            <a:avLst/>
          </a:prstGeom>
          <a:solidFill>
            <a:srgbClr val="FFFFCC">
              <a:alpha val="48627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angezeigt wird der Arbeitspreis, ohne Grundgebühr, incl. </a:t>
            </a:r>
            <a:r>
              <a:rPr lang="de-DE" sz="1400" dirty="0" err="1"/>
              <a:t>MWSt.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351728"/>
      </p:ext>
    </p:extLst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Dynamische Tarife – warum 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CC115E-6A26-3FD6-2353-A6230D950CD2}"/>
              </a:ext>
            </a:extLst>
          </p:cNvPr>
          <p:cNvSpPr txBox="1"/>
          <p:nvPr/>
        </p:nvSpPr>
        <p:spPr>
          <a:xfrm>
            <a:off x="1391478" y="1669774"/>
            <a:ext cx="659667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/>
              <a:t>„Bei mir kommt immer Strom aus der Steckdose,</a:t>
            </a:r>
          </a:p>
          <a:p>
            <a:r>
              <a:rPr lang="de-DE" sz="2000" i="1" dirty="0"/>
              <a:t>die Spannung liegt stabil bei 230 Volt,</a:t>
            </a:r>
          </a:p>
          <a:p>
            <a:r>
              <a:rPr lang="de-DE" sz="2000" i="1" dirty="0"/>
              <a:t>und die Kilowattstunde kostet 40 Cent </a:t>
            </a:r>
            <a:r>
              <a:rPr lang="de-DE" sz="1400" i="1" dirty="0"/>
              <a:t>(Pfalzwerke </a:t>
            </a:r>
            <a:r>
              <a:rPr lang="de-DE" sz="1400" i="1" dirty="0" err="1"/>
              <a:t>öko</a:t>
            </a:r>
            <a:r>
              <a:rPr lang="de-DE" sz="1400" i="1" dirty="0"/>
              <a:t> </a:t>
            </a:r>
            <a:r>
              <a:rPr lang="de-DE" sz="1400" i="1" dirty="0" err="1"/>
              <a:t>comfort</a:t>
            </a:r>
            <a:r>
              <a:rPr lang="de-DE" sz="2000" i="1" dirty="0"/>
              <a:t>)“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Ist das wirklich so statisch ?</a:t>
            </a:r>
          </a:p>
          <a:p>
            <a:r>
              <a:rPr lang="de-DE" sz="2000" dirty="0"/>
              <a:t>und geht das vielleicht preisgünstiger ?</a:t>
            </a:r>
          </a:p>
          <a:p>
            <a:endParaRPr lang="de-DE" sz="2000" dirty="0"/>
          </a:p>
          <a:p>
            <a:r>
              <a:rPr lang="de-DE" sz="2000" dirty="0"/>
              <a:t>schauen wir mal …</a:t>
            </a:r>
          </a:p>
        </p:txBody>
      </p:sp>
    </p:spTree>
    <p:extLst>
      <p:ext uri="{BB962C8B-B14F-4D97-AF65-F5344CB8AC3E}">
        <p14:creationId xmlns:p14="http://schemas.microsoft.com/office/powerpoint/2010/main" val="2484127765"/>
      </p:ext>
    </p:extLst>
  </p:cSld>
  <p:clrMapOvr>
    <a:masterClrMapping/>
  </p:clrMapOvr>
  <p:transition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Die App</a:t>
            </a:r>
          </a:p>
        </p:txBody>
      </p:sp>
      <p:pic>
        <p:nvPicPr>
          <p:cNvPr id="3" name="Grafik 2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320373BA-061E-DCB2-5C12-F448D7548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0" y="923842"/>
            <a:ext cx="7252253" cy="543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17416"/>
      </p:ext>
    </p:extLst>
  </p:cSld>
  <p:clrMapOvr>
    <a:masterClrMapping/>
  </p:clrMapOvr>
  <p:transition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Die App</a:t>
            </a:r>
          </a:p>
        </p:txBody>
      </p:sp>
      <p:pic>
        <p:nvPicPr>
          <p:cNvPr id="5" name="Grafik 4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C08B0381-513D-D078-E054-BC44B1547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3" y="922039"/>
            <a:ext cx="7125031" cy="534377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0C09750-BF23-DD6D-7BCE-3A2BB1D5EB4A}"/>
              </a:ext>
            </a:extLst>
          </p:cNvPr>
          <p:cNvSpPr txBox="1"/>
          <p:nvPr/>
        </p:nvSpPr>
        <p:spPr>
          <a:xfrm>
            <a:off x="6166483" y="2196671"/>
            <a:ext cx="2322062" cy="738664"/>
          </a:xfrm>
          <a:prstGeom prst="rect">
            <a:avLst/>
          </a:prstGeom>
          <a:solidFill>
            <a:srgbClr val="FFFFCC">
              <a:alpha val="48627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angezeigt wird der Gesamtpreis incl. Grundgebühr und </a:t>
            </a:r>
            <a:r>
              <a:rPr lang="de-DE" sz="1400" dirty="0" err="1"/>
              <a:t>MWSt.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8246207"/>
      </p:ext>
    </p:extLst>
  </p:cSld>
  <p:clrMapOvr>
    <a:masterClrMapping/>
  </p:clrMapOvr>
  <p:transition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Die Rechnung</a:t>
            </a:r>
          </a:p>
        </p:txBody>
      </p:sp>
      <p:pic>
        <p:nvPicPr>
          <p:cNvPr id="3" name="Grafik 2" descr="Ein Bild, das Text, Screenshot, Karte Menü, Dokument enthält.&#10;&#10;Automatisch generierte Beschreibung">
            <a:extLst>
              <a:ext uri="{FF2B5EF4-FFF2-40B4-BE49-F238E27FC236}">
                <a16:creationId xmlns:a16="http://schemas.microsoft.com/office/drawing/2014/main" id="{FCAD3974-781C-C912-29F6-0343A6123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8" y="885743"/>
            <a:ext cx="7308547" cy="52318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E5E850C-FDE5-D66E-D06B-E761398AC847}"/>
              </a:ext>
            </a:extLst>
          </p:cNvPr>
          <p:cNvSpPr txBox="1"/>
          <p:nvPr/>
        </p:nvSpPr>
        <p:spPr>
          <a:xfrm>
            <a:off x="7235980" y="1153802"/>
            <a:ext cx="2180073" cy="523220"/>
          </a:xfrm>
          <a:prstGeom prst="rect">
            <a:avLst/>
          </a:prstGeom>
          <a:solidFill>
            <a:srgbClr val="FFFFCC">
              <a:alpha val="48627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Nettopreise,</a:t>
            </a:r>
          </a:p>
          <a:p>
            <a:r>
              <a:rPr lang="de-DE" sz="1400" dirty="0"/>
              <a:t>ohne </a:t>
            </a:r>
            <a:r>
              <a:rPr lang="de-DE" sz="1400" dirty="0" err="1"/>
              <a:t>MWSt.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297251"/>
      </p:ext>
    </p:extLst>
  </p:cSld>
  <p:clrMapOvr>
    <a:masterClrMapping/>
  </p:clrMapOvr>
  <p:transition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Die Rechnung</a:t>
            </a:r>
          </a:p>
        </p:txBody>
      </p:sp>
      <p:pic>
        <p:nvPicPr>
          <p:cNvPr id="8" name="Grafik 7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17AC9BCB-85C3-C293-851E-2E27D9FAB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37" y="736086"/>
            <a:ext cx="7092372" cy="3083121"/>
          </a:xfrm>
          <a:prstGeom prst="rect">
            <a:avLst/>
          </a:prstGeom>
        </p:spPr>
      </p:pic>
      <p:pic>
        <p:nvPicPr>
          <p:cNvPr id="10" name="Grafik 9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AB31748F-C6BD-A8B5-B585-CADD6E144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1" y="2935169"/>
            <a:ext cx="5085550" cy="33603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BDC4812-C9BB-8799-5141-7FBAF8737EE3}"/>
              </a:ext>
            </a:extLst>
          </p:cNvPr>
          <p:cNvSpPr txBox="1"/>
          <p:nvPr/>
        </p:nvSpPr>
        <p:spPr>
          <a:xfrm>
            <a:off x="7817872" y="997396"/>
            <a:ext cx="1424370" cy="523220"/>
          </a:xfrm>
          <a:prstGeom prst="rect">
            <a:avLst/>
          </a:prstGeom>
          <a:solidFill>
            <a:srgbClr val="FFFFCC">
              <a:alpha val="48627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Nettopreise,</a:t>
            </a:r>
          </a:p>
          <a:p>
            <a:r>
              <a:rPr lang="de-DE" sz="1400" dirty="0"/>
              <a:t>ohne </a:t>
            </a:r>
            <a:r>
              <a:rPr lang="de-DE" sz="1400" dirty="0" err="1"/>
              <a:t>MWSt.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66938C-95D9-EF4C-4398-896372658968}"/>
              </a:ext>
            </a:extLst>
          </p:cNvPr>
          <p:cNvSpPr txBox="1"/>
          <p:nvPr/>
        </p:nvSpPr>
        <p:spPr>
          <a:xfrm>
            <a:off x="6214214" y="5306159"/>
            <a:ext cx="1424370" cy="307777"/>
          </a:xfrm>
          <a:prstGeom prst="rect">
            <a:avLst/>
          </a:prstGeom>
          <a:solidFill>
            <a:srgbClr val="FFFFCC">
              <a:alpha val="48627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MWSt.</a:t>
            </a:r>
            <a:endParaRPr lang="de-DE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0483DDEC-A416-DCD8-B8C6-A3017B16DF07}"/>
              </a:ext>
            </a:extLst>
          </p:cNvPr>
          <p:cNvCxnSpPr>
            <a:stCxn id="3" idx="1"/>
          </p:cNvCxnSpPr>
          <p:nvPr/>
        </p:nvCxnSpPr>
        <p:spPr bwMode="auto">
          <a:xfrm flipH="1" flipV="1">
            <a:off x="5917150" y="5460047"/>
            <a:ext cx="297064" cy="1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25620140"/>
      </p:ext>
    </p:extLst>
  </p:cSld>
  <p:clrMapOvr>
    <a:masterClrMapping/>
  </p:clrMapOvr>
  <p:transition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Beispiele für Preisverläufe</a:t>
            </a:r>
          </a:p>
        </p:txBody>
      </p:sp>
      <p:pic>
        <p:nvPicPr>
          <p:cNvPr id="5" name="Grafik 4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43809339-2576-EC47-CC44-FE9D3B7D5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2" y="1987499"/>
            <a:ext cx="4604744" cy="3453558"/>
          </a:xfrm>
          <a:prstGeom prst="rect">
            <a:avLst/>
          </a:prstGeom>
        </p:spPr>
      </p:pic>
      <p:pic>
        <p:nvPicPr>
          <p:cNvPr id="7" name="Grafik 6" descr="Ein Bild, das Text, Screenshot, Diagramm, Design enthält.">
            <a:extLst>
              <a:ext uri="{FF2B5EF4-FFF2-40B4-BE49-F238E27FC236}">
                <a16:creationId xmlns:a16="http://schemas.microsoft.com/office/drawing/2014/main" id="{135BA85A-F032-E209-4C2F-E220A1189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36" y="1987498"/>
            <a:ext cx="4604744" cy="345355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05CB4E9-012C-33B9-14F5-8BA3899599D5}"/>
              </a:ext>
            </a:extLst>
          </p:cNvPr>
          <p:cNvSpPr txBox="1"/>
          <p:nvPr/>
        </p:nvSpPr>
        <p:spPr>
          <a:xfrm>
            <a:off x="743739" y="846725"/>
            <a:ext cx="7530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Preis mit und ohne Steuern und Abgaben: 03.09.2023</a:t>
            </a:r>
          </a:p>
        </p:txBody>
      </p:sp>
    </p:spTree>
    <p:extLst>
      <p:ext uri="{BB962C8B-B14F-4D97-AF65-F5344CB8AC3E}">
        <p14:creationId xmlns:p14="http://schemas.microsoft.com/office/powerpoint/2010/main" val="1237201299"/>
      </p:ext>
    </p:extLst>
  </p:cSld>
  <p:clrMapOvr>
    <a:masterClrMapping/>
  </p:clrMapOvr>
  <p:transition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Beispiele für Preisverläufe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05CB4E9-012C-33B9-14F5-8BA3899599D5}"/>
              </a:ext>
            </a:extLst>
          </p:cNvPr>
          <p:cNvSpPr txBox="1"/>
          <p:nvPr/>
        </p:nvSpPr>
        <p:spPr>
          <a:xfrm>
            <a:off x="758852" y="866531"/>
            <a:ext cx="5081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Bisher niedrigster Preis: 01.05.2024</a:t>
            </a:r>
          </a:p>
        </p:txBody>
      </p:sp>
      <p:pic>
        <p:nvPicPr>
          <p:cNvPr id="11" name="Grafik 10" descr="Ein Bild, das Text, Diagramm, Screenshot, Schrift enthält.">
            <a:extLst>
              <a:ext uri="{FF2B5EF4-FFF2-40B4-BE49-F238E27FC236}">
                <a16:creationId xmlns:a16="http://schemas.microsoft.com/office/drawing/2014/main" id="{3459B9D9-9C66-E399-B07D-A23363970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4" y="1915234"/>
            <a:ext cx="4508398" cy="3381299"/>
          </a:xfrm>
          <a:prstGeom prst="rect">
            <a:avLst/>
          </a:prstGeom>
        </p:spPr>
      </p:pic>
      <p:pic>
        <p:nvPicPr>
          <p:cNvPr id="13" name="Grafik 12" descr="Ein Bild, das Text, Screenshot, Diagramm, Karte enthält.">
            <a:extLst>
              <a:ext uri="{FF2B5EF4-FFF2-40B4-BE49-F238E27FC236}">
                <a16:creationId xmlns:a16="http://schemas.microsoft.com/office/drawing/2014/main" id="{4CFCD0F9-687E-DB61-18C9-DB46D726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5" y="1915233"/>
            <a:ext cx="4508400" cy="33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07520"/>
      </p:ext>
    </p:extLst>
  </p:cSld>
  <p:clrMapOvr>
    <a:masterClrMapping/>
  </p:clrMapOvr>
  <p:transition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Preisverlauf 3,5 Jahre</a:t>
            </a:r>
          </a:p>
        </p:txBody>
      </p:sp>
      <p:pic>
        <p:nvPicPr>
          <p:cNvPr id="5" name="Grafik 4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FC7E820F-E84C-9173-B761-14C00572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1" y="1534349"/>
            <a:ext cx="4758499" cy="3568874"/>
          </a:xfrm>
          <a:prstGeom prst="rect">
            <a:avLst/>
          </a:prstGeom>
        </p:spPr>
      </p:pic>
      <p:pic>
        <p:nvPicPr>
          <p:cNvPr id="7" name="Grafik 6" descr="Ein Bild, das Text, Diagramm, Screenshot enthält.&#10;&#10;Automatisch generierte Beschreibung">
            <a:extLst>
              <a:ext uri="{FF2B5EF4-FFF2-40B4-BE49-F238E27FC236}">
                <a16:creationId xmlns:a16="http://schemas.microsoft.com/office/drawing/2014/main" id="{F2B06A72-6834-0C76-5450-56D38D255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11" y="1534349"/>
            <a:ext cx="4758499" cy="35688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28C005-6091-9937-4C64-86942518DDA9}"/>
              </a:ext>
            </a:extLst>
          </p:cNvPr>
          <p:cNvSpPr txBox="1"/>
          <p:nvPr/>
        </p:nvSpPr>
        <p:spPr>
          <a:xfrm>
            <a:off x="696685" y="850983"/>
            <a:ext cx="5458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Durchschnitt: mit 2022 etwa 33 ct/kWh, ohne 2022 etwa 26 ct/kWh</a:t>
            </a:r>
          </a:p>
        </p:txBody>
      </p:sp>
    </p:spTree>
    <p:extLst>
      <p:ext uri="{BB962C8B-B14F-4D97-AF65-F5344CB8AC3E}">
        <p14:creationId xmlns:p14="http://schemas.microsoft.com/office/powerpoint/2010/main" val="3551005901"/>
      </p:ext>
    </p:extLst>
  </p:cSld>
  <p:clrMapOvr>
    <a:masterClrMapping/>
  </p:clrMapOvr>
  <p:transition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4" name="Rechteck 72723">
            <a:extLst>
              <a:ext uri="{FF2B5EF4-FFF2-40B4-BE49-F238E27FC236}">
                <a16:creationId xmlns:a16="http://schemas.microsoft.com/office/drawing/2014/main" id="{E150CF9D-B2C7-F91B-7006-3D183549AF8C}"/>
              </a:ext>
            </a:extLst>
          </p:cNvPr>
          <p:cNvSpPr/>
          <p:nvPr/>
        </p:nvSpPr>
        <p:spPr bwMode="auto">
          <a:xfrm>
            <a:off x="112405" y="1497446"/>
            <a:ext cx="9513534" cy="454253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4"/>
            <a:ext cx="85103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Meine Anlage bis Juni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785A221-F41B-41D0-A18D-1EB391EE98CF}"/>
              </a:ext>
            </a:extLst>
          </p:cNvPr>
          <p:cNvCxnSpPr/>
          <p:nvPr/>
        </p:nvCxnSpPr>
        <p:spPr bwMode="auto">
          <a:xfrm>
            <a:off x="609600" y="1102501"/>
            <a:ext cx="779931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Gerader Verbinder 134">
            <a:extLst>
              <a:ext uri="{FF2B5EF4-FFF2-40B4-BE49-F238E27FC236}">
                <a16:creationId xmlns:a16="http://schemas.microsoft.com/office/drawing/2014/main" id="{663398CD-C698-45B7-97AC-989FF60A3B34}"/>
              </a:ext>
            </a:extLst>
          </p:cNvPr>
          <p:cNvCxnSpPr/>
          <p:nvPr/>
        </p:nvCxnSpPr>
        <p:spPr bwMode="auto">
          <a:xfrm>
            <a:off x="609600" y="1356501"/>
            <a:ext cx="7799310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274D6C98-C3BC-4F1D-BD67-87A86BF4F91D}"/>
              </a:ext>
            </a:extLst>
          </p:cNvPr>
          <p:cNvSpPr txBox="1"/>
          <p:nvPr/>
        </p:nvSpPr>
        <p:spPr>
          <a:xfrm>
            <a:off x="8432906" y="913638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Stromnetz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1F232847-AFFC-401C-A6E2-A85DE839F7CD}"/>
              </a:ext>
            </a:extLst>
          </p:cNvPr>
          <p:cNvSpPr txBox="1"/>
          <p:nvPr/>
        </p:nvSpPr>
        <p:spPr>
          <a:xfrm>
            <a:off x="8432906" y="118966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Datennetz</a:t>
            </a:r>
          </a:p>
        </p:txBody>
      </p:sp>
      <p:cxnSp>
        <p:nvCxnSpPr>
          <p:cNvPr id="145" name="Gerader Verbinder 144">
            <a:extLst>
              <a:ext uri="{FF2B5EF4-FFF2-40B4-BE49-F238E27FC236}">
                <a16:creationId xmlns:a16="http://schemas.microsoft.com/office/drawing/2014/main" id="{D4220D75-3BEF-4F3F-A602-D49363ED4B9D}"/>
              </a:ext>
            </a:extLst>
          </p:cNvPr>
          <p:cNvCxnSpPr/>
          <p:nvPr/>
        </p:nvCxnSpPr>
        <p:spPr bwMode="auto">
          <a:xfrm>
            <a:off x="6228724" y="1356501"/>
            <a:ext cx="0" cy="80812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F31A4547-82B6-489F-9097-F1FC06059D00}"/>
              </a:ext>
            </a:extLst>
          </p:cNvPr>
          <p:cNvCxnSpPr/>
          <p:nvPr/>
        </p:nvCxnSpPr>
        <p:spPr bwMode="auto">
          <a:xfrm>
            <a:off x="1984343" y="1087846"/>
            <a:ext cx="0" cy="105789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00B83BDC-76EE-48C7-B93D-FD63AB16E84B}"/>
              </a:ext>
            </a:extLst>
          </p:cNvPr>
          <p:cNvSpPr/>
          <p:nvPr/>
        </p:nvSpPr>
        <p:spPr bwMode="auto">
          <a:xfrm>
            <a:off x="1943832" y="1050965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805ACD8-3270-5959-25ED-7843A985F7CD}"/>
              </a:ext>
            </a:extLst>
          </p:cNvPr>
          <p:cNvSpPr/>
          <p:nvPr/>
        </p:nvSpPr>
        <p:spPr bwMode="auto">
          <a:xfrm>
            <a:off x="1453256" y="2157992"/>
            <a:ext cx="1991979" cy="93035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F3DD43A-59F6-F743-217D-765BBF9AF175}"/>
              </a:ext>
            </a:extLst>
          </p:cNvPr>
          <p:cNvSpPr txBox="1"/>
          <p:nvPr/>
        </p:nvSpPr>
        <p:spPr>
          <a:xfrm>
            <a:off x="2565871" y="2343049"/>
            <a:ext cx="684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Tibber</a:t>
            </a:r>
          </a:p>
          <a:p>
            <a:pPr algn="ctr"/>
            <a:r>
              <a:rPr lang="de-DE" sz="1400" dirty="0"/>
              <a:t>Pulse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1084EFA-6125-0C60-EB08-03BF50547718}"/>
              </a:ext>
            </a:extLst>
          </p:cNvPr>
          <p:cNvCxnSpPr>
            <a:stCxn id="2" idx="0"/>
            <a:endCxn id="2" idx="2"/>
          </p:cNvCxnSpPr>
          <p:nvPr/>
        </p:nvCxnSpPr>
        <p:spPr bwMode="auto">
          <a:xfrm>
            <a:off x="2449246" y="2157992"/>
            <a:ext cx="0" cy="93035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EF770B2-593E-6EB1-D81F-70287B8A515E}"/>
              </a:ext>
            </a:extLst>
          </p:cNvPr>
          <p:cNvSpPr txBox="1"/>
          <p:nvPr/>
        </p:nvSpPr>
        <p:spPr>
          <a:xfrm>
            <a:off x="1566253" y="2343049"/>
            <a:ext cx="841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Digitaler</a:t>
            </a:r>
          </a:p>
          <a:p>
            <a:pPr algn="ctr"/>
            <a:r>
              <a:rPr lang="de-DE" sz="1400" dirty="0"/>
              <a:t>Zähler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91C1C56-E255-CEC2-3D41-ECBE4D01633F}"/>
              </a:ext>
            </a:extLst>
          </p:cNvPr>
          <p:cNvCxnSpPr/>
          <p:nvPr/>
        </p:nvCxnSpPr>
        <p:spPr bwMode="auto">
          <a:xfrm>
            <a:off x="1790299" y="3955640"/>
            <a:ext cx="750792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910F2429-8EC4-1A93-ACA4-E251425C2B6A}"/>
              </a:ext>
            </a:extLst>
          </p:cNvPr>
          <p:cNvSpPr txBox="1"/>
          <p:nvPr/>
        </p:nvSpPr>
        <p:spPr>
          <a:xfrm>
            <a:off x="222265" y="3766777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Haus-Stromnetz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F8BBF1F-4F47-8FCA-5C1D-9CF961F95245}"/>
              </a:ext>
            </a:extLst>
          </p:cNvPr>
          <p:cNvGrpSpPr/>
          <p:nvPr/>
        </p:nvGrpSpPr>
        <p:grpSpPr>
          <a:xfrm>
            <a:off x="8331725" y="5106069"/>
            <a:ext cx="860309" cy="462686"/>
            <a:chOff x="10837564" y="1643045"/>
            <a:chExt cx="3320770" cy="1785955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E6208189-1284-75D3-1C4F-A53AB6397C17}"/>
                </a:ext>
              </a:extLst>
            </p:cNvPr>
            <p:cNvSpPr/>
            <p:nvPr/>
          </p:nvSpPr>
          <p:spPr bwMode="auto">
            <a:xfrm>
              <a:off x="10837564" y="1643045"/>
              <a:ext cx="3320770" cy="1785955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E5227234-ADBA-7836-27D7-48FB3186C7E0}"/>
                </a:ext>
              </a:extLst>
            </p:cNvPr>
            <p:cNvGrpSpPr/>
            <p:nvPr/>
          </p:nvGrpSpPr>
          <p:grpSpPr>
            <a:xfrm>
              <a:off x="11264559" y="1884626"/>
              <a:ext cx="2344763" cy="1302791"/>
              <a:chOff x="8364915" y="3815016"/>
              <a:chExt cx="897300" cy="528571"/>
            </a:xfrm>
          </p:grpSpPr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728822CB-6B94-D463-11A9-CBE72CFB4102}"/>
                  </a:ext>
                </a:extLst>
              </p:cNvPr>
              <p:cNvSpPr/>
              <p:nvPr/>
            </p:nvSpPr>
            <p:spPr bwMode="auto">
              <a:xfrm>
                <a:off x="8364915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78915CF2-EEF7-E786-9476-ECE915C7B2D0}"/>
                  </a:ext>
                </a:extLst>
              </p:cNvPr>
              <p:cNvSpPr/>
              <p:nvPr/>
            </p:nvSpPr>
            <p:spPr bwMode="auto">
              <a:xfrm>
                <a:off x="8764049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98FE3F3B-890E-3884-8C6A-38B3D204529C}"/>
                  </a:ext>
                </a:extLst>
              </p:cNvPr>
              <p:cNvSpPr/>
              <p:nvPr/>
            </p:nvSpPr>
            <p:spPr bwMode="auto">
              <a:xfrm>
                <a:off x="8512535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99519CA0-CF76-3F4D-6264-DE22E647CEB0}"/>
                  </a:ext>
                </a:extLst>
              </p:cNvPr>
              <p:cNvSpPr/>
              <p:nvPr/>
            </p:nvSpPr>
            <p:spPr bwMode="auto">
              <a:xfrm>
                <a:off x="8911668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8C14F1C0-410F-EA27-B685-F3A9783D4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09" y="4808101"/>
            <a:ext cx="860309" cy="860309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EB51EDD2-FD3C-AC99-38FB-D7798B902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24627" r="31391" b="25716"/>
          <a:stretch/>
        </p:blipFill>
        <p:spPr>
          <a:xfrm>
            <a:off x="3876543" y="4947919"/>
            <a:ext cx="423723" cy="569127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3D3F1ED4-57CA-555A-8115-E415C131D2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29360" r="81092" b="53879"/>
          <a:stretch/>
        </p:blipFill>
        <p:spPr>
          <a:xfrm>
            <a:off x="2449246" y="4957201"/>
            <a:ext cx="397075" cy="523141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1B099C1E-013B-C1B1-C3C5-9F5468881B71}"/>
              </a:ext>
            </a:extLst>
          </p:cNvPr>
          <p:cNvSpPr txBox="1"/>
          <p:nvPr/>
        </p:nvSpPr>
        <p:spPr>
          <a:xfrm>
            <a:off x="2204392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einfache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DB41671-E97C-2416-A784-BDD050FF082E}"/>
              </a:ext>
            </a:extLst>
          </p:cNvPr>
          <p:cNvSpPr txBox="1"/>
          <p:nvPr/>
        </p:nvSpPr>
        <p:spPr>
          <a:xfrm>
            <a:off x="3444009" y="5639871"/>
            <a:ext cx="1226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Manuel schaltbare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6DDCD06-6BD7-66FB-AAE6-F7F3305FBBC1}"/>
              </a:ext>
            </a:extLst>
          </p:cNvPr>
          <p:cNvSpPr txBox="1"/>
          <p:nvPr/>
        </p:nvSpPr>
        <p:spPr>
          <a:xfrm>
            <a:off x="4959158" y="5639871"/>
            <a:ext cx="1207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LL-Wärmepumpe,</a:t>
            </a:r>
          </a:p>
          <a:p>
            <a:pPr algn="ctr"/>
            <a:r>
              <a:rPr lang="de-DE" sz="1000" dirty="0"/>
              <a:t>ca. 600 kWh/a</a:t>
            </a:r>
          </a:p>
        </p:txBody>
      </p: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E940292A-FC5C-2CD5-1282-B265D32C0B14}"/>
              </a:ext>
            </a:extLst>
          </p:cNvPr>
          <p:cNvCxnSpPr>
            <a:cxnSpLocks/>
          </p:cNvCxnSpPr>
          <p:nvPr/>
        </p:nvCxnSpPr>
        <p:spPr bwMode="auto">
          <a:xfrm>
            <a:off x="5411267" y="3942963"/>
            <a:ext cx="0" cy="99130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703779C4-AA76-2AFE-F340-DF93661483FD}"/>
              </a:ext>
            </a:extLst>
          </p:cNvPr>
          <p:cNvSpPr/>
          <p:nvPr/>
        </p:nvSpPr>
        <p:spPr bwMode="auto">
          <a:xfrm>
            <a:off x="53707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FB30CA94-607C-BDEF-5AF4-E2966D8AD59D}"/>
              </a:ext>
            </a:extLst>
          </p:cNvPr>
          <p:cNvCxnSpPr>
            <a:cxnSpLocks/>
          </p:cNvCxnSpPr>
          <p:nvPr/>
        </p:nvCxnSpPr>
        <p:spPr bwMode="auto">
          <a:xfrm>
            <a:off x="4033916" y="3942963"/>
            <a:ext cx="0" cy="101423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73A4B088-28A3-065E-EED2-51C566AB80C4}"/>
              </a:ext>
            </a:extLst>
          </p:cNvPr>
          <p:cNvSpPr/>
          <p:nvPr/>
        </p:nvSpPr>
        <p:spPr bwMode="auto">
          <a:xfrm>
            <a:off x="399340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A62B6B2D-F3CC-1454-F2E9-07729F129278}"/>
              </a:ext>
            </a:extLst>
          </p:cNvPr>
          <p:cNvSpPr/>
          <p:nvPr/>
        </p:nvSpPr>
        <p:spPr bwMode="auto">
          <a:xfrm>
            <a:off x="68951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FC3D3E1-E950-B788-2F98-9A07CFBC2527}"/>
              </a:ext>
            </a:extLst>
          </p:cNvPr>
          <p:cNvSpPr/>
          <p:nvPr/>
        </p:nvSpPr>
        <p:spPr bwMode="auto">
          <a:xfrm>
            <a:off x="782955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6E82F03A-23D0-81CD-E384-AFB193A4D765}"/>
              </a:ext>
            </a:extLst>
          </p:cNvPr>
          <p:cNvCxnSpPr>
            <a:cxnSpLocks/>
          </p:cNvCxnSpPr>
          <p:nvPr/>
        </p:nvCxnSpPr>
        <p:spPr bwMode="auto">
          <a:xfrm>
            <a:off x="8568614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1F4146A-1543-5B42-F589-F92A7B4F5A90}"/>
              </a:ext>
            </a:extLst>
          </p:cNvPr>
          <p:cNvSpPr/>
          <p:nvPr/>
        </p:nvSpPr>
        <p:spPr bwMode="auto">
          <a:xfrm>
            <a:off x="85281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EA8D879C-160D-9F47-B218-9C7CCDD42419}"/>
              </a:ext>
            </a:extLst>
          </p:cNvPr>
          <p:cNvCxnSpPr>
            <a:cxnSpLocks/>
          </p:cNvCxnSpPr>
          <p:nvPr/>
        </p:nvCxnSpPr>
        <p:spPr bwMode="auto">
          <a:xfrm>
            <a:off x="2693014" y="3942963"/>
            <a:ext cx="0" cy="108227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CE01B81E-AE59-0C87-EBD4-A4EE33B681DC}"/>
              </a:ext>
            </a:extLst>
          </p:cNvPr>
          <p:cNvSpPr/>
          <p:nvPr/>
        </p:nvSpPr>
        <p:spPr bwMode="auto">
          <a:xfrm>
            <a:off x="26525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6951BB67-7915-D9CE-3EC9-756F9BF53DFC}"/>
              </a:ext>
            </a:extLst>
          </p:cNvPr>
          <p:cNvCxnSpPr>
            <a:cxnSpLocks/>
          </p:cNvCxnSpPr>
          <p:nvPr/>
        </p:nvCxnSpPr>
        <p:spPr bwMode="auto">
          <a:xfrm>
            <a:off x="1993969" y="3084206"/>
            <a:ext cx="0" cy="8714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3C34E12F-AB8D-D580-1D60-98688A4E04B0}"/>
              </a:ext>
            </a:extLst>
          </p:cNvPr>
          <p:cNvSpPr/>
          <p:nvPr/>
        </p:nvSpPr>
        <p:spPr bwMode="auto">
          <a:xfrm>
            <a:off x="1953957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2720" name="Gruppieren 72719">
            <a:extLst>
              <a:ext uri="{FF2B5EF4-FFF2-40B4-BE49-F238E27FC236}">
                <a16:creationId xmlns:a16="http://schemas.microsoft.com/office/drawing/2014/main" id="{0B0BF4CA-55EA-01A4-5895-8A48EA45103A}"/>
              </a:ext>
            </a:extLst>
          </p:cNvPr>
          <p:cNvGrpSpPr/>
          <p:nvPr/>
        </p:nvGrpSpPr>
        <p:grpSpPr>
          <a:xfrm>
            <a:off x="4992769" y="1743498"/>
            <a:ext cx="2483021" cy="1268899"/>
            <a:chOff x="4961825" y="1731670"/>
            <a:chExt cx="2483021" cy="1268899"/>
          </a:xfrm>
        </p:grpSpPr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26A512E6-FBCC-88C4-9BEA-5BEEA5742605}"/>
                </a:ext>
              </a:extLst>
            </p:cNvPr>
            <p:cNvSpPr/>
            <p:nvPr/>
          </p:nvSpPr>
          <p:spPr bwMode="auto">
            <a:xfrm>
              <a:off x="4961825" y="2157992"/>
              <a:ext cx="2483021" cy="842577"/>
            </a:xfrm>
            <a:prstGeom prst="roundRect">
              <a:avLst/>
            </a:prstGeom>
            <a:solidFill>
              <a:srgbClr val="66C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05600DE-D75B-A625-8FB4-FC7E98C13A6E}"/>
                </a:ext>
              </a:extLst>
            </p:cNvPr>
            <p:cNvSpPr txBox="1"/>
            <p:nvPr/>
          </p:nvSpPr>
          <p:spPr>
            <a:xfrm>
              <a:off x="5115127" y="2235147"/>
              <a:ext cx="14172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Tibber App</a:t>
              </a:r>
            </a:p>
          </p:txBody>
        </p:sp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1C23678A-5769-45C9-2467-836A0962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661" y="2429516"/>
              <a:ext cx="600262" cy="360157"/>
            </a:xfrm>
            <a:prstGeom prst="rect">
              <a:avLst/>
            </a:prstGeom>
          </p:spPr>
        </p:pic>
        <p:pic>
          <p:nvPicPr>
            <p:cNvPr id="106" name="Grafik 105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AC49CF96-1108-4D61-734C-42566C782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 t="25822" r="22201" b="37321"/>
            <a:stretch/>
          </p:blipFill>
          <p:spPr>
            <a:xfrm>
              <a:off x="6730258" y="1731670"/>
              <a:ext cx="473616" cy="149381"/>
            </a:xfrm>
            <a:prstGeom prst="rect">
              <a:avLst/>
            </a:prstGeom>
          </p:spPr>
        </p:pic>
        <p:cxnSp>
          <p:nvCxnSpPr>
            <p:cNvPr id="127" name="Gerade Verbindung mit Pfeil 126">
              <a:extLst>
                <a:ext uri="{FF2B5EF4-FFF2-40B4-BE49-F238E27FC236}">
                  <a16:creationId xmlns:a16="http://schemas.microsoft.com/office/drawing/2014/main" id="{88F450D4-E00E-687E-1CFD-65842F10A30C}"/>
                </a:ext>
              </a:extLst>
            </p:cNvPr>
            <p:cNvCxnSpPr/>
            <p:nvPr/>
          </p:nvCxnSpPr>
          <p:spPr bwMode="auto">
            <a:xfrm>
              <a:off x="6972418" y="1923027"/>
              <a:ext cx="0" cy="222712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5" name="Textfeld 154">
            <a:extLst>
              <a:ext uri="{FF2B5EF4-FFF2-40B4-BE49-F238E27FC236}">
                <a16:creationId xmlns:a16="http://schemas.microsoft.com/office/drawing/2014/main" id="{09DB44E0-C2A8-72C3-BA19-F98F9C41C4E0}"/>
              </a:ext>
            </a:extLst>
          </p:cNvPr>
          <p:cNvSpPr txBox="1"/>
          <p:nvPr/>
        </p:nvSpPr>
        <p:spPr>
          <a:xfrm>
            <a:off x="7797839" y="5668331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PV-Anlage, 6,8 kW,</a:t>
            </a:r>
          </a:p>
          <a:p>
            <a:pPr algn="ctr"/>
            <a:r>
              <a:rPr lang="de-DE" sz="1000" dirty="0"/>
              <a:t>ca. 6.500 kWh/a</a:t>
            </a:r>
          </a:p>
        </p:txBody>
      </p:sp>
      <p:grpSp>
        <p:nvGrpSpPr>
          <p:cNvPr id="72723" name="Gruppieren 72722">
            <a:extLst>
              <a:ext uri="{FF2B5EF4-FFF2-40B4-BE49-F238E27FC236}">
                <a16:creationId xmlns:a16="http://schemas.microsoft.com/office/drawing/2014/main" id="{22A541F5-F096-7A5B-0E73-7A90BE1C8E24}"/>
              </a:ext>
            </a:extLst>
          </p:cNvPr>
          <p:cNvGrpSpPr/>
          <p:nvPr/>
        </p:nvGrpSpPr>
        <p:grpSpPr>
          <a:xfrm>
            <a:off x="192280" y="3063149"/>
            <a:ext cx="9105939" cy="2055289"/>
            <a:chOff x="192280" y="3063149"/>
            <a:chExt cx="9105939" cy="2055289"/>
          </a:xfrm>
        </p:grpSpPr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DB91B626-B107-8F0F-EE75-40A94B2AA475}"/>
                </a:ext>
              </a:extLst>
            </p:cNvPr>
            <p:cNvCxnSpPr/>
            <p:nvPr/>
          </p:nvCxnSpPr>
          <p:spPr bwMode="auto">
            <a:xfrm>
              <a:off x="6228724" y="3063149"/>
              <a:ext cx="0" cy="112543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2722" name="Gruppieren 72721">
              <a:extLst>
                <a:ext uri="{FF2B5EF4-FFF2-40B4-BE49-F238E27FC236}">
                  <a16:creationId xmlns:a16="http://schemas.microsoft.com/office/drawing/2014/main" id="{7556D338-3BCC-9B4B-178C-0A8B9EFDFD4B}"/>
                </a:ext>
              </a:extLst>
            </p:cNvPr>
            <p:cNvGrpSpPr/>
            <p:nvPr/>
          </p:nvGrpSpPr>
          <p:grpSpPr>
            <a:xfrm>
              <a:off x="192280" y="4042808"/>
              <a:ext cx="9105939" cy="1075630"/>
              <a:chOff x="192280" y="4042808"/>
              <a:chExt cx="9105939" cy="1075630"/>
            </a:xfrm>
          </p:grpSpPr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26F6B5E3-0746-C94E-55BC-617C74AC9B6D}"/>
                  </a:ext>
                </a:extLst>
              </p:cNvPr>
              <p:cNvCxnSpPr/>
              <p:nvPr/>
            </p:nvCxnSpPr>
            <p:spPr bwMode="auto">
              <a:xfrm>
                <a:off x="1790299" y="4209640"/>
                <a:ext cx="750792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311464AE-5376-DEDF-466D-AF40AC9FF9B6}"/>
                  </a:ext>
                </a:extLst>
              </p:cNvPr>
              <p:cNvSpPr txBox="1"/>
              <p:nvPr/>
            </p:nvSpPr>
            <p:spPr>
              <a:xfrm>
                <a:off x="192280" y="4042808"/>
                <a:ext cx="14189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Kommunikation</a:t>
                </a:r>
              </a:p>
            </p:txBody>
          </p: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948A2E27-AB2D-161D-6D8E-A5E21481B305}"/>
                  </a:ext>
                </a:extLst>
              </p:cNvPr>
              <p:cNvCxnSpPr/>
              <p:nvPr/>
            </p:nvCxnSpPr>
            <p:spPr bwMode="auto">
              <a:xfrm>
                <a:off x="8812488" y="4209640"/>
                <a:ext cx="0" cy="90879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66" name="Text Box 14">
            <a:extLst>
              <a:ext uri="{FF2B5EF4-FFF2-40B4-BE49-F238E27FC236}">
                <a16:creationId xmlns:a16="http://schemas.microsoft.com/office/drawing/2014/main" id="{6CDFB86A-93CC-8DD4-E426-68C3E55D8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83" y="5445625"/>
            <a:ext cx="19875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b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ISE e.V.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FairGrid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cxnSp>
        <p:nvCxnSpPr>
          <p:cNvPr id="72728" name="Gerade Verbindung mit Pfeil 72727">
            <a:extLst>
              <a:ext uri="{FF2B5EF4-FFF2-40B4-BE49-F238E27FC236}">
                <a16:creationId xmlns:a16="http://schemas.microsoft.com/office/drawing/2014/main" id="{EEE13A75-2348-4C13-FBD9-EB8A7AE4BDB5}"/>
              </a:ext>
            </a:extLst>
          </p:cNvPr>
          <p:cNvCxnSpPr/>
          <p:nvPr/>
        </p:nvCxnSpPr>
        <p:spPr bwMode="auto">
          <a:xfrm>
            <a:off x="2204392" y="327660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1258D2B0-03A8-2555-8463-716D567D8E1D}"/>
              </a:ext>
            </a:extLst>
          </p:cNvPr>
          <p:cNvCxnSpPr/>
          <p:nvPr/>
        </p:nvCxnSpPr>
        <p:spPr bwMode="auto">
          <a:xfrm>
            <a:off x="2204392" y="1544206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26CC47F1-C3EF-0E6B-FEE9-3D9D906E5E0C}"/>
              </a:ext>
            </a:extLst>
          </p:cNvPr>
          <p:cNvCxnSpPr/>
          <p:nvPr/>
        </p:nvCxnSpPr>
        <p:spPr bwMode="auto">
          <a:xfrm>
            <a:off x="258655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1387B967-E3D6-23C8-80E9-96B5C7DD97AF}"/>
              </a:ext>
            </a:extLst>
          </p:cNvPr>
          <p:cNvCxnSpPr/>
          <p:nvPr/>
        </p:nvCxnSpPr>
        <p:spPr bwMode="auto">
          <a:xfrm>
            <a:off x="3895793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2985837-221F-759B-F427-E2ADCF705967}"/>
              </a:ext>
            </a:extLst>
          </p:cNvPr>
          <p:cNvCxnSpPr/>
          <p:nvPr/>
        </p:nvCxnSpPr>
        <p:spPr bwMode="auto">
          <a:xfrm>
            <a:off x="5281830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B0853F70-FB75-4FF3-C4E7-E0F58D718FD3}"/>
              </a:ext>
            </a:extLst>
          </p:cNvPr>
          <p:cNvCxnSpPr/>
          <p:nvPr/>
        </p:nvCxnSpPr>
        <p:spPr bwMode="auto">
          <a:xfrm>
            <a:off x="8439907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6CD8ED79-D7B0-8E3A-902A-5EAC6E078D15}"/>
              </a:ext>
            </a:extLst>
          </p:cNvPr>
          <p:cNvSpPr txBox="1"/>
          <p:nvPr/>
        </p:nvSpPr>
        <p:spPr>
          <a:xfrm>
            <a:off x="7374813" y="1672401"/>
            <a:ext cx="2387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Dynamischer Strompreis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90CC38E-3F6D-F440-B8D3-CF717E2A31B2}"/>
              </a:ext>
            </a:extLst>
          </p:cNvPr>
          <p:cNvCxnSpPr>
            <a:endCxn id="27" idx="1"/>
          </p:cNvCxnSpPr>
          <p:nvPr/>
        </p:nvCxnSpPr>
        <p:spPr bwMode="auto">
          <a:xfrm>
            <a:off x="3456647" y="2591109"/>
            <a:ext cx="1536122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8F62413-684C-4852-152B-6FBBA9B41D15}"/>
              </a:ext>
            </a:extLst>
          </p:cNvPr>
          <p:cNvCxnSpPr/>
          <p:nvPr/>
        </p:nvCxnSpPr>
        <p:spPr bwMode="auto">
          <a:xfrm>
            <a:off x="2908143" y="3097956"/>
            <a:ext cx="0" cy="1111684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7829460-586C-7361-DD44-69F66E1D0718}"/>
              </a:ext>
            </a:extLst>
          </p:cNvPr>
          <p:cNvSpPr/>
          <p:nvPr/>
        </p:nvSpPr>
        <p:spPr bwMode="auto">
          <a:xfrm>
            <a:off x="8775963" y="4440745"/>
            <a:ext cx="821746" cy="322722"/>
          </a:xfrm>
          <a:prstGeom prst="roundRect">
            <a:avLst/>
          </a:prstGeom>
          <a:solidFill>
            <a:srgbClr val="66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000" dirty="0">
                <a:latin typeface="Arial" charset="0"/>
              </a:rPr>
              <a:t>SMA Home Manager</a:t>
            </a: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FF9912D-FAB1-CBD0-8C2B-4FF5407F89C6}"/>
              </a:ext>
            </a:extLst>
          </p:cNvPr>
          <p:cNvSpPr/>
          <p:nvPr/>
        </p:nvSpPr>
        <p:spPr bwMode="auto">
          <a:xfrm>
            <a:off x="5354162" y="4298770"/>
            <a:ext cx="658164" cy="322722"/>
          </a:xfrm>
          <a:prstGeom prst="roundRect">
            <a:avLst/>
          </a:prstGeom>
          <a:solidFill>
            <a:srgbClr val="66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Daikin</a:t>
            </a:r>
            <a:r>
              <a:rPr lang="de-DE" sz="1000" dirty="0">
                <a:latin typeface="Arial" charset="0"/>
              </a:rPr>
              <a:t> Controller</a:t>
            </a: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19D7D33-C5C8-684B-25F2-4861B3A54934}"/>
              </a:ext>
            </a:extLst>
          </p:cNvPr>
          <p:cNvSpPr txBox="1"/>
          <p:nvPr/>
        </p:nvSpPr>
        <p:spPr>
          <a:xfrm>
            <a:off x="8008229" y="2180504"/>
            <a:ext cx="1623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- Keine Steuerung der Wärmepumpe</a:t>
            </a: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363996696"/>
      </p:ext>
    </p:extLst>
  </p:cSld>
  <p:clrMapOvr>
    <a:masterClrMapping/>
  </p:clrMapOvr>
  <p:transition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Meine Verbrauchswerte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C8C3CEDD-632E-720C-76A2-E9FEF7687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689234"/>
              </p:ext>
            </p:extLst>
          </p:nvPr>
        </p:nvGraphicFramePr>
        <p:xfrm>
          <a:off x="820828" y="1014588"/>
          <a:ext cx="8585565" cy="5274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164">
                  <a:extLst>
                    <a:ext uri="{9D8B030D-6E8A-4147-A177-3AD203B41FA5}">
                      <a16:colId xmlns:a16="http://schemas.microsoft.com/office/drawing/2014/main" val="1311415307"/>
                    </a:ext>
                  </a:extLst>
                </a:gridCol>
                <a:gridCol w="291782">
                  <a:extLst>
                    <a:ext uri="{9D8B030D-6E8A-4147-A177-3AD203B41FA5}">
                      <a16:colId xmlns:a16="http://schemas.microsoft.com/office/drawing/2014/main" val="2605988256"/>
                    </a:ext>
                  </a:extLst>
                </a:gridCol>
                <a:gridCol w="691763">
                  <a:extLst>
                    <a:ext uri="{9D8B030D-6E8A-4147-A177-3AD203B41FA5}">
                      <a16:colId xmlns:a16="http://schemas.microsoft.com/office/drawing/2014/main" val="2738646514"/>
                    </a:ext>
                  </a:extLst>
                </a:gridCol>
                <a:gridCol w="1121134">
                  <a:extLst>
                    <a:ext uri="{9D8B030D-6E8A-4147-A177-3AD203B41FA5}">
                      <a16:colId xmlns:a16="http://schemas.microsoft.com/office/drawing/2014/main" val="854897277"/>
                    </a:ext>
                  </a:extLst>
                </a:gridCol>
                <a:gridCol w="1232452">
                  <a:extLst>
                    <a:ext uri="{9D8B030D-6E8A-4147-A177-3AD203B41FA5}">
                      <a16:colId xmlns:a16="http://schemas.microsoft.com/office/drawing/2014/main" val="3053490087"/>
                    </a:ext>
                  </a:extLst>
                </a:gridCol>
                <a:gridCol w="1288112">
                  <a:extLst>
                    <a:ext uri="{9D8B030D-6E8A-4147-A177-3AD203B41FA5}">
                      <a16:colId xmlns:a16="http://schemas.microsoft.com/office/drawing/2014/main" val="2786929968"/>
                    </a:ext>
                  </a:extLst>
                </a:gridCol>
                <a:gridCol w="294198">
                  <a:extLst>
                    <a:ext uri="{9D8B030D-6E8A-4147-A177-3AD203B41FA5}">
                      <a16:colId xmlns:a16="http://schemas.microsoft.com/office/drawing/2014/main" val="2745988232"/>
                    </a:ext>
                  </a:extLst>
                </a:gridCol>
                <a:gridCol w="1558456">
                  <a:extLst>
                    <a:ext uri="{9D8B030D-6E8A-4147-A177-3AD203B41FA5}">
                      <a16:colId xmlns:a16="http://schemas.microsoft.com/office/drawing/2014/main" val="567361769"/>
                    </a:ext>
                  </a:extLst>
                </a:gridCol>
                <a:gridCol w="214685">
                  <a:extLst>
                    <a:ext uri="{9D8B030D-6E8A-4147-A177-3AD203B41FA5}">
                      <a16:colId xmlns:a16="http://schemas.microsoft.com/office/drawing/2014/main" val="2387610541"/>
                    </a:ext>
                  </a:extLst>
                </a:gridCol>
                <a:gridCol w="1335819">
                  <a:extLst>
                    <a:ext uri="{9D8B030D-6E8A-4147-A177-3AD203B41FA5}">
                      <a16:colId xmlns:a16="http://schemas.microsoft.com/office/drawing/2014/main" val="2103049190"/>
                    </a:ext>
                  </a:extLst>
                </a:gridCol>
              </a:tblGrid>
              <a:tr h="195366"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385137499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</a:rPr>
                        <a:t>Monat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 err="1">
                          <a:effectLst/>
                        </a:rPr>
                        <a:t>Kauf_kWh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>
                          <a:effectLst/>
                        </a:rPr>
                        <a:t>Kosten/kWh_netto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>
                          <a:effectLst/>
                          <a:highlight>
                            <a:srgbClr val="E2EFDA"/>
                          </a:highlight>
                        </a:rPr>
                        <a:t>Kosten/kWh_brutto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 err="1">
                          <a:effectLst/>
                        </a:rPr>
                        <a:t>Gesamtkosten_brutto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  <a:highlight>
                            <a:srgbClr val="DDEBF7"/>
                          </a:highlight>
                        </a:rPr>
                        <a:t>Tibber </a:t>
                      </a:r>
                      <a:r>
                        <a:rPr lang="de-DE" sz="900" b="1" u="none" strike="noStrike" dirty="0" err="1">
                          <a:effectLst/>
                          <a:highlight>
                            <a:srgbClr val="DDEBF7"/>
                          </a:highlight>
                        </a:rPr>
                        <a:t>Monatsmittel_brutto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  <a:highlight>
                            <a:srgbClr val="FFF2CC"/>
                          </a:highlight>
                        </a:rPr>
                        <a:t>Eigenverbrauch PV</a:t>
                      </a: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061970846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</a:rPr>
                        <a:t>[kWh]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</a:rPr>
                        <a:t>[ct]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  <a:highlight>
                            <a:srgbClr val="E2EFDA"/>
                          </a:highlight>
                        </a:rPr>
                        <a:t>[ct]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</a:rPr>
                        <a:t>[EUR]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  <a:highlight>
                            <a:srgbClr val="DDEBF7"/>
                          </a:highlight>
                        </a:rPr>
                        <a:t>[ct]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  <a:highlight>
                            <a:srgbClr val="FFF2CC"/>
                          </a:highlight>
                        </a:rPr>
                        <a:t> [kWh]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4181413361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 dirty="0">
                          <a:effectLst/>
                          <a:highlight>
                            <a:srgbClr val="E2EFDA"/>
                          </a:highlight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704727144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09.2023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 dirty="0">
                          <a:effectLst/>
                        </a:rPr>
                        <a:t>63,20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25,33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30,14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19,05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28,60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 dirty="0">
                          <a:effectLst/>
                          <a:highlight>
                            <a:srgbClr val="FFF2CC"/>
                          </a:highlight>
                        </a:rPr>
                        <a:t>83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883835547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10.2023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129,71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23,23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27,64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35,86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27,00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76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670263134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11.2023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207,55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24,22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28,82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59,82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27,40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73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414852120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12.2023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275,53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21,70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25,82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71,15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24,70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60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1252430892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794024132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01.2024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298,84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21,80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25,94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77,53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25,20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64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972848305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02.2024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182,82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20,04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23,85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43,60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23,40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91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540178040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03.2024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156,14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23,22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27,63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43,14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26,70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120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962876592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04.2024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109,63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23,73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28,24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30,96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26,70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123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4148398323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05.2024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75,26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24,67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29,36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22,09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27,20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101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551687134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06.2024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 dirty="0">
                          <a:effectLst/>
                        </a:rPr>
                        <a:t>76,93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 dirty="0">
                          <a:effectLst/>
                        </a:rPr>
                        <a:t>26,60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 dirty="0">
                          <a:effectLst/>
                          <a:highlight>
                            <a:srgbClr val="E2EFDA"/>
                          </a:highlight>
                        </a:rPr>
                        <a:t>31,65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 dirty="0">
                          <a:effectLst/>
                        </a:rPr>
                        <a:t>24,35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29,50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110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979640551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07.2024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0,00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1770138006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08.2024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0,00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1644527947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09.2024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0,00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414257097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10.2024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0,00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1568274167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11.2024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0,00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0,00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277830244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12.2024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  <a:highlight>
                            <a:srgbClr val="E2EFDA"/>
                          </a:highlight>
                        </a:rPr>
                        <a:t>0,00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 dirty="0">
                          <a:effectLst/>
                        </a:rPr>
                        <a:t>0,00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DDEBF7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  <a:highlight>
                            <a:srgbClr val="FFF2CC"/>
                          </a:highlight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154607266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936732331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1660846315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Summe: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</a:rPr>
                        <a:t>Durchschnitt: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Summe: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</a:rPr>
                        <a:t>Durchschnitt: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Summe: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472512946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 dirty="0">
                          <a:effectLst/>
                        </a:rPr>
                        <a:t>1.575,61</a:t>
                      </a:r>
                      <a:endParaRPr lang="de-DE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</a:rPr>
                        <a:t>27,14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 dirty="0">
                          <a:effectLst/>
                        </a:rPr>
                        <a:t>427,55</a:t>
                      </a:r>
                      <a:endParaRPr lang="de-DE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u="none" strike="noStrike" dirty="0">
                          <a:effectLst/>
                        </a:rPr>
                        <a:t>26,64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>
                          <a:effectLst/>
                        </a:rPr>
                        <a:t>901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1172055868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275174170"/>
                  </a:ext>
                </a:extLst>
              </a:tr>
              <a:tr h="195366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Diese Werte sind ohne Grundgebühr und ohne Tibber-Gebühr, also </a:t>
                      </a:r>
                      <a:r>
                        <a:rPr lang="de-DE" sz="900" b="1" u="none" strike="noStrike" dirty="0">
                          <a:effectLst/>
                        </a:rPr>
                        <a:t>Arbeitspreise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542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359539"/>
      </p:ext>
    </p:extLst>
  </p:cSld>
  <p:clrMapOvr>
    <a:masterClrMapping/>
  </p:clrMapOvr>
  <p:transition>
    <p:randomBa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4" name="Rechteck 72723">
            <a:extLst>
              <a:ext uri="{FF2B5EF4-FFF2-40B4-BE49-F238E27FC236}">
                <a16:creationId xmlns:a16="http://schemas.microsoft.com/office/drawing/2014/main" id="{E150CF9D-B2C7-F91B-7006-3D183549AF8C}"/>
              </a:ext>
            </a:extLst>
          </p:cNvPr>
          <p:cNvSpPr/>
          <p:nvPr/>
        </p:nvSpPr>
        <p:spPr bwMode="auto">
          <a:xfrm>
            <a:off x="112405" y="1497446"/>
            <a:ext cx="9513534" cy="454253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4"/>
            <a:ext cx="85103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Tibber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Meine Anlage ab Juli 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785A221-F41B-41D0-A18D-1EB391EE98CF}"/>
              </a:ext>
            </a:extLst>
          </p:cNvPr>
          <p:cNvCxnSpPr/>
          <p:nvPr/>
        </p:nvCxnSpPr>
        <p:spPr bwMode="auto">
          <a:xfrm>
            <a:off x="609600" y="1102501"/>
            <a:ext cx="779931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Gerader Verbinder 134">
            <a:extLst>
              <a:ext uri="{FF2B5EF4-FFF2-40B4-BE49-F238E27FC236}">
                <a16:creationId xmlns:a16="http://schemas.microsoft.com/office/drawing/2014/main" id="{663398CD-C698-45B7-97AC-989FF60A3B34}"/>
              </a:ext>
            </a:extLst>
          </p:cNvPr>
          <p:cNvCxnSpPr/>
          <p:nvPr/>
        </p:nvCxnSpPr>
        <p:spPr bwMode="auto">
          <a:xfrm>
            <a:off x="609600" y="1356501"/>
            <a:ext cx="7799310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274D6C98-C3BC-4F1D-BD67-87A86BF4F91D}"/>
              </a:ext>
            </a:extLst>
          </p:cNvPr>
          <p:cNvSpPr txBox="1"/>
          <p:nvPr/>
        </p:nvSpPr>
        <p:spPr>
          <a:xfrm>
            <a:off x="8432906" y="913638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Stromnetz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1F232847-AFFC-401C-A6E2-A85DE839F7CD}"/>
              </a:ext>
            </a:extLst>
          </p:cNvPr>
          <p:cNvSpPr txBox="1"/>
          <p:nvPr/>
        </p:nvSpPr>
        <p:spPr>
          <a:xfrm>
            <a:off x="8432906" y="118966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Datennetz</a:t>
            </a:r>
          </a:p>
        </p:txBody>
      </p:sp>
      <p:cxnSp>
        <p:nvCxnSpPr>
          <p:cNvPr id="145" name="Gerader Verbinder 144">
            <a:extLst>
              <a:ext uri="{FF2B5EF4-FFF2-40B4-BE49-F238E27FC236}">
                <a16:creationId xmlns:a16="http://schemas.microsoft.com/office/drawing/2014/main" id="{D4220D75-3BEF-4F3F-A602-D49363ED4B9D}"/>
              </a:ext>
            </a:extLst>
          </p:cNvPr>
          <p:cNvCxnSpPr/>
          <p:nvPr/>
        </p:nvCxnSpPr>
        <p:spPr bwMode="auto">
          <a:xfrm>
            <a:off x="6228724" y="1356501"/>
            <a:ext cx="0" cy="80812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F31A4547-82B6-489F-9097-F1FC06059D00}"/>
              </a:ext>
            </a:extLst>
          </p:cNvPr>
          <p:cNvCxnSpPr/>
          <p:nvPr/>
        </p:nvCxnSpPr>
        <p:spPr bwMode="auto">
          <a:xfrm>
            <a:off x="1984343" y="1087846"/>
            <a:ext cx="0" cy="105789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00B83BDC-76EE-48C7-B93D-FD63AB16E84B}"/>
              </a:ext>
            </a:extLst>
          </p:cNvPr>
          <p:cNvSpPr/>
          <p:nvPr/>
        </p:nvSpPr>
        <p:spPr bwMode="auto">
          <a:xfrm>
            <a:off x="1943832" y="1050965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805ACD8-3270-5959-25ED-7843A985F7CD}"/>
              </a:ext>
            </a:extLst>
          </p:cNvPr>
          <p:cNvSpPr/>
          <p:nvPr/>
        </p:nvSpPr>
        <p:spPr bwMode="auto">
          <a:xfrm>
            <a:off x="1453256" y="2157992"/>
            <a:ext cx="1991979" cy="93035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F3DD43A-59F6-F743-217D-765BBF9AF175}"/>
              </a:ext>
            </a:extLst>
          </p:cNvPr>
          <p:cNvSpPr txBox="1"/>
          <p:nvPr/>
        </p:nvSpPr>
        <p:spPr>
          <a:xfrm>
            <a:off x="2565871" y="2343049"/>
            <a:ext cx="684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Tibber</a:t>
            </a:r>
          </a:p>
          <a:p>
            <a:pPr algn="ctr"/>
            <a:r>
              <a:rPr lang="de-DE" sz="1400" dirty="0"/>
              <a:t>Pulse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1084EFA-6125-0C60-EB08-03BF50547718}"/>
              </a:ext>
            </a:extLst>
          </p:cNvPr>
          <p:cNvCxnSpPr>
            <a:stCxn id="2" idx="0"/>
            <a:endCxn id="2" idx="2"/>
          </p:cNvCxnSpPr>
          <p:nvPr/>
        </p:nvCxnSpPr>
        <p:spPr bwMode="auto">
          <a:xfrm>
            <a:off x="2449246" y="2157992"/>
            <a:ext cx="0" cy="93035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EF770B2-593E-6EB1-D81F-70287B8A515E}"/>
              </a:ext>
            </a:extLst>
          </p:cNvPr>
          <p:cNvSpPr txBox="1"/>
          <p:nvPr/>
        </p:nvSpPr>
        <p:spPr>
          <a:xfrm>
            <a:off x="1566253" y="2343049"/>
            <a:ext cx="841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Digitaler</a:t>
            </a:r>
          </a:p>
          <a:p>
            <a:pPr algn="ctr"/>
            <a:r>
              <a:rPr lang="de-DE" sz="1400" dirty="0"/>
              <a:t>Zähler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91C1C56-E255-CEC2-3D41-ECBE4D01633F}"/>
              </a:ext>
            </a:extLst>
          </p:cNvPr>
          <p:cNvCxnSpPr/>
          <p:nvPr/>
        </p:nvCxnSpPr>
        <p:spPr bwMode="auto">
          <a:xfrm>
            <a:off x="1790299" y="3955640"/>
            <a:ext cx="750792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910F2429-8EC4-1A93-ACA4-E251425C2B6A}"/>
              </a:ext>
            </a:extLst>
          </p:cNvPr>
          <p:cNvSpPr txBox="1"/>
          <p:nvPr/>
        </p:nvSpPr>
        <p:spPr>
          <a:xfrm>
            <a:off x="222265" y="3766777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Haus-Stromnetz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F8BBF1F-4F47-8FCA-5C1D-9CF961F95245}"/>
              </a:ext>
            </a:extLst>
          </p:cNvPr>
          <p:cNvGrpSpPr/>
          <p:nvPr/>
        </p:nvGrpSpPr>
        <p:grpSpPr>
          <a:xfrm>
            <a:off x="8331725" y="5106069"/>
            <a:ext cx="860309" cy="462686"/>
            <a:chOff x="10837564" y="1643045"/>
            <a:chExt cx="3320770" cy="1785955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E6208189-1284-75D3-1C4F-A53AB6397C17}"/>
                </a:ext>
              </a:extLst>
            </p:cNvPr>
            <p:cNvSpPr/>
            <p:nvPr/>
          </p:nvSpPr>
          <p:spPr bwMode="auto">
            <a:xfrm>
              <a:off x="10837564" y="1643045"/>
              <a:ext cx="3320770" cy="1785955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E5227234-ADBA-7836-27D7-48FB3186C7E0}"/>
                </a:ext>
              </a:extLst>
            </p:cNvPr>
            <p:cNvGrpSpPr/>
            <p:nvPr/>
          </p:nvGrpSpPr>
          <p:grpSpPr>
            <a:xfrm>
              <a:off x="11264559" y="1884626"/>
              <a:ext cx="2344763" cy="1302791"/>
              <a:chOff x="8364915" y="3815016"/>
              <a:chExt cx="897300" cy="528571"/>
            </a:xfrm>
          </p:grpSpPr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728822CB-6B94-D463-11A9-CBE72CFB4102}"/>
                  </a:ext>
                </a:extLst>
              </p:cNvPr>
              <p:cNvSpPr/>
              <p:nvPr/>
            </p:nvSpPr>
            <p:spPr bwMode="auto">
              <a:xfrm>
                <a:off x="8364915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78915CF2-EEF7-E786-9476-ECE915C7B2D0}"/>
                  </a:ext>
                </a:extLst>
              </p:cNvPr>
              <p:cNvSpPr/>
              <p:nvPr/>
            </p:nvSpPr>
            <p:spPr bwMode="auto">
              <a:xfrm>
                <a:off x="8764049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98FE3F3B-890E-3884-8C6A-38B3D204529C}"/>
                  </a:ext>
                </a:extLst>
              </p:cNvPr>
              <p:cNvSpPr/>
              <p:nvPr/>
            </p:nvSpPr>
            <p:spPr bwMode="auto">
              <a:xfrm>
                <a:off x="8512535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99519CA0-CF76-3F4D-6264-DE22E647CEB0}"/>
                  </a:ext>
                </a:extLst>
              </p:cNvPr>
              <p:cNvSpPr/>
              <p:nvPr/>
            </p:nvSpPr>
            <p:spPr bwMode="auto">
              <a:xfrm>
                <a:off x="8911668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8C14F1C0-410F-EA27-B685-F3A9783D4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09" y="4808101"/>
            <a:ext cx="860309" cy="860309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EB51EDD2-FD3C-AC99-38FB-D7798B902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24627" r="31391" b="25716"/>
          <a:stretch/>
        </p:blipFill>
        <p:spPr>
          <a:xfrm>
            <a:off x="3876543" y="4947919"/>
            <a:ext cx="423723" cy="569127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3D3F1ED4-57CA-555A-8115-E415C131D2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29360" r="81092" b="53879"/>
          <a:stretch/>
        </p:blipFill>
        <p:spPr>
          <a:xfrm>
            <a:off x="2449246" y="4957201"/>
            <a:ext cx="397075" cy="523141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1B099C1E-013B-C1B1-C3C5-9F5468881B71}"/>
              </a:ext>
            </a:extLst>
          </p:cNvPr>
          <p:cNvSpPr txBox="1"/>
          <p:nvPr/>
        </p:nvSpPr>
        <p:spPr>
          <a:xfrm>
            <a:off x="2204392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einfache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DB41671-E97C-2416-A784-BDD050FF082E}"/>
              </a:ext>
            </a:extLst>
          </p:cNvPr>
          <p:cNvSpPr txBox="1"/>
          <p:nvPr/>
        </p:nvSpPr>
        <p:spPr>
          <a:xfrm>
            <a:off x="3444009" y="5639871"/>
            <a:ext cx="1226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Manuel schaltbare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08C84AEF-4218-8B39-C082-69F1647AE067}"/>
              </a:ext>
            </a:extLst>
          </p:cNvPr>
          <p:cNvSpPr txBox="1"/>
          <p:nvPr/>
        </p:nvSpPr>
        <p:spPr>
          <a:xfrm>
            <a:off x="6383272" y="561769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eAuto</a:t>
            </a:r>
            <a:r>
              <a:rPr lang="de-DE" sz="1000" dirty="0"/>
              <a:t>, 51 kWh,</a:t>
            </a:r>
          </a:p>
          <a:p>
            <a:pPr algn="ctr"/>
            <a:r>
              <a:rPr lang="de-DE" sz="1000" dirty="0"/>
              <a:t>ca. 3.000 kWh/a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6DDCD06-6BD7-66FB-AAE6-F7F3305FBBC1}"/>
              </a:ext>
            </a:extLst>
          </p:cNvPr>
          <p:cNvSpPr txBox="1"/>
          <p:nvPr/>
        </p:nvSpPr>
        <p:spPr>
          <a:xfrm>
            <a:off x="4959158" y="5639871"/>
            <a:ext cx="1207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LL-Wärmepumpe,</a:t>
            </a:r>
          </a:p>
          <a:p>
            <a:pPr algn="ctr"/>
            <a:r>
              <a:rPr lang="de-DE" sz="1000" dirty="0"/>
              <a:t>ca. 600 kWh/a</a:t>
            </a:r>
          </a:p>
        </p:txBody>
      </p: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E940292A-FC5C-2CD5-1282-B265D32C0B14}"/>
              </a:ext>
            </a:extLst>
          </p:cNvPr>
          <p:cNvCxnSpPr>
            <a:cxnSpLocks/>
          </p:cNvCxnSpPr>
          <p:nvPr/>
        </p:nvCxnSpPr>
        <p:spPr bwMode="auto">
          <a:xfrm>
            <a:off x="5411267" y="3942963"/>
            <a:ext cx="0" cy="99130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703779C4-AA76-2AFE-F340-DF93661483FD}"/>
              </a:ext>
            </a:extLst>
          </p:cNvPr>
          <p:cNvSpPr/>
          <p:nvPr/>
        </p:nvSpPr>
        <p:spPr bwMode="auto">
          <a:xfrm>
            <a:off x="53707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FB30CA94-607C-BDEF-5AF4-E2966D8AD59D}"/>
              </a:ext>
            </a:extLst>
          </p:cNvPr>
          <p:cNvCxnSpPr>
            <a:cxnSpLocks/>
          </p:cNvCxnSpPr>
          <p:nvPr/>
        </p:nvCxnSpPr>
        <p:spPr bwMode="auto">
          <a:xfrm>
            <a:off x="4033916" y="3942963"/>
            <a:ext cx="0" cy="101423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73A4B088-28A3-065E-EED2-51C566AB80C4}"/>
              </a:ext>
            </a:extLst>
          </p:cNvPr>
          <p:cNvSpPr/>
          <p:nvPr/>
        </p:nvSpPr>
        <p:spPr bwMode="auto">
          <a:xfrm>
            <a:off x="399340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E08898CC-984B-14BE-6959-C7BD8C608BDF}"/>
              </a:ext>
            </a:extLst>
          </p:cNvPr>
          <p:cNvCxnSpPr>
            <a:cxnSpLocks/>
          </p:cNvCxnSpPr>
          <p:nvPr/>
        </p:nvCxnSpPr>
        <p:spPr bwMode="auto">
          <a:xfrm>
            <a:off x="6935667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A62B6B2D-F3CC-1454-F2E9-07729F129278}"/>
              </a:ext>
            </a:extLst>
          </p:cNvPr>
          <p:cNvSpPr/>
          <p:nvPr/>
        </p:nvSpPr>
        <p:spPr bwMode="auto">
          <a:xfrm>
            <a:off x="68951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FC3D3E1-E950-B788-2F98-9A07CFBC2527}"/>
              </a:ext>
            </a:extLst>
          </p:cNvPr>
          <p:cNvSpPr/>
          <p:nvPr/>
        </p:nvSpPr>
        <p:spPr bwMode="auto">
          <a:xfrm>
            <a:off x="782955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6E82F03A-23D0-81CD-E384-AFB193A4D765}"/>
              </a:ext>
            </a:extLst>
          </p:cNvPr>
          <p:cNvCxnSpPr>
            <a:cxnSpLocks/>
          </p:cNvCxnSpPr>
          <p:nvPr/>
        </p:nvCxnSpPr>
        <p:spPr bwMode="auto">
          <a:xfrm>
            <a:off x="8568614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1F4146A-1543-5B42-F589-F92A7B4F5A90}"/>
              </a:ext>
            </a:extLst>
          </p:cNvPr>
          <p:cNvSpPr/>
          <p:nvPr/>
        </p:nvSpPr>
        <p:spPr bwMode="auto">
          <a:xfrm>
            <a:off x="85281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EA8D879C-160D-9F47-B218-9C7CCDD42419}"/>
              </a:ext>
            </a:extLst>
          </p:cNvPr>
          <p:cNvCxnSpPr>
            <a:cxnSpLocks/>
          </p:cNvCxnSpPr>
          <p:nvPr/>
        </p:nvCxnSpPr>
        <p:spPr bwMode="auto">
          <a:xfrm>
            <a:off x="2693014" y="3942963"/>
            <a:ext cx="0" cy="108227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CE01B81E-AE59-0C87-EBD4-A4EE33B681DC}"/>
              </a:ext>
            </a:extLst>
          </p:cNvPr>
          <p:cNvSpPr/>
          <p:nvPr/>
        </p:nvSpPr>
        <p:spPr bwMode="auto">
          <a:xfrm>
            <a:off x="26525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6951BB67-7915-D9CE-3EC9-756F9BF53DFC}"/>
              </a:ext>
            </a:extLst>
          </p:cNvPr>
          <p:cNvCxnSpPr>
            <a:cxnSpLocks/>
          </p:cNvCxnSpPr>
          <p:nvPr/>
        </p:nvCxnSpPr>
        <p:spPr bwMode="auto">
          <a:xfrm>
            <a:off x="1993969" y="3084206"/>
            <a:ext cx="0" cy="8714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3C34E12F-AB8D-D580-1D60-98688A4E04B0}"/>
              </a:ext>
            </a:extLst>
          </p:cNvPr>
          <p:cNvSpPr/>
          <p:nvPr/>
        </p:nvSpPr>
        <p:spPr bwMode="auto">
          <a:xfrm>
            <a:off x="1953957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2720" name="Gruppieren 72719">
            <a:extLst>
              <a:ext uri="{FF2B5EF4-FFF2-40B4-BE49-F238E27FC236}">
                <a16:creationId xmlns:a16="http://schemas.microsoft.com/office/drawing/2014/main" id="{0B0BF4CA-55EA-01A4-5895-8A48EA45103A}"/>
              </a:ext>
            </a:extLst>
          </p:cNvPr>
          <p:cNvGrpSpPr/>
          <p:nvPr/>
        </p:nvGrpSpPr>
        <p:grpSpPr>
          <a:xfrm>
            <a:off x="4992769" y="1743498"/>
            <a:ext cx="2483021" cy="1268899"/>
            <a:chOff x="4961825" y="1731670"/>
            <a:chExt cx="2483021" cy="1268899"/>
          </a:xfrm>
        </p:grpSpPr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26A512E6-FBCC-88C4-9BEA-5BEEA5742605}"/>
                </a:ext>
              </a:extLst>
            </p:cNvPr>
            <p:cNvSpPr/>
            <p:nvPr/>
          </p:nvSpPr>
          <p:spPr bwMode="auto">
            <a:xfrm>
              <a:off x="4961825" y="2157992"/>
              <a:ext cx="2483021" cy="842577"/>
            </a:xfrm>
            <a:prstGeom prst="roundRect">
              <a:avLst/>
            </a:prstGeom>
            <a:solidFill>
              <a:srgbClr val="66C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05600DE-D75B-A625-8FB4-FC7E98C13A6E}"/>
                </a:ext>
              </a:extLst>
            </p:cNvPr>
            <p:cNvSpPr txBox="1"/>
            <p:nvPr/>
          </p:nvSpPr>
          <p:spPr>
            <a:xfrm>
              <a:off x="5115127" y="2235147"/>
              <a:ext cx="14172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Tibber App</a:t>
              </a:r>
            </a:p>
          </p:txBody>
        </p:sp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1C23678A-5769-45C9-2467-836A0962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661" y="2429516"/>
              <a:ext cx="600262" cy="360157"/>
            </a:xfrm>
            <a:prstGeom prst="rect">
              <a:avLst/>
            </a:prstGeom>
          </p:spPr>
        </p:pic>
        <p:pic>
          <p:nvPicPr>
            <p:cNvPr id="106" name="Grafik 105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AC49CF96-1108-4D61-734C-42566C782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 t="25822" r="22201" b="37321"/>
            <a:stretch/>
          </p:blipFill>
          <p:spPr>
            <a:xfrm>
              <a:off x="6730258" y="1731670"/>
              <a:ext cx="473616" cy="149381"/>
            </a:xfrm>
            <a:prstGeom prst="rect">
              <a:avLst/>
            </a:prstGeom>
          </p:spPr>
        </p:pic>
        <p:cxnSp>
          <p:nvCxnSpPr>
            <p:cNvPr id="127" name="Gerade Verbindung mit Pfeil 126">
              <a:extLst>
                <a:ext uri="{FF2B5EF4-FFF2-40B4-BE49-F238E27FC236}">
                  <a16:creationId xmlns:a16="http://schemas.microsoft.com/office/drawing/2014/main" id="{88F450D4-E00E-687E-1CFD-65842F10A30C}"/>
                </a:ext>
              </a:extLst>
            </p:cNvPr>
            <p:cNvCxnSpPr/>
            <p:nvPr/>
          </p:nvCxnSpPr>
          <p:spPr bwMode="auto">
            <a:xfrm>
              <a:off x="6972418" y="1923027"/>
              <a:ext cx="0" cy="222712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5" name="Textfeld 154">
            <a:extLst>
              <a:ext uri="{FF2B5EF4-FFF2-40B4-BE49-F238E27FC236}">
                <a16:creationId xmlns:a16="http://schemas.microsoft.com/office/drawing/2014/main" id="{09DB44E0-C2A8-72C3-BA19-F98F9C41C4E0}"/>
              </a:ext>
            </a:extLst>
          </p:cNvPr>
          <p:cNvSpPr txBox="1"/>
          <p:nvPr/>
        </p:nvSpPr>
        <p:spPr>
          <a:xfrm>
            <a:off x="7797839" y="5668331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PV-Anlage, 6,8 kW,</a:t>
            </a:r>
          </a:p>
          <a:p>
            <a:pPr algn="ctr"/>
            <a:r>
              <a:rPr lang="de-DE" sz="1000" dirty="0"/>
              <a:t>ca. 6.500 kWh/a</a:t>
            </a:r>
          </a:p>
        </p:txBody>
      </p:sp>
      <p:grpSp>
        <p:nvGrpSpPr>
          <p:cNvPr id="72723" name="Gruppieren 72722">
            <a:extLst>
              <a:ext uri="{FF2B5EF4-FFF2-40B4-BE49-F238E27FC236}">
                <a16:creationId xmlns:a16="http://schemas.microsoft.com/office/drawing/2014/main" id="{22A541F5-F096-7A5B-0E73-7A90BE1C8E24}"/>
              </a:ext>
            </a:extLst>
          </p:cNvPr>
          <p:cNvGrpSpPr/>
          <p:nvPr/>
        </p:nvGrpSpPr>
        <p:grpSpPr>
          <a:xfrm>
            <a:off x="192280" y="2180504"/>
            <a:ext cx="9439365" cy="2937934"/>
            <a:chOff x="192280" y="2180504"/>
            <a:chExt cx="9439365" cy="2937934"/>
          </a:xfrm>
        </p:grpSpPr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DB91B626-B107-8F0F-EE75-40A94B2AA475}"/>
                </a:ext>
              </a:extLst>
            </p:cNvPr>
            <p:cNvCxnSpPr/>
            <p:nvPr/>
          </p:nvCxnSpPr>
          <p:spPr bwMode="auto">
            <a:xfrm>
              <a:off x="6228724" y="3063149"/>
              <a:ext cx="0" cy="112543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2722" name="Gruppieren 72721">
              <a:extLst>
                <a:ext uri="{FF2B5EF4-FFF2-40B4-BE49-F238E27FC236}">
                  <a16:creationId xmlns:a16="http://schemas.microsoft.com/office/drawing/2014/main" id="{7556D338-3BCC-9B4B-178C-0A8B9EFDFD4B}"/>
                </a:ext>
              </a:extLst>
            </p:cNvPr>
            <p:cNvGrpSpPr/>
            <p:nvPr/>
          </p:nvGrpSpPr>
          <p:grpSpPr>
            <a:xfrm>
              <a:off x="192280" y="2180504"/>
              <a:ext cx="9439365" cy="2937934"/>
              <a:chOff x="192280" y="2180504"/>
              <a:chExt cx="9439365" cy="2937934"/>
            </a:xfrm>
          </p:grpSpPr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26F6B5E3-0746-C94E-55BC-617C74AC9B6D}"/>
                  </a:ext>
                </a:extLst>
              </p:cNvPr>
              <p:cNvCxnSpPr/>
              <p:nvPr/>
            </p:nvCxnSpPr>
            <p:spPr bwMode="auto">
              <a:xfrm>
                <a:off x="1790299" y="4209640"/>
                <a:ext cx="750792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311464AE-5376-DEDF-466D-AF40AC9FF9B6}"/>
                  </a:ext>
                </a:extLst>
              </p:cNvPr>
              <p:cNvSpPr txBox="1"/>
              <p:nvPr/>
            </p:nvSpPr>
            <p:spPr>
              <a:xfrm>
                <a:off x="192280" y="4042808"/>
                <a:ext cx="14189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Kommunikation</a:t>
                </a:r>
              </a:p>
            </p:txBody>
          </p: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34F67D80-E958-8A46-AEB9-9EA4834E01DC}"/>
                  </a:ext>
                </a:extLst>
              </p:cNvPr>
              <p:cNvCxnSpPr/>
              <p:nvPr/>
            </p:nvCxnSpPr>
            <p:spPr bwMode="auto">
              <a:xfrm>
                <a:off x="7071095" y="4209640"/>
                <a:ext cx="0" cy="89642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948A2E27-AB2D-161D-6D8E-A5E21481B305}"/>
                  </a:ext>
                </a:extLst>
              </p:cNvPr>
              <p:cNvCxnSpPr/>
              <p:nvPr/>
            </p:nvCxnSpPr>
            <p:spPr bwMode="auto">
              <a:xfrm>
                <a:off x="8812488" y="4209640"/>
                <a:ext cx="0" cy="90879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0" name="Textfeld 129">
                <a:extLst>
                  <a:ext uri="{FF2B5EF4-FFF2-40B4-BE49-F238E27FC236}">
                    <a16:creationId xmlns:a16="http://schemas.microsoft.com/office/drawing/2014/main" id="{7D88FC8F-8BA0-CE1A-2D42-952019A191FC}"/>
                  </a:ext>
                </a:extLst>
              </p:cNvPr>
              <p:cNvSpPr txBox="1"/>
              <p:nvPr/>
            </p:nvSpPr>
            <p:spPr>
              <a:xfrm>
                <a:off x="8008229" y="2180504"/>
                <a:ext cx="162341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 - intelligente Ladung des </a:t>
                </a:r>
                <a:r>
                  <a:rPr lang="de-DE" sz="1200" dirty="0" err="1"/>
                  <a:t>eAutos</a:t>
                </a:r>
                <a:r>
                  <a:rPr lang="de-DE" sz="1200" dirty="0"/>
                  <a:t>,</a:t>
                </a:r>
              </a:p>
              <a:p>
                <a:pPr marL="171450" indent="-171450">
                  <a:buFontTx/>
                  <a:buChar char="-"/>
                </a:pPr>
                <a:r>
                  <a:rPr lang="de-DE" sz="1200" dirty="0"/>
                  <a:t>Kein PV-Überschuss-Laden !</a:t>
                </a:r>
              </a:p>
              <a:p>
                <a:pPr marL="171450" indent="-171450">
                  <a:buFontTx/>
                  <a:buChar char="-"/>
                </a:pPr>
                <a:r>
                  <a:rPr lang="de-DE" sz="1200" dirty="0"/>
                  <a:t>Keine Steuerung der Wärmepumpe</a:t>
                </a:r>
              </a:p>
              <a:p>
                <a:endParaRPr lang="de-DE" sz="1200" dirty="0"/>
              </a:p>
            </p:txBody>
          </p:sp>
        </p:grpSp>
      </p:grpSp>
      <p:sp>
        <p:nvSpPr>
          <p:cNvPr id="166" name="Text Box 14">
            <a:extLst>
              <a:ext uri="{FF2B5EF4-FFF2-40B4-BE49-F238E27FC236}">
                <a16:creationId xmlns:a16="http://schemas.microsoft.com/office/drawing/2014/main" id="{6CDFB86A-93CC-8DD4-E426-68C3E55D8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83" y="5445625"/>
            <a:ext cx="19875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b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ISE e.V.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FairGrid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cxnSp>
        <p:nvCxnSpPr>
          <p:cNvPr id="72728" name="Gerade Verbindung mit Pfeil 72727">
            <a:extLst>
              <a:ext uri="{FF2B5EF4-FFF2-40B4-BE49-F238E27FC236}">
                <a16:creationId xmlns:a16="http://schemas.microsoft.com/office/drawing/2014/main" id="{EEE13A75-2348-4C13-FBD9-EB8A7AE4BDB5}"/>
              </a:ext>
            </a:extLst>
          </p:cNvPr>
          <p:cNvCxnSpPr/>
          <p:nvPr/>
        </p:nvCxnSpPr>
        <p:spPr bwMode="auto">
          <a:xfrm>
            <a:off x="2204392" y="327660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Gerade Verbindung mit Pfeil 168">
            <a:extLst>
              <a:ext uri="{FF2B5EF4-FFF2-40B4-BE49-F238E27FC236}">
                <a16:creationId xmlns:a16="http://schemas.microsoft.com/office/drawing/2014/main" id="{DE265D0B-CFA1-0658-24DF-4BC34186F5D9}"/>
              </a:ext>
            </a:extLst>
          </p:cNvPr>
          <p:cNvCxnSpPr/>
          <p:nvPr/>
        </p:nvCxnSpPr>
        <p:spPr bwMode="auto">
          <a:xfrm>
            <a:off x="6809049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1258D2B0-03A8-2555-8463-716D567D8E1D}"/>
              </a:ext>
            </a:extLst>
          </p:cNvPr>
          <p:cNvCxnSpPr/>
          <p:nvPr/>
        </p:nvCxnSpPr>
        <p:spPr bwMode="auto">
          <a:xfrm>
            <a:off x="2204392" y="1544206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26CC47F1-C3EF-0E6B-FEE9-3D9D906E5E0C}"/>
              </a:ext>
            </a:extLst>
          </p:cNvPr>
          <p:cNvCxnSpPr/>
          <p:nvPr/>
        </p:nvCxnSpPr>
        <p:spPr bwMode="auto">
          <a:xfrm>
            <a:off x="258655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1387B967-E3D6-23C8-80E9-96B5C7DD97AF}"/>
              </a:ext>
            </a:extLst>
          </p:cNvPr>
          <p:cNvCxnSpPr/>
          <p:nvPr/>
        </p:nvCxnSpPr>
        <p:spPr bwMode="auto">
          <a:xfrm>
            <a:off x="3895793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2985837-221F-759B-F427-E2ADCF705967}"/>
              </a:ext>
            </a:extLst>
          </p:cNvPr>
          <p:cNvCxnSpPr/>
          <p:nvPr/>
        </p:nvCxnSpPr>
        <p:spPr bwMode="auto">
          <a:xfrm>
            <a:off x="5281830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B0853F70-FB75-4FF3-C4E7-E0F58D718FD3}"/>
              </a:ext>
            </a:extLst>
          </p:cNvPr>
          <p:cNvCxnSpPr/>
          <p:nvPr/>
        </p:nvCxnSpPr>
        <p:spPr bwMode="auto">
          <a:xfrm>
            <a:off x="8439907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6CD8ED79-D7B0-8E3A-902A-5EAC6E078D15}"/>
              </a:ext>
            </a:extLst>
          </p:cNvPr>
          <p:cNvSpPr txBox="1"/>
          <p:nvPr/>
        </p:nvSpPr>
        <p:spPr>
          <a:xfrm>
            <a:off x="7374813" y="1672401"/>
            <a:ext cx="2387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Dynamischer Strompreis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90CC38E-3F6D-F440-B8D3-CF717E2A31B2}"/>
              </a:ext>
            </a:extLst>
          </p:cNvPr>
          <p:cNvCxnSpPr>
            <a:endCxn id="27" idx="1"/>
          </p:cNvCxnSpPr>
          <p:nvPr/>
        </p:nvCxnSpPr>
        <p:spPr bwMode="auto">
          <a:xfrm>
            <a:off x="3456647" y="2591109"/>
            <a:ext cx="1536122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8F62413-684C-4852-152B-6FBBA9B41D15}"/>
              </a:ext>
            </a:extLst>
          </p:cNvPr>
          <p:cNvCxnSpPr/>
          <p:nvPr/>
        </p:nvCxnSpPr>
        <p:spPr bwMode="auto">
          <a:xfrm>
            <a:off x="2908143" y="3097956"/>
            <a:ext cx="0" cy="1111684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7829460-586C-7361-DD44-69F66E1D0718}"/>
              </a:ext>
            </a:extLst>
          </p:cNvPr>
          <p:cNvSpPr/>
          <p:nvPr/>
        </p:nvSpPr>
        <p:spPr bwMode="auto">
          <a:xfrm>
            <a:off x="8775963" y="4440745"/>
            <a:ext cx="821746" cy="322722"/>
          </a:xfrm>
          <a:prstGeom prst="roundRect">
            <a:avLst/>
          </a:prstGeom>
          <a:solidFill>
            <a:srgbClr val="66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000" dirty="0">
                <a:latin typeface="Arial" charset="0"/>
              </a:rPr>
              <a:t>SMA Home Manager</a:t>
            </a: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3A2DF23-53D4-D9CC-B356-12FA7B944F13}"/>
              </a:ext>
            </a:extLst>
          </p:cNvPr>
          <p:cNvSpPr/>
          <p:nvPr/>
        </p:nvSpPr>
        <p:spPr bwMode="auto">
          <a:xfrm>
            <a:off x="7043246" y="4424755"/>
            <a:ext cx="658164" cy="322722"/>
          </a:xfrm>
          <a:prstGeom prst="roundRect">
            <a:avLst/>
          </a:prstGeom>
          <a:solidFill>
            <a:srgbClr val="66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000" dirty="0" err="1">
                <a:latin typeface="Arial" charset="0"/>
              </a:rPr>
              <a:t>go</a:t>
            </a:r>
            <a:r>
              <a:rPr lang="de-DE" sz="1000" dirty="0">
                <a:latin typeface="Arial" charset="0"/>
              </a:rPr>
              <a:t>-e Wallbox</a:t>
            </a: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Grafik 5" descr="Ein Bild, das Fahrzeug, Rad, Landfahrzeug, Auto enthält.&#10;&#10;Automatisch generierte Beschreibung">
            <a:extLst>
              <a:ext uri="{FF2B5EF4-FFF2-40B4-BE49-F238E27FC236}">
                <a16:creationId xmlns:a16="http://schemas.microsoft.com/office/drawing/2014/main" id="{AC29111C-EF25-E316-884B-9DA2BB4CF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15" y="4861288"/>
            <a:ext cx="1012138" cy="702474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A286006-EA57-BB64-7EF2-00C9CC1776DB}"/>
              </a:ext>
            </a:extLst>
          </p:cNvPr>
          <p:cNvSpPr/>
          <p:nvPr/>
        </p:nvSpPr>
        <p:spPr bwMode="auto">
          <a:xfrm>
            <a:off x="5354162" y="4298770"/>
            <a:ext cx="658164" cy="322722"/>
          </a:xfrm>
          <a:prstGeom prst="roundRect">
            <a:avLst/>
          </a:prstGeom>
          <a:solidFill>
            <a:srgbClr val="66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Daikin</a:t>
            </a:r>
            <a:r>
              <a:rPr lang="de-DE" sz="1000" dirty="0">
                <a:latin typeface="Arial" charset="0"/>
              </a:rPr>
              <a:t> Controller</a:t>
            </a: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03628"/>
      </p:ext>
    </p:extLst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35034F4C-76A1-42B2-89E6-3BBC24996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002" y="1645583"/>
            <a:ext cx="672324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000" dirty="0"/>
              <a:t>Dynamischer Stromtarif – was ist das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000" dirty="0"/>
              <a:t>Stromnetz und Stromhandel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000" dirty="0"/>
              <a:t>Tibber – ein Anbieter eines dynamischen Tarifs</a:t>
            </a:r>
          </a:p>
          <a:p>
            <a:pPr marL="0" indent="0"/>
            <a:r>
              <a:rPr lang="de-DE" altLang="de-DE" sz="2000" dirty="0"/>
              <a:t>	die Hardware</a:t>
            </a:r>
          </a:p>
          <a:p>
            <a:pPr marL="0" indent="0"/>
            <a:r>
              <a:rPr lang="de-DE" altLang="de-DE" sz="2000" dirty="0"/>
              <a:t>	die App</a:t>
            </a:r>
          </a:p>
          <a:p>
            <a:pPr marL="0" indent="0"/>
            <a:r>
              <a:rPr lang="de-DE" altLang="de-DE" sz="2000" dirty="0"/>
              <a:t>	die Abrechnung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000" dirty="0"/>
              <a:t>Was kommt als nächstes</a:t>
            </a:r>
          </a:p>
        </p:txBody>
      </p:sp>
    </p:spTree>
    <p:extLst>
      <p:ext uri="{BB962C8B-B14F-4D97-AF65-F5344CB8AC3E}">
        <p14:creationId xmlns:p14="http://schemas.microsoft.com/office/powerpoint/2010/main" val="1687644896"/>
      </p:ext>
    </p:extLst>
  </p:cSld>
  <p:clrMapOvr>
    <a:masterClrMapping/>
  </p:clrMapOvr>
  <p:transition>
    <p:randomBa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ahrzeug, Rad, Landfahrzeug, Auto enthält.&#10;&#10;Automatisch generierte Beschreibung">
            <a:extLst>
              <a:ext uri="{FF2B5EF4-FFF2-40B4-BE49-F238E27FC236}">
                <a16:creationId xmlns:a16="http://schemas.microsoft.com/office/drawing/2014/main" id="{F383EB34-7602-611C-F50C-34175833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03" y="1334287"/>
            <a:ext cx="2792951" cy="2094713"/>
          </a:xfrm>
          <a:prstGeom prst="rect">
            <a:avLst/>
          </a:prstGeom>
        </p:spPr>
      </p:pic>
      <p:pic>
        <p:nvPicPr>
          <p:cNvPr id="3" name="Grafik 2" descr="Ein Bild, das Text, Diagramm, Screenshot enthält.">
            <a:extLst>
              <a:ext uri="{FF2B5EF4-FFF2-40B4-BE49-F238E27FC236}">
                <a16:creationId xmlns:a16="http://schemas.microsoft.com/office/drawing/2014/main" id="{5BC4674D-449F-1393-02B1-AE9C470E9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9" y="1042905"/>
            <a:ext cx="5923803" cy="49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539B8F-87E0-7E76-11AF-E34A9191F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698" y="69980"/>
            <a:ext cx="85103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Mitbewohner seit 19. Juli: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Renault ZOE, 51 kWh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F71CA35-759C-33DE-85BF-0E68E96DA2F4}"/>
              </a:ext>
            </a:extLst>
          </p:cNvPr>
          <p:cNvSpPr txBox="1"/>
          <p:nvPr/>
        </p:nvSpPr>
        <p:spPr>
          <a:xfrm>
            <a:off x="6818812" y="3923865"/>
            <a:ext cx="213552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Etwa 15 kWh für 100 km</a:t>
            </a:r>
          </a:p>
          <a:p>
            <a:endParaRPr lang="de-DE" sz="1400" dirty="0"/>
          </a:p>
          <a:p>
            <a:r>
              <a:rPr lang="de-DE" sz="1400" dirty="0">
                <a:solidFill>
                  <a:srgbClr val="008000"/>
                </a:solidFill>
              </a:rPr>
              <a:t>„Kosten“: 1,50 €</a:t>
            </a:r>
          </a:p>
          <a:p>
            <a:r>
              <a:rPr lang="de-DE" sz="1000" dirty="0">
                <a:solidFill>
                  <a:srgbClr val="008000"/>
                </a:solidFill>
              </a:rPr>
              <a:t>(verlorene Einspeisevergütung)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61C9507-F143-BCB6-759E-80035573D742}"/>
              </a:ext>
            </a:extLst>
          </p:cNvPr>
          <p:cNvCxnSpPr>
            <a:stCxn id="2" idx="1"/>
          </p:cNvCxnSpPr>
          <p:nvPr/>
        </p:nvCxnSpPr>
        <p:spPr bwMode="auto">
          <a:xfrm flipH="1" flipV="1">
            <a:off x="4589417" y="3021874"/>
            <a:ext cx="2229395" cy="134826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49C885EA-F99A-7452-A1A1-9B537D246A10}"/>
              </a:ext>
            </a:extLst>
          </p:cNvPr>
          <p:cNvCxnSpPr>
            <a:stCxn id="2" idx="1"/>
          </p:cNvCxnSpPr>
          <p:nvPr/>
        </p:nvCxnSpPr>
        <p:spPr bwMode="auto">
          <a:xfrm flipH="1" flipV="1">
            <a:off x="4589417" y="4302034"/>
            <a:ext cx="2229395" cy="6810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2087359"/>
      </p:ext>
    </p:extLst>
  </p:cSld>
  <p:clrMapOvr>
    <a:masterClrMapping/>
  </p:clrMapOvr>
  <p:transition>
    <p:randomBa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87534BC4-E16C-BC58-4B81-8B6697ED8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6" y="1334287"/>
            <a:ext cx="5358467" cy="4440303"/>
          </a:xfrm>
          <a:prstGeom prst="rect">
            <a:avLst/>
          </a:prstGeom>
        </p:spPr>
      </p:pic>
      <p:pic>
        <p:nvPicPr>
          <p:cNvPr id="4" name="Grafik 3" descr="Ein Bild, das Fahrzeug, Rad, Landfahrzeug, Auto enthält.&#10;&#10;Automatisch generierte Beschreibung">
            <a:extLst>
              <a:ext uri="{FF2B5EF4-FFF2-40B4-BE49-F238E27FC236}">
                <a16:creationId xmlns:a16="http://schemas.microsoft.com/office/drawing/2014/main" id="{F383EB34-7602-611C-F50C-34175833F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03" y="1334287"/>
            <a:ext cx="2792951" cy="20947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539B8F-87E0-7E76-11AF-E34A9191F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698" y="69980"/>
            <a:ext cx="85103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Mitbewohner seit 19. Juli: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Renault ZOE, 51 kWh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F71CA35-759C-33DE-85BF-0E68E96DA2F4}"/>
              </a:ext>
            </a:extLst>
          </p:cNvPr>
          <p:cNvSpPr txBox="1"/>
          <p:nvPr/>
        </p:nvSpPr>
        <p:spPr>
          <a:xfrm>
            <a:off x="6818812" y="3923865"/>
            <a:ext cx="2173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Etwa 30 kWh für 200 km</a:t>
            </a:r>
          </a:p>
          <a:p>
            <a:endParaRPr lang="de-DE" sz="1400" dirty="0"/>
          </a:p>
          <a:p>
            <a:r>
              <a:rPr lang="de-DE" sz="1400" dirty="0"/>
              <a:t>Kosten:</a:t>
            </a:r>
          </a:p>
          <a:p>
            <a:r>
              <a:rPr lang="de-DE" sz="1400" dirty="0"/>
              <a:t>- </a:t>
            </a:r>
            <a:r>
              <a:rPr lang="de-DE" sz="1400" dirty="0">
                <a:solidFill>
                  <a:srgbClr val="008000"/>
                </a:solidFill>
              </a:rPr>
              <a:t>ca. 15 kWh für 1,50 €</a:t>
            </a:r>
          </a:p>
          <a:p>
            <a:r>
              <a:rPr lang="de-DE" sz="1000" dirty="0">
                <a:solidFill>
                  <a:srgbClr val="008000"/>
                </a:solidFill>
              </a:rPr>
              <a:t>(verlorene Einspeisevergütung)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rgbClr val="FF0000"/>
                </a:solidFill>
              </a:rPr>
              <a:t>ca. 15 kWh für 3,00 €</a:t>
            </a:r>
          </a:p>
          <a:p>
            <a:r>
              <a:rPr lang="de-DE" sz="1000" dirty="0">
                <a:solidFill>
                  <a:srgbClr val="FF0000"/>
                </a:solidFill>
              </a:rPr>
              <a:t>(ca. 20 ct/kWh)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61C9507-F143-BCB6-759E-80035573D742}"/>
              </a:ext>
            </a:extLst>
          </p:cNvPr>
          <p:cNvCxnSpPr>
            <a:stCxn id="2" idx="1"/>
          </p:cNvCxnSpPr>
          <p:nvPr/>
        </p:nvCxnSpPr>
        <p:spPr bwMode="auto">
          <a:xfrm flipH="1" flipV="1">
            <a:off x="3974995" y="2934135"/>
            <a:ext cx="2843817" cy="1728394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49C885EA-F99A-7452-A1A1-9B537D246A10}"/>
              </a:ext>
            </a:extLst>
          </p:cNvPr>
          <p:cNvCxnSpPr>
            <a:stCxn id="2" idx="1"/>
          </p:cNvCxnSpPr>
          <p:nvPr/>
        </p:nvCxnSpPr>
        <p:spPr bwMode="auto">
          <a:xfrm flipH="1">
            <a:off x="3642486" y="4662529"/>
            <a:ext cx="3176326" cy="60611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DB9DF344-DB6B-A85F-D377-D8540B95F6A1}"/>
              </a:ext>
            </a:extLst>
          </p:cNvPr>
          <p:cNvSpPr txBox="1"/>
          <p:nvPr/>
        </p:nvSpPr>
        <p:spPr>
          <a:xfrm>
            <a:off x="733677" y="860263"/>
            <a:ext cx="3456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Mischbezug eigener und gekaufter Strom</a:t>
            </a:r>
          </a:p>
        </p:txBody>
      </p:sp>
    </p:spTree>
    <p:extLst>
      <p:ext uri="{BB962C8B-B14F-4D97-AF65-F5344CB8AC3E}">
        <p14:creationId xmlns:p14="http://schemas.microsoft.com/office/powerpoint/2010/main" val="1464507173"/>
      </p:ext>
    </p:extLst>
  </p:cSld>
  <p:clrMapOvr>
    <a:masterClrMapping/>
  </p:clrMapOvr>
  <p:transition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4" name="Rechteck 72723">
            <a:extLst>
              <a:ext uri="{FF2B5EF4-FFF2-40B4-BE49-F238E27FC236}">
                <a16:creationId xmlns:a16="http://schemas.microsoft.com/office/drawing/2014/main" id="{E150CF9D-B2C7-F91B-7006-3D183549AF8C}"/>
              </a:ext>
            </a:extLst>
          </p:cNvPr>
          <p:cNvSpPr/>
          <p:nvPr/>
        </p:nvSpPr>
        <p:spPr bwMode="auto">
          <a:xfrm>
            <a:off x="0" y="1505512"/>
            <a:ext cx="9513534" cy="454253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672" y="43843"/>
            <a:ext cx="85103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Was kommt als nächstes ?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Energie-Management-System und 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785A221-F41B-41D0-A18D-1EB391EE98CF}"/>
              </a:ext>
            </a:extLst>
          </p:cNvPr>
          <p:cNvCxnSpPr/>
          <p:nvPr/>
        </p:nvCxnSpPr>
        <p:spPr bwMode="auto">
          <a:xfrm>
            <a:off x="609600" y="1102501"/>
            <a:ext cx="779931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Gerader Verbinder 134">
            <a:extLst>
              <a:ext uri="{FF2B5EF4-FFF2-40B4-BE49-F238E27FC236}">
                <a16:creationId xmlns:a16="http://schemas.microsoft.com/office/drawing/2014/main" id="{663398CD-C698-45B7-97AC-989FF60A3B34}"/>
              </a:ext>
            </a:extLst>
          </p:cNvPr>
          <p:cNvCxnSpPr/>
          <p:nvPr/>
        </p:nvCxnSpPr>
        <p:spPr bwMode="auto">
          <a:xfrm>
            <a:off x="609600" y="1356501"/>
            <a:ext cx="7799310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274D6C98-C3BC-4F1D-BD67-87A86BF4F91D}"/>
              </a:ext>
            </a:extLst>
          </p:cNvPr>
          <p:cNvSpPr txBox="1"/>
          <p:nvPr/>
        </p:nvSpPr>
        <p:spPr>
          <a:xfrm>
            <a:off x="8432906" y="913638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Stromnetz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1F232847-AFFC-401C-A6E2-A85DE839F7CD}"/>
              </a:ext>
            </a:extLst>
          </p:cNvPr>
          <p:cNvSpPr txBox="1"/>
          <p:nvPr/>
        </p:nvSpPr>
        <p:spPr>
          <a:xfrm>
            <a:off x="8432906" y="118966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Datennetz</a:t>
            </a:r>
          </a:p>
        </p:txBody>
      </p:sp>
      <p:cxnSp>
        <p:nvCxnSpPr>
          <p:cNvPr id="145" name="Gerader Verbinder 144">
            <a:extLst>
              <a:ext uri="{FF2B5EF4-FFF2-40B4-BE49-F238E27FC236}">
                <a16:creationId xmlns:a16="http://schemas.microsoft.com/office/drawing/2014/main" id="{D4220D75-3BEF-4F3F-A602-D49363ED4B9D}"/>
              </a:ext>
            </a:extLst>
          </p:cNvPr>
          <p:cNvCxnSpPr/>
          <p:nvPr/>
        </p:nvCxnSpPr>
        <p:spPr bwMode="auto">
          <a:xfrm>
            <a:off x="2875860" y="1349866"/>
            <a:ext cx="0" cy="80812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F31A4547-82B6-489F-9097-F1FC06059D00}"/>
              </a:ext>
            </a:extLst>
          </p:cNvPr>
          <p:cNvCxnSpPr/>
          <p:nvPr/>
        </p:nvCxnSpPr>
        <p:spPr bwMode="auto">
          <a:xfrm>
            <a:off x="1984343" y="1087846"/>
            <a:ext cx="0" cy="105789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00B83BDC-76EE-48C7-B93D-FD63AB16E84B}"/>
              </a:ext>
            </a:extLst>
          </p:cNvPr>
          <p:cNvSpPr/>
          <p:nvPr/>
        </p:nvSpPr>
        <p:spPr bwMode="auto">
          <a:xfrm>
            <a:off x="1943832" y="1050965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805ACD8-3270-5959-25ED-7843A985F7CD}"/>
              </a:ext>
            </a:extLst>
          </p:cNvPr>
          <p:cNvSpPr/>
          <p:nvPr/>
        </p:nvSpPr>
        <p:spPr bwMode="auto">
          <a:xfrm>
            <a:off x="1453256" y="2157992"/>
            <a:ext cx="1991979" cy="93035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F3DD43A-59F6-F743-217D-765BBF9AF175}"/>
              </a:ext>
            </a:extLst>
          </p:cNvPr>
          <p:cNvSpPr txBox="1"/>
          <p:nvPr/>
        </p:nvSpPr>
        <p:spPr>
          <a:xfrm>
            <a:off x="2592192" y="2343049"/>
            <a:ext cx="6319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Gate-</a:t>
            </a:r>
          </a:p>
          <a:p>
            <a:pPr algn="ctr"/>
            <a:r>
              <a:rPr lang="de-DE" sz="1400" dirty="0"/>
              <a:t>Way</a:t>
            </a:r>
          </a:p>
          <a:p>
            <a:pPr algn="ctr"/>
            <a:r>
              <a:rPr lang="de-DE" sz="1000" dirty="0"/>
              <a:t>(Pulse)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1084EFA-6125-0C60-EB08-03BF50547718}"/>
              </a:ext>
            </a:extLst>
          </p:cNvPr>
          <p:cNvCxnSpPr>
            <a:stCxn id="2" idx="0"/>
            <a:endCxn id="2" idx="2"/>
          </p:cNvCxnSpPr>
          <p:nvPr/>
        </p:nvCxnSpPr>
        <p:spPr bwMode="auto">
          <a:xfrm>
            <a:off x="2449246" y="2157992"/>
            <a:ext cx="0" cy="93035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EF770B2-593E-6EB1-D81F-70287B8A515E}"/>
              </a:ext>
            </a:extLst>
          </p:cNvPr>
          <p:cNvSpPr txBox="1"/>
          <p:nvPr/>
        </p:nvSpPr>
        <p:spPr>
          <a:xfrm>
            <a:off x="1390287" y="2350929"/>
            <a:ext cx="11384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Smart</a:t>
            </a:r>
          </a:p>
          <a:p>
            <a:pPr algn="ctr"/>
            <a:r>
              <a:rPr lang="de-DE" sz="1400" dirty="0"/>
              <a:t>Meter</a:t>
            </a:r>
          </a:p>
          <a:p>
            <a:pPr algn="ctr"/>
            <a:r>
              <a:rPr lang="de-DE" sz="1000" dirty="0"/>
              <a:t>(Digitaler Zähler)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91C1C56-E255-CEC2-3D41-ECBE4D01633F}"/>
              </a:ext>
            </a:extLst>
          </p:cNvPr>
          <p:cNvCxnSpPr/>
          <p:nvPr/>
        </p:nvCxnSpPr>
        <p:spPr bwMode="auto">
          <a:xfrm>
            <a:off x="1790299" y="3955640"/>
            <a:ext cx="750792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910F2429-8EC4-1A93-ACA4-E251425C2B6A}"/>
              </a:ext>
            </a:extLst>
          </p:cNvPr>
          <p:cNvSpPr txBox="1"/>
          <p:nvPr/>
        </p:nvSpPr>
        <p:spPr>
          <a:xfrm>
            <a:off x="222265" y="3766777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Haus-Stromnetz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F8BBF1F-4F47-8FCA-5C1D-9CF961F95245}"/>
              </a:ext>
            </a:extLst>
          </p:cNvPr>
          <p:cNvGrpSpPr/>
          <p:nvPr/>
        </p:nvGrpSpPr>
        <p:grpSpPr>
          <a:xfrm>
            <a:off x="8331725" y="5106069"/>
            <a:ext cx="860309" cy="462686"/>
            <a:chOff x="10837564" y="1643045"/>
            <a:chExt cx="3320770" cy="1785955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E6208189-1284-75D3-1C4F-A53AB6397C17}"/>
                </a:ext>
              </a:extLst>
            </p:cNvPr>
            <p:cNvSpPr/>
            <p:nvPr/>
          </p:nvSpPr>
          <p:spPr bwMode="auto">
            <a:xfrm>
              <a:off x="10837564" y="1643045"/>
              <a:ext cx="3320770" cy="1785955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E5227234-ADBA-7836-27D7-48FB3186C7E0}"/>
                </a:ext>
              </a:extLst>
            </p:cNvPr>
            <p:cNvGrpSpPr/>
            <p:nvPr/>
          </p:nvGrpSpPr>
          <p:grpSpPr>
            <a:xfrm>
              <a:off x="11264559" y="1884626"/>
              <a:ext cx="2344763" cy="1302791"/>
              <a:chOff x="8364915" y="3815016"/>
              <a:chExt cx="897300" cy="528571"/>
            </a:xfrm>
          </p:grpSpPr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728822CB-6B94-D463-11A9-CBE72CFB4102}"/>
                  </a:ext>
                </a:extLst>
              </p:cNvPr>
              <p:cNvSpPr/>
              <p:nvPr/>
            </p:nvSpPr>
            <p:spPr bwMode="auto">
              <a:xfrm>
                <a:off x="8364915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78915CF2-EEF7-E786-9476-ECE915C7B2D0}"/>
                  </a:ext>
                </a:extLst>
              </p:cNvPr>
              <p:cNvSpPr/>
              <p:nvPr/>
            </p:nvSpPr>
            <p:spPr bwMode="auto">
              <a:xfrm>
                <a:off x="8764049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98FE3F3B-890E-3884-8C6A-38B3D204529C}"/>
                  </a:ext>
                </a:extLst>
              </p:cNvPr>
              <p:cNvSpPr/>
              <p:nvPr/>
            </p:nvSpPr>
            <p:spPr bwMode="auto">
              <a:xfrm>
                <a:off x="8512535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99519CA0-CF76-3F4D-6264-DE22E647CEB0}"/>
                  </a:ext>
                </a:extLst>
              </p:cNvPr>
              <p:cNvSpPr/>
              <p:nvPr/>
            </p:nvSpPr>
            <p:spPr bwMode="auto">
              <a:xfrm>
                <a:off x="8911668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8C14F1C0-410F-EA27-B685-F3A9783D4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09" y="4808101"/>
            <a:ext cx="860309" cy="860309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8586D6D2-9B52-9EAC-B249-DB676C946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56358" r="73126" b="14625"/>
          <a:stretch/>
        </p:blipFill>
        <p:spPr>
          <a:xfrm>
            <a:off x="7744124" y="5025237"/>
            <a:ext cx="340430" cy="58404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EF532744-EC00-26BF-6874-141D92E449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1" b="26935"/>
          <a:stretch/>
        </p:blipFill>
        <p:spPr>
          <a:xfrm>
            <a:off x="6535044" y="5118438"/>
            <a:ext cx="860309" cy="375518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EB51EDD2-FD3C-AC99-38FB-D7798B902C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24627" r="31391" b="25716"/>
          <a:stretch/>
        </p:blipFill>
        <p:spPr>
          <a:xfrm>
            <a:off x="3876543" y="4947919"/>
            <a:ext cx="423723" cy="569127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3D3F1ED4-57CA-555A-8115-E415C131D2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29360" r="81092" b="53879"/>
          <a:stretch/>
        </p:blipFill>
        <p:spPr>
          <a:xfrm>
            <a:off x="2449246" y="4957201"/>
            <a:ext cx="397075" cy="523141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1B099C1E-013B-C1B1-C3C5-9F5468881B71}"/>
              </a:ext>
            </a:extLst>
          </p:cNvPr>
          <p:cNvSpPr txBox="1"/>
          <p:nvPr/>
        </p:nvSpPr>
        <p:spPr>
          <a:xfrm>
            <a:off x="2204392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einfache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DB41671-E97C-2416-A784-BDD050FF082E}"/>
              </a:ext>
            </a:extLst>
          </p:cNvPr>
          <p:cNvSpPr txBox="1"/>
          <p:nvPr/>
        </p:nvSpPr>
        <p:spPr>
          <a:xfrm>
            <a:off x="3613927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schaltbare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08C84AEF-4218-8B39-C082-69F1647AE067}"/>
              </a:ext>
            </a:extLst>
          </p:cNvPr>
          <p:cNvSpPr txBox="1"/>
          <p:nvPr/>
        </p:nvSpPr>
        <p:spPr>
          <a:xfrm>
            <a:off x="6313781" y="5470591"/>
            <a:ext cx="13548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eAuto</a:t>
            </a:r>
            <a:r>
              <a:rPr lang="de-DE" sz="1000" dirty="0"/>
              <a:t>,</a:t>
            </a:r>
          </a:p>
          <a:p>
            <a:pPr algn="ctr"/>
            <a:r>
              <a:rPr lang="de-DE" sz="1000" dirty="0"/>
              <a:t>(</a:t>
            </a:r>
            <a:r>
              <a:rPr lang="de-DE" sz="1000" dirty="0" err="1"/>
              <a:t>bidi</a:t>
            </a:r>
            <a:r>
              <a:rPr lang="de-DE" sz="1000" dirty="0"/>
              <a:t> Laden (V2H/G),</a:t>
            </a:r>
          </a:p>
          <a:p>
            <a:pPr algn="ctr"/>
            <a:r>
              <a:rPr lang="de-DE" sz="1000" dirty="0"/>
              <a:t>mobiles Laden)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6DDCD06-6BD7-66FB-AAE6-F7F3305FBBC1}"/>
              </a:ext>
            </a:extLst>
          </p:cNvPr>
          <p:cNvSpPr txBox="1"/>
          <p:nvPr/>
        </p:nvSpPr>
        <p:spPr>
          <a:xfrm>
            <a:off x="5012057" y="5639871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Wärmepumpe,</a:t>
            </a:r>
            <a:br>
              <a:rPr lang="de-DE" sz="1000" dirty="0"/>
            </a:br>
            <a:r>
              <a:rPr lang="de-DE" sz="1000" dirty="0"/>
              <a:t>Wasserspeicher</a:t>
            </a:r>
          </a:p>
        </p:txBody>
      </p: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E940292A-FC5C-2CD5-1282-B265D32C0B14}"/>
              </a:ext>
            </a:extLst>
          </p:cNvPr>
          <p:cNvCxnSpPr>
            <a:cxnSpLocks/>
          </p:cNvCxnSpPr>
          <p:nvPr/>
        </p:nvCxnSpPr>
        <p:spPr bwMode="auto">
          <a:xfrm>
            <a:off x="5411267" y="3942963"/>
            <a:ext cx="0" cy="99130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703779C4-AA76-2AFE-F340-DF93661483FD}"/>
              </a:ext>
            </a:extLst>
          </p:cNvPr>
          <p:cNvSpPr/>
          <p:nvPr/>
        </p:nvSpPr>
        <p:spPr bwMode="auto">
          <a:xfrm>
            <a:off x="53707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FB30CA94-607C-BDEF-5AF4-E2966D8AD59D}"/>
              </a:ext>
            </a:extLst>
          </p:cNvPr>
          <p:cNvCxnSpPr>
            <a:cxnSpLocks/>
          </p:cNvCxnSpPr>
          <p:nvPr/>
        </p:nvCxnSpPr>
        <p:spPr bwMode="auto">
          <a:xfrm>
            <a:off x="4033916" y="3942963"/>
            <a:ext cx="0" cy="101423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73A4B088-28A3-065E-EED2-51C566AB80C4}"/>
              </a:ext>
            </a:extLst>
          </p:cNvPr>
          <p:cNvSpPr/>
          <p:nvPr/>
        </p:nvSpPr>
        <p:spPr bwMode="auto">
          <a:xfrm>
            <a:off x="399340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E08898CC-984B-14BE-6959-C7BD8C608BDF}"/>
              </a:ext>
            </a:extLst>
          </p:cNvPr>
          <p:cNvCxnSpPr>
            <a:cxnSpLocks/>
          </p:cNvCxnSpPr>
          <p:nvPr/>
        </p:nvCxnSpPr>
        <p:spPr bwMode="auto">
          <a:xfrm>
            <a:off x="6935667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A62B6B2D-F3CC-1454-F2E9-07729F129278}"/>
              </a:ext>
            </a:extLst>
          </p:cNvPr>
          <p:cNvSpPr/>
          <p:nvPr/>
        </p:nvSpPr>
        <p:spPr bwMode="auto">
          <a:xfrm>
            <a:off x="68951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3AB5C7EC-52BD-C463-107F-A12AEAF727C7}"/>
              </a:ext>
            </a:extLst>
          </p:cNvPr>
          <p:cNvCxnSpPr>
            <a:cxnSpLocks/>
          </p:cNvCxnSpPr>
          <p:nvPr/>
        </p:nvCxnSpPr>
        <p:spPr bwMode="auto">
          <a:xfrm>
            <a:off x="7870066" y="3942963"/>
            <a:ext cx="0" cy="11010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CFC3D3E1-E950-B788-2F98-9A07CFBC2527}"/>
              </a:ext>
            </a:extLst>
          </p:cNvPr>
          <p:cNvSpPr/>
          <p:nvPr/>
        </p:nvSpPr>
        <p:spPr bwMode="auto">
          <a:xfrm>
            <a:off x="782955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6E82F03A-23D0-81CD-E384-AFB193A4D765}"/>
              </a:ext>
            </a:extLst>
          </p:cNvPr>
          <p:cNvCxnSpPr>
            <a:cxnSpLocks/>
          </p:cNvCxnSpPr>
          <p:nvPr/>
        </p:nvCxnSpPr>
        <p:spPr bwMode="auto">
          <a:xfrm>
            <a:off x="8568614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1F4146A-1543-5B42-F589-F92A7B4F5A90}"/>
              </a:ext>
            </a:extLst>
          </p:cNvPr>
          <p:cNvSpPr/>
          <p:nvPr/>
        </p:nvSpPr>
        <p:spPr bwMode="auto">
          <a:xfrm>
            <a:off x="85281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EA8D879C-160D-9F47-B218-9C7CCDD42419}"/>
              </a:ext>
            </a:extLst>
          </p:cNvPr>
          <p:cNvCxnSpPr>
            <a:cxnSpLocks/>
          </p:cNvCxnSpPr>
          <p:nvPr/>
        </p:nvCxnSpPr>
        <p:spPr bwMode="auto">
          <a:xfrm>
            <a:off x="2693014" y="3942963"/>
            <a:ext cx="0" cy="108227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CE01B81E-AE59-0C87-EBD4-A4EE33B681DC}"/>
              </a:ext>
            </a:extLst>
          </p:cNvPr>
          <p:cNvSpPr/>
          <p:nvPr/>
        </p:nvSpPr>
        <p:spPr bwMode="auto">
          <a:xfrm>
            <a:off x="26525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6951BB67-7915-D9CE-3EC9-756F9BF53DFC}"/>
              </a:ext>
            </a:extLst>
          </p:cNvPr>
          <p:cNvCxnSpPr>
            <a:cxnSpLocks/>
          </p:cNvCxnSpPr>
          <p:nvPr/>
        </p:nvCxnSpPr>
        <p:spPr bwMode="auto">
          <a:xfrm>
            <a:off x="1993969" y="3084206"/>
            <a:ext cx="0" cy="8714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3C34E12F-AB8D-D580-1D60-98688A4E04B0}"/>
              </a:ext>
            </a:extLst>
          </p:cNvPr>
          <p:cNvSpPr/>
          <p:nvPr/>
        </p:nvSpPr>
        <p:spPr bwMode="auto">
          <a:xfrm>
            <a:off x="1953957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09DB44E0-C2A8-72C3-BA19-F98F9C41C4E0}"/>
              </a:ext>
            </a:extLst>
          </p:cNvPr>
          <p:cNvSpPr txBox="1"/>
          <p:nvPr/>
        </p:nvSpPr>
        <p:spPr>
          <a:xfrm>
            <a:off x="7659177" y="5668331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PV-Anlage mit Speicher,</a:t>
            </a:r>
          </a:p>
          <a:p>
            <a:pPr algn="ctr"/>
            <a:r>
              <a:rPr lang="de-DE" sz="1000" dirty="0"/>
              <a:t>auch Balkonsolar</a:t>
            </a:r>
          </a:p>
        </p:txBody>
      </p:sp>
      <p:grpSp>
        <p:nvGrpSpPr>
          <p:cNvPr id="72723" name="Gruppieren 72722">
            <a:extLst>
              <a:ext uri="{FF2B5EF4-FFF2-40B4-BE49-F238E27FC236}">
                <a16:creationId xmlns:a16="http://schemas.microsoft.com/office/drawing/2014/main" id="{22A541F5-F096-7A5B-0E73-7A90BE1C8E24}"/>
              </a:ext>
            </a:extLst>
          </p:cNvPr>
          <p:cNvGrpSpPr/>
          <p:nvPr/>
        </p:nvGrpSpPr>
        <p:grpSpPr>
          <a:xfrm>
            <a:off x="192280" y="1665706"/>
            <a:ext cx="9367618" cy="3452732"/>
            <a:chOff x="192280" y="1665706"/>
            <a:chExt cx="9367618" cy="3452732"/>
          </a:xfrm>
        </p:grpSpPr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DB91B626-B107-8F0F-EE75-40A94B2AA475}"/>
                </a:ext>
              </a:extLst>
            </p:cNvPr>
            <p:cNvCxnSpPr>
              <a:cxnSpLocks/>
              <a:stCxn id="27" idx="2"/>
            </p:cNvCxnSpPr>
            <p:nvPr/>
          </p:nvCxnSpPr>
          <p:spPr bwMode="auto">
            <a:xfrm>
              <a:off x="6234280" y="3012397"/>
              <a:ext cx="2840" cy="117618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2722" name="Gruppieren 72721">
              <a:extLst>
                <a:ext uri="{FF2B5EF4-FFF2-40B4-BE49-F238E27FC236}">
                  <a16:creationId xmlns:a16="http://schemas.microsoft.com/office/drawing/2014/main" id="{7556D338-3BCC-9B4B-178C-0A8B9EFDFD4B}"/>
                </a:ext>
              </a:extLst>
            </p:cNvPr>
            <p:cNvGrpSpPr/>
            <p:nvPr/>
          </p:nvGrpSpPr>
          <p:grpSpPr>
            <a:xfrm>
              <a:off x="192280" y="1665706"/>
              <a:ext cx="9367618" cy="3452732"/>
              <a:chOff x="192280" y="1665706"/>
              <a:chExt cx="9367618" cy="3452732"/>
            </a:xfrm>
          </p:grpSpPr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26F6B5E3-0746-C94E-55BC-617C74AC9B6D}"/>
                  </a:ext>
                </a:extLst>
              </p:cNvPr>
              <p:cNvCxnSpPr/>
              <p:nvPr/>
            </p:nvCxnSpPr>
            <p:spPr bwMode="auto">
              <a:xfrm>
                <a:off x="1790299" y="4209640"/>
                <a:ext cx="750792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311464AE-5376-DEDF-466D-AF40AC9FF9B6}"/>
                  </a:ext>
                </a:extLst>
              </p:cNvPr>
              <p:cNvSpPr txBox="1"/>
              <p:nvPr/>
            </p:nvSpPr>
            <p:spPr>
              <a:xfrm>
                <a:off x="192280" y="4042808"/>
                <a:ext cx="14189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Kommunikation</a:t>
                </a:r>
              </a:p>
            </p:txBody>
          </p: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4F9598C1-68F6-C132-46F3-653AF91FE4E0}"/>
                  </a:ext>
                </a:extLst>
              </p:cNvPr>
              <p:cNvCxnSpPr/>
              <p:nvPr/>
            </p:nvCxnSpPr>
            <p:spPr bwMode="auto">
              <a:xfrm>
                <a:off x="4155175" y="4209640"/>
                <a:ext cx="0" cy="74756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Gerader Verbinder 90">
                <a:extLst>
                  <a:ext uri="{FF2B5EF4-FFF2-40B4-BE49-F238E27FC236}">
                    <a16:creationId xmlns:a16="http://schemas.microsoft.com/office/drawing/2014/main" id="{73381D53-208E-A51E-BCAC-28E159217488}"/>
                  </a:ext>
                </a:extLst>
              </p:cNvPr>
              <p:cNvCxnSpPr/>
              <p:nvPr/>
            </p:nvCxnSpPr>
            <p:spPr bwMode="auto">
              <a:xfrm>
                <a:off x="5653775" y="4209640"/>
                <a:ext cx="0" cy="73827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34F67D80-E958-8A46-AEB9-9EA4834E01DC}"/>
                  </a:ext>
                </a:extLst>
              </p:cNvPr>
              <p:cNvCxnSpPr/>
              <p:nvPr/>
            </p:nvCxnSpPr>
            <p:spPr bwMode="auto">
              <a:xfrm>
                <a:off x="7071095" y="4209640"/>
                <a:ext cx="0" cy="89642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8D7AB0C6-84DF-12F1-7E08-1A10264F4A61}"/>
                  </a:ext>
                </a:extLst>
              </p:cNvPr>
              <p:cNvCxnSpPr/>
              <p:nvPr/>
            </p:nvCxnSpPr>
            <p:spPr bwMode="auto">
              <a:xfrm>
                <a:off x="7970255" y="4209640"/>
                <a:ext cx="0" cy="834377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948A2E27-AB2D-161D-6D8E-A5E21481B305}"/>
                  </a:ext>
                </a:extLst>
              </p:cNvPr>
              <p:cNvCxnSpPr/>
              <p:nvPr/>
            </p:nvCxnSpPr>
            <p:spPr bwMode="auto">
              <a:xfrm>
                <a:off x="8812488" y="4209640"/>
                <a:ext cx="0" cy="90879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9" name="Textfeld 128">
                <a:extLst>
                  <a:ext uri="{FF2B5EF4-FFF2-40B4-BE49-F238E27FC236}">
                    <a16:creationId xmlns:a16="http://schemas.microsoft.com/office/drawing/2014/main" id="{11B161C3-D268-A8BD-46AF-526156CB42BF}"/>
                  </a:ext>
                </a:extLst>
              </p:cNvPr>
              <p:cNvSpPr txBox="1"/>
              <p:nvPr/>
            </p:nvSpPr>
            <p:spPr>
              <a:xfrm>
                <a:off x="4029733" y="1665706"/>
                <a:ext cx="14450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Wettervorhersage </a:t>
                </a:r>
              </a:p>
            </p:txBody>
          </p:sp>
          <p:sp>
            <p:nvSpPr>
              <p:cNvPr id="130" name="Textfeld 129">
                <a:extLst>
                  <a:ext uri="{FF2B5EF4-FFF2-40B4-BE49-F238E27FC236}">
                    <a16:creationId xmlns:a16="http://schemas.microsoft.com/office/drawing/2014/main" id="{7D88FC8F-8BA0-CE1A-2D42-952019A191FC}"/>
                  </a:ext>
                </a:extLst>
              </p:cNvPr>
              <p:cNvSpPr txBox="1"/>
              <p:nvPr/>
            </p:nvSpPr>
            <p:spPr>
              <a:xfrm>
                <a:off x="7496308" y="2189160"/>
                <a:ext cx="206359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- Verknüpfung aller     Komponenten. </a:t>
                </a:r>
              </a:p>
              <a:p>
                <a:r>
                  <a:rPr lang="de-DE" sz="1200" dirty="0"/>
                  <a:t>- gibt Sollzustände für</a:t>
                </a:r>
                <a:br>
                  <a:rPr lang="de-DE" sz="1200" dirty="0"/>
                </a:br>
                <a:r>
                  <a:rPr lang="de-DE" sz="1200" dirty="0"/>
                  <a:t>   Verbraucher vor</a:t>
                </a:r>
              </a:p>
              <a:p>
                <a:r>
                  <a:rPr lang="de-DE" sz="1200" dirty="0"/>
                  <a:t>- steuert und regelt</a:t>
                </a:r>
              </a:p>
              <a:p>
                <a:r>
                  <a:rPr lang="de-DE" sz="1200" dirty="0"/>
                  <a:t>- optimiert Energiekosten</a:t>
                </a:r>
              </a:p>
              <a:p>
                <a:endParaRPr lang="de-DE" sz="1200" dirty="0"/>
              </a:p>
            </p:txBody>
          </p:sp>
        </p:grpSp>
      </p:grpSp>
      <p:sp>
        <p:nvSpPr>
          <p:cNvPr id="162" name="Textfeld 161">
            <a:extLst>
              <a:ext uri="{FF2B5EF4-FFF2-40B4-BE49-F238E27FC236}">
                <a16:creationId xmlns:a16="http://schemas.microsoft.com/office/drawing/2014/main" id="{2BE31B8C-0735-39E2-C149-5E32FAB17B54}"/>
              </a:ext>
            </a:extLst>
          </p:cNvPr>
          <p:cNvSpPr txBox="1"/>
          <p:nvPr/>
        </p:nvSpPr>
        <p:spPr>
          <a:xfrm>
            <a:off x="82796" y="1478644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/>
              <a:t>ProSumer</a:t>
            </a:r>
            <a:endParaRPr lang="de-DE" sz="1400" b="1" dirty="0"/>
          </a:p>
        </p:txBody>
      </p:sp>
      <p:sp>
        <p:nvSpPr>
          <p:cNvPr id="166" name="Text Box 14">
            <a:extLst>
              <a:ext uri="{FF2B5EF4-FFF2-40B4-BE49-F238E27FC236}">
                <a16:creationId xmlns:a16="http://schemas.microsoft.com/office/drawing/2014/main" id="{6CDFB86A-93CC-8DD4-E426-68C3E55D8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83" y="5445625"/>
            <a:ext cx="19875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b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ISE e.V.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FairGrid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cxnSp>
        <p:nvCxnSpPr>
          <p:cNvPr id="72728" name="Gerade Verbindung mit Pfeil 72727">
            <a:extLst>
              <a:ext uri="{FF2B5EF4-FFF2-40B4-BE49-F238E27FC236}">
                <a16:creationId xmlns:a16="http://schemas.microsoft.com/office/drawing/2014/main" id="{EEE13A75-2348-4C13-FBD9-EB8A7AE4BDB5}"/>
              </a:ext>
            </a:extLst>
          </p:cNvPr>
          <p:cNvCxnSpPr/>
          <p:nvPr/>
        </p:nvCxnSpPr>
        <p:spPr bwMode="auto">
          <a:xfrm>
            <a:off x="2204392" y="327660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Gerade Verbindung mit Pfeil 168">
            <a:extLst>
              <a:ext uri="{FF2B5EF4-FFF2-40B4-BE49-F238E27FC236}">
                <a16:creationId xmlns:a16="http://schemas.microsoft.com/office/drawing/2014/main" id="{DE265D0B-CFA1-0658-24DF-4BC34186F5D9}"/>
              </a:ext>
            </a:extLst>
          </p:cNvPr>
          <p:cNvCxnSpPr/>
          <p:nvPr/>
        </p:nvCxnSpPr>
        <p:spPr bwMode="auto">
          <a:xfrm>
            <a:off x="6809049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0" name="Gerade Verbindung mit Pfeil 169">
            <a:extLst>
              <a:ext uri="{FF2B5EF4-FFF2-40B4-BE49-F238E27FC236}">
                <a16:creationId xmlns:a16="http://schemas.microsoft.com/office/drawing/2014/main" id="{E8A821BB-B6CE-FBB9-0CCE-72EFE48677D6}"/>
              </a:ext>
            </a:extLst>
          </p:cNvPr>
          <p:cNvCxnSpPr/>
          <p:nvPr/>
        </p:nvCxnSpPr>
        <p:spPr bwMode="auto">
          <a:xfrm>
            <a:off x="774412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1258D2B0-03A8-2555-8463-716D567D8E1D}"/>
              </a:ext>
            </a:extLst>
          </p:cNvPr>
          <p:cNvCxnSpPr/>
          <p:nvPr/>
        </p:nvCxnSpPr>
        <p:spPr bwMode="auto">
          <a:xfrm>
            <a:off x="2204392" y="1544206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26CC47F1-C3EF-0E6B-FEE9-3D9D906E5E0C}"/>
              </a:ext>
            </a:extLst>
          </p:cNvPr>
          <p:cNvCxnSpPr/>
          <p:nvPr/>
        </p:nvCxnSpPr>
        <p:spPr bwMode="auto">
          <a:xfrm>
            <a:off x="258655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1387B967-E3D6-23C8-80E9-96B5C7DD97AF}"/>
              </a:ext>
            </a:extLst>
          </p:cNvPr>
          <p:cNvCxnSpPr/>
          <p:nvPr/>
        </p:nvCxnSpPr>
        <p:spPr bwMode="auto">
          <a:xfrm>
            <a:off x="3895793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2985837-221F-759B-F427-E2ADCF705967}"/>
              </a:ext>
            </a:extLst>
          </p:cNvPr>
          <p:cNvCxnSpPr/>
          <p:nvPr/>
        </p:nvCxnSpPr>
        <p:spPr bwMode="auto">
          <a:xfrm>
            <a:off x="5281830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B0853F70-FB75-4FF3-C4E7-E0F58D718FD3}"/>
              </a:ext>
            </a:extLst>
          </p:cNvPr>
          <p:cNvCxnSpPr/>
          <p:nvPr/>
        </p:nvCxnSpPr>
        <p:spPr bwMode="auto">
          <a:xfrm>
            <a:off x="8439907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6CD8ED79-D7B0-8E3A-902A-5EAC6E078D15}"/>
              </a:ext>
            </a:extLst>
          </p:cNvPr>
          <p:cNvSpPr txBox="1"/>
          <p:nvPr/>
        </p:nvSpPr>
        <p:spPr>
          <a:xfrm>
            <a:off x="7374813" y="1672401"/>
            <a:ext cx="2387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Dynamischer Strompreis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90CC38E-3F6D-F440-B8D3-CF717E2A31B2}"/>
              </a:ext>
            </a:extLst>
          </p:cNvPr>
          <p:cNvCxnSpPr>
            <a:cxnSpLocks/>
            <a:endCxn id="27" idx="1"/>
          </p:cNvCxnSpPr>
          <p:nvPr/>
        </p:nvCxnSpPr>
        <p:spPr bwMode="auto">
          <a:xfrm>
            <a:off x="3456647" y="2591109"/>
            <a:ext cx="1536122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8F62413-684C-4852-152B-6FBBA9B41D15}"/>
              </a:ext>
            </a:extLst>
          </p:cNvPr>
          <p:cNvCxnSpPr/>
          <p:nvPr/>
        </p:nvCxnSpPr>
        <p:spPr bwMode="auto">
          <a:xfrm>
            <a:off x="2908143" y="3097956"/>
            <a:ext cx="0" cy="1111684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2720" name="Gruppieren 72719">
            <a:extLst>
              <a:ext uri="{FF2B5EF4-FFF2-40B4-BE49-F238E27FC236}">
                <a16:creationId xmlns:a16="http://schemas.microsoft.com/office/drawing/2014/main" id="{0B0BF4CA-55EA-01A4-5895-8A48EA45103A}"/>
              </a:ext>
            </a:extLst>
          </p:cNvPr>
          <p:cNvGrpSpPr/>
          <p:nvPr/>
        </p:nvGrpSpPr>
        <p:grpSpPr>
          <a:xfrm>
            <a:off x="4992769" y="1556521"/>
            <a:ext cx="2483021" cy="1455876"/>
            <a:chOff x="4961825" y="1544693"/>
            <a:chExt cx="2483021" cy="1455876"/>
          </a:xfrm>
        </p:grpSpPr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26A512E6-FBCC-88C4-9BEA-5BEEA5742605}"/>
                </a:ext>
              </a:extLst>
            </p:cNvPr>
            <p:cNvSpPr/>
            <p:nvPr/>
          </p:nvSpPr>
          <p:spPr bwMode="auto">
            <a:xfrm>
              <a:off x="4961825" y="2157992"/>
              <a:ext cx="2483021" cy="842577"/>
            </a:xfrm>
            <a:prstGeom prst="roundRect">
              <a:avLst/>
            </a:prstGeom>
            <a:solidFill>
              <a:srgbClr val="66C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05600DE-D75B-A625-8FB4-FC7E98C13A6E}"/>
                </a:ext>
              </a:extLst>
            </p:cNvPr>
            <p:cNvSpPr txBox="1"/>
            <p:nvPr/>
          </p:nvSpPr>
          <p:spPr>
            <a:xfrm>
              <a:off x="5115127" y="2235147"/>
              <a:ext cx="141726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Home-Energy-Management-System</a:t>
              </a:r>
            </a:p>
          </p:txBody>
        </p:sp>
        <p:pic>
          <p:nvPicPr>
            <p:cNvPr id="104" name="Grafik 103">
              <a:extLst>
                <a:ext uri="{FF2B5EF4-FFF2-40B4-BE49-F238E27FC236}">
                  <a16:creationId xmlns:a16="http://schemas.microsoft.com/office/drawing/2014/main" id="{4A907435-B61E-B738-7D58-A87B60B8D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0" b="9928"/>
            <a:stretch/>
          </p:blipFill>
          <p:spPr>
            <a:xfrm>
              <a:off x="5335741" y="1635616"/>
              <a:ext cx="496238" cy="277954"/>
            </a:xfrm>
            <a:prstGeom prst="rect">
              <a:avLst/>
            </a:prstGeom>
          </p:spPr>
        </p:pic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1C23678A-5769-45C9-2467-836A0962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661" y="2429516"/>
              <a:ext cx="600262" cy="360157"/>
            </a:xfrm>
            <a:prstGeom prst="rect">
              <a:avLst/>
            </a:prstGeom>
          </p:spPr>
        </p:pic>
        <p:pic>
          <p:nvPicPr>
            <p:cNvPr id="106" name="Grafik 105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AC49CF96-1108-4D61-734C-42566C782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 t="25822" r="22201" b="37321"/>
            <a:stretch/>
          </p:blipFill>
          <p:spPr>
            <a:xfrm>
              <a:off x="6948032" y="1544693"/>
              <a:ext cx="473616" cy="149381"/>
            </a:xfrm>
            <a:prstGeom prst="rect">
              <a:avLst/>
            </a:prstGeom>
          </p:spPr>
        </p:pic>
        <p:cxnSp>
          <p:nvCxnSpPr>
            <p:cNvPr id="114" name="Gerade Verbindung mit Pfeil 113">
              <a:extLst>
                <a:ext uri="{FF2B5EF4-FFF2-40B4-BE49-F238E27FC236}">
                  <a16:creationId xmlns:a16="http://schemas.microsoft.com/office/drawing/2014/main" id="{F2C2FD74-7709-9082-AA16-923FDA79AADB}"/>
                </a:ext>
              </a:extLst>
            </p:cNvPr>
            <p:cNvCxnSpPr>
              <a:cxnSpLocks/>
              <a:stCxn id="104" idx="2"/>
            </p:cNvCxnSpPr>
            <p:nvPr/>
          </p:nvCxnSpPr>
          <p:spPr bwMode="auto">
            <a:xfrm>
              <a:off x="5583860" y="1913570"/>
              <a:ext cx="0" cy="222712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Gerade Verbindung mit Pfeil 126">
              <a:extLst>
                <a:ext uri="{FF2B5EF4-FFF2-40B4-BE49-F238E27FC236}">
                  <a16:creationId xmlns:a16="http://schemas.microsoft.com/office/drawing/2014/main" id="{88F450D4-E00E-687E-1CFD-65842F10A30C}"/>
                </a:ext>
              </a:extLst>
            </p:cNvPr>
            <p:cNvCxnSpPr/>
            <p:nvPr/>
          </p:nvCxnSpPr>
          <p:spPr bwMode="auto">
            <a:xfrm>
              <a:off x="6647172" y="1935280"/>
              <a:ext cx="0" cy="222712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F7BD047-BA5B-CD73-AE48-8A72C194CD29}"/>
              </a:ext>
            </a:extLst>
          </p:cNvPr>
          <p:cNvSpPr/>
          <p:nvPr/>
        </p:nvSpPr>
        <p:spPr bwMode="auto">
          <a:xfrm>
            <a:off x="3999939" y="4297655"/>
            <a:ext cx="821746" cy="322722"/>
          </a:xfrm>
          <a:prstGeom prst="roundRect">
            <a:avLst/>
          </a:prstGeom>
          <a:solidFill>
            <a:srgbClr val="66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Homematic</a:t>
            </a:r>
            <a:r>
              <a:rPr kumimoji="0" 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AVL Fritz!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6C6469E-9C9F-C082-43F9-519EEC8D34BA}"/>
              </a:ext>
            </a:extLst>
          </p:cNvPr>
          <p:cNvSpPr/>
          <p:nvPr/>
        </p:nvSpPr>
        <p:spPr bwMode="auto">
          <a:xfrm>
            <a:off x="6922673" y="4304106"/>
            <a:ext cx="658164" cy="322722"/>
          </a:xfrm>
          <a:prstGeom prst="roundRect">
            <a:avLst/>
          </a:prstGeom>
          <a:solidFill>
            <a:srgbClr val="66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000" dirty="0" err="1">
                <a:latin typeface="Arial" charset="0"/>
              </a:rPr>
              <a:t>go</a:t>
            </a:r>
            <a:r>
              <a:rPr lang="de-DE" sz="1000" dirty="0">
                <a:latin typeface="Arial" charset="0"/>
              </a:rPr>
              <a:t>-e Wallbox</a:t>
            </a: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B32098F-8148-DD64-D7C9-083D663117D1}"/>
              </a:ext>
            </a:extLst>
          </p:cNvPr>
          <p:cNvSpPr/>
          <p:nvPr/>
        </p:nvSpPr>
        <p:spPr bwMode="auto">
          <a:xfrm>
            <a:off x="8713442" y="4304779"/>
            <a:ext cx="821746" cy="322722"/>
          </a:xfrm>
          <a:prstGeom prst="roundRect">
            <a:avLst/>
          </a:prstGeom>
          <a:solidFill>
            <a:srgbClr val="66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000" dirty="0">
                <a:latin typeface="Arial" charset="0"/>
              </a:rPr>
              <a:t>SMA Home Manager</a:t>
            </a: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06561F94-7F30-FEA4-5D1D-2D8A28E93E99}"/>
              </a:ext>
            </a:extLst>
          </p:cNvPr>
          <p:cNvSpPr/>
          <p:nvPr/>
        </p:nvSpPr>
        <p:spPr bwMode="auto">
          <a:xfrm>
            <a:off x="6229665" y="1662516"/>
            <a:ext cx="821746" cy="322722"/>
          </a:xfrm>
          <a:prstGeom prst="roundRect">
            <a:avLst/>
          </a:prstGeom>
          <a:solidFill>
            <a:srgbClr val="66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000" dirty="0">
                <a:latin typeface="Arial" charset="0"/>
              </a:rPr>
              <a:t>Tibber</a:t>
            </a: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6C35C76-4463-4EE8-2CFB-70A7A9ABF15A}"/>
              </a:ext>
            </a:extLst>
          </p:cNvPr>
          <p:cNvCxnSpPr>
            <a:cxnSpLocks/>
          </p:cNvCxnSpPr>
          <p:nvPr/>
        </p:nvCxnSpPr>
        <p:spPr bwMode="auto">
          <a:xfrm>
            <a:off x="6405176" y="1992976"/>
            <a:ext cx="0" cy="196184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6EDA329C-20E5-1C6F-D026-FF65A16967E0}"/>
              </a:ext>
            </a:extLst>
          </p:cNvPr>
          <p:cNvSpPr/>
          <p:nvPr/>
        </p:nvSpPr>
        <p:spPr bwMode="auto">
          <a:xfrm>
            <a:off x="5354162" y="4298770"/>
            <a:ext cx="658164" cy="322722"/>
          </a:xfrm>
          <a:prstGeom prst="roundRect">
            <a:avLst/>
          </a:prstGeom>
          <a:solidFill>
            <a:srgbClr val="66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Daikin, xx</a:t>
            </a:r>
            <a:r>
              <a:rPr lang="de-DE" sz="1000" dirty="0">
                <a:latin typeface="Arial" charset="0"/>
              </a:rPr>
              <a:t> Controller</a:t>
            </a: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98EE1DE8-A45F-164E-73F7-9EC353176035}"/>
              </a:ext>
            </a:extLst>
          </p:cNvPr>
          <p:cNvSpPr/>
          <p:nvPr/>
        </p:nvSpPr>
        <p:spPr bwMode="auto">
          <a:xfrm>
            <a:off x="7674303" y="4857192"/>
            <a:ext cx="625453" cy="325331"/>
          </a:xfrm>
          <a:prstGeom prst="roundRect">
            <a:avLst/>
          </a:prstGeom>
          <a:solidFill>
            <a:srgbClr val="66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Batterie Controller</a:t>
            </a:r>
          </a:p>
        </p:txBody>
      </p:sp>
    </p:spTree>
    <p:extLst>
      <p:ext uri="{BB962C8B-B14F-4D97-AF65-F5344CB8AC3E}">
        <p14:creationId xmlns:p14="http://schemas.microsoft.com/office/powerpoint/2010/main" val="644001291"/>
      </p:ext>
    </p:extLst>
  </p:cSld>
  <p:clrMapOvr>
    <a:masterClrMapping/>
  </p:clrMapOvr>
  <p:transition>
    <p:randomBa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Dynamische Tarife mit Tibber 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Zusammenfassung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CC115E-6A26-3FD6-2353-A6230D950CD2}"/>
              </a:ext>
            </a:extLst>
          </p:cNvPr>
          <p:cNvSpPr txBox="1"/>
          <p:nvPr/>
        </p:nvSpPr>
        <p:spPr>
          <a:xfrm>
            <a:off x="771525" y="1126849"/>
            <a:ext cx="83629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Der Strombezug über den Anbieter Tibber funktioniert problemlos</a:t>
            </a:r>
          </a:p>
          <a:p>
            <a:endParaRPr lang="de-DE" sz="2000" dirty="0"/>
          </a:p>
          <a:p>
            <a:r>
              <a:rPr lang="de-DE" sz="2000" dirty="0"/>
              <a:t>Die Arbeitspreise sind sehr niedrig</a:t>
            </a:r>
          </a:p>
          <a:p>
            <a:endParaRPr lang="de-DE" sz="2000" dirty="0"/>
          </a:p>
          <a:p>
            <a:r>
              <a:rPr lang="de-DE" sz="2000" dirty="0"/>
              <a:t>Die sekundengenaue Messung mit „Pulse“ liefert sehr interessante und hilfreiche Informationen</a:t>
            </a:r>
          </a:p>
          <a:p>
            <a:endParaRPr lang="de-DE" sz="2000" dirty="0"/>
          </a:p>
          <a:p>
            <a:r>
              <a:rPr lang="de-DE" sz="2000" dirty="0"/>
              <a:t>Die sekundengenaue Abrechnung hat sich bei mir bisher noch nicht ausgezahlt, da ich die niedrigen Preise wegen meiner eigenen PV-Anlage noch nicht ausreichend nutzen konnte.</a:t>
            </a:r>
          </a:p>
          <a:p>
            <a:endParaRPr lang="de-DE" sz="2000" dirty="0"/>
          </a:p>
          <a:p>
            <a:r>
              <a:rPr lang="de-DE" sz="2000" dirty="0"/>
              <a:t>Das ändert sich mit dem Elektro-Auto: Es wird meinen Stromverbrauch verdoppeln und wird dann gezielt bei niedrigen Preisen geladen (vor allem im Winter)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962292264"/>
      </p:ext>
    </p:extLst>
  </p:cSld>
  <p:clrMapOvr>
    <a:masterClrMapping/>
  </p:clrMapOvr>
  <p:transition>
    <p:randomBa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Ausblick:	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endParaRPr lang="de-DE" altLang="de-DE" sz="20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Gesamtsystem mit Quellen, Speichern, Senken und Steuerung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CC115E-6A26-3FD6-2353-A6230D950CD2}"/>
              </a:ext>
            </a:extLst>
          </p:cNvPr>
          <p:cNvSpPr txBox="1"/>
          <p:nvPr/>
        </p:nvSpPr>
        <p:spPr>
          <a:xfrm>
            <a:off x="771525" y="1126849"/>
            <a:ext cx="83629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PV Anlagen liefern sehr preisgünstig elektrischen Strom (&lt; 10 ct/kWh)</a:t>
            </a:r>
          </a:p>
          <a:p>
            <a:endParaRPr lang="de-DE" sz="2000" dirty="0"/>
          </a:p>
          <a:p>
            <a:r>
              <a:rPr lang="de-DE" sz="2000" dirty="0"/>
              <a:t>Das Angebot dynamischer Tarife steigt stark und ersetzt Festpreistarife</a:t>
            </a:r>
          </a:p>
          <a:p>
            <a:endParaRPr lang="de-DE" sz="2000" dirty="0"/>
          </a:p>
          <a:p>
            <a:r>
              <a:rPr lang="de-DE" sz="2000" dirty="0"/>
              <a:t>Preisgünstige Speicher (jetzt &lt; 300 €/kWh) oder die Autobatterie (bidirektional, V2H) erlauben das Einspeichern von Überschuss und bei niedrigen Preisen, und das Nutzen im Haus bei hohen Netzpreisen.</a:t>
            </a:r>
          </a:p>
          <a:p>
            <a:endParaRPr lang="de-DE" sz="2000" dirty="0"/>
          </a:p>
          <a:p>
            <a:r>
              <a:rPr lang="de-DE" sz="2000" dirty="0"/>
              <a:t>Die Heizung wird elektrisch (Luft-Wasser- und Luft-Luft-Wärmepumpen)</a:t>
            </a:r>
          </a:p>
          <a:p>
            <a:endParaRPr lang="de-DE" sz="2000" dirty="0"/>
          </a:p>
          <a:p>
            <a:r>
              <a:rPr lang="de-DE" sz="2000" dirty="0"/>
              <a:t>Das Auto wird elektrisch</a:t>
            </a:r>
          </a:p>
          <a:p>
            <a:endParaRPr lang="de-DE" sz="2000" dirty="0"/>
          </a:p>
          <a:p>
            <a:r>
              <a:rPr lang="de-DE" sz="2000" dirty="0"/>
              <a:t>Ein Home Energy Management System verbindet die Komponenten und steuert automatisch und optimal.</a:t>
            </a:r>
          </a:p>
        </p:txBody>
      </p:sp>
    </p:spTree>
    <p:extLst>
      <p:ext uri="{BB962C8B-B14F-4D97-AF65-F5344CB8AC3E}">
        <p14:creationId xmlns:p14="http://schemas.microsoft.com/office/powerpoint/2010/main" val="1891777417"/>
      </p:ext>
    </p:extLst>
  </p:cSld>
  <p:clrMapOvr>
    <a:masterClrMapping/>
  </p:clrMapOvr>
  <p:transition>
    <p:randomBa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Weitere Informationen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CC115E-6A26-3FD6-2353-A6230D950CD2}"/>
              </a:ext>
            </a:extLst>
          </p:cNvPr>
          <p:cNvSpPr txBox="1"/>
          <p:nvPr/>
        </p:nvSpPr>
        <p:spPr>
          <a:xfrm>
            <a:off x="771525" y="1126849"/>
            <a:ext cx="836295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Artikel zum Thema:</a:t>
            </a:r>
          </a:p>
          <a:p>
            <a:endParaRPr lang="de-DE" sz="2000" dirty="0"/>
          </a:p>
          <a:p>
            <a:r>
              <a:rPr lang="de-DE" sz="1400" dirty="0">
                <a:hlinkClick r:id="rId2"/>
              </a:rPr>
              <a:t>https://www.finanztip.de/stromtarife/variable-stromtarife/</a:t>
            </a:r>
            <a:endParaRPr lang="de-DE" sz="1400" dirty="0"/>
          </a:p>
          <a:p>
            <a:endParaRPr lang="de-DE" sz="2000" dirty="0"/>
          </a:p>
          <a:p>
            <a:r>
              <a:rPr lang="de-DE" sz="1400" dirty="0">
                <a:hlinkClick r:id="rId3"/>
              </a:rPr>
              <a:t>https://www.adac.de/rund-ums-haus/energie/spartipps/dynamische-stromtarife/</a:t>
            </a:r>
            <a:endParaRPr lang="de-DE" sz="1400" dirty="0"/>
          </a:p>
          <a:p>
            <a:endParaRPr lang="de-DE" sz="2000" dirty="0"/>
          </a:p>
          <a:p>
            <a:r>
              <a:rPr lang="de-DE" sz="1400" dirty="0">
                <a:hlinkClick r:id="rId4"/>
              </a:rPr>
              <a:t>https://unterwegs.pfalzwerke.de/ausgabe-02-2024/artikel-energie-von-morgen_stromverbrauch-wird-transparent</a:t>
            </a:r>
            <a:endParaRPr lang="de-DE" sz="1400" dirty="0"/>
          </a:p>
          <a:p>
            <a:endParaRPr lang="de-DE" sz="1400" dirty="0"/>
          </a:p>
          <a:p>
            <a:r>
              <a:rPr lang="de-DE" sz="1400" dirty="0">
                <a:hlinkClick r:id="rId5"/>
              </a:rPr>
              <a:t>https://hager.com/de/wissen/gesetze-und-foerderungen/enwg-energiewirtschaftsgesetz?gad_source=1&amp;gclid=EAIaIQobChMIj9Gm-c2_hwMVtpWDBx1AjREXEAAYASAAEgKKLPD_BwE</a:t>
            </a:r>
            <a:endParaRPr lang="de-DE" sz="1400" dirty="0"/>
          </a:p>
          <a:p>
            <a:endParaRPr lang="de-DE" sz="1400" dirty="0"/>
          </a:p>
          <a:p>
            <a:r>
              <a:rPr lang="de-DE" sz="1400" dirty="0">
                <a:hlinkClick r:id="rId6"/>
              </a:rPr>
              <a:t>https://tibber.com/de/magazine/power-hacks/smartmeter-chaos-wir-raeumen-auf</a:t>
            </a:r>
          </a:p>
          <a:p>
            <a:endParaRPr lang="de-DE" sz="1400" dirty="0">
              <a:hlinkClick r:id="rId6"/>
            </a:endParaRPr>
          </a:p>
          <a:p>
            <a:r>
              <a:rPr lang="de-DE" sz="1400" dirty="0">
                <a:hlinkClick r:id="rId6"/>
              </a:rPr>
              <a:t>https://tibber.com/de/magazine/power-hacks/negative-verbrauchspreise?fbclid=IwZXh0bgNhZW0CMTAAAR2_ruCgdmhhuKcRzxgiWHqnb_1QXCnvDkI9Lj2zKxy818za5rcTCebCj3k_aem_hCvbKYiGjA7NEC6CxwYktw</a:t>
            </a:r>
            <a:endParaRPr lang="de-DE" sz="14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77721186"/>
      </p:ext>
    </p:extLst>
  </p:cSld>
  <p:clrMapOvr>
    <a:masterClrMapping/>
  </p:clrMapOvr>
  <p:transition>
    <p:randomBa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E95FD6A-7A6D-B587-A8F2-91FCE96506B2}"/>
              </a:ext>
            </a:extLst>
          </p:cNvPr>
          <p:cNvGrpSpPr>
            <a:grpSpLocks/>
          </p:cNvGrpSpPr>
          <p:nvPr/>
        </p:nvGrpSpPr>
        <p:grpSpPr bwMode="auto">
          <a:xfrm>
            <a:off x="0" y="2958702"/>
            <a:ext cx="9906000" cy="775597"/>
            <a:chOff x="666532" y="820505"/>
            <a:chExt cx="8880140" cy="775246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BB5B9F99-9D35-2E50-86F6-DC5A6D68C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881792"/>
              <a:ext cx="8880140" cy="612656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1792B36A-5C44-205F-357B-4572BD3DF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820505"/>
              <a:ext cx="8398561" cy="775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2800" b="1" dirty="0">
                  <a:solidFill>
                    <a:schemeClr val="bg1"/>
                  </a:solidFill>
                </a:rPr>
                <a:t>Helfen Sie bitte mit, die Energiewende voranzutreiben!</a:t>
              </a:r>
            </a:p>
          </p:txBody>
        </p:sp>
      </p:grpSp>
      <p:sp>
        <p:nvSpPr>
          <p:cNvPr id="3" name="Textfeld 1">
            <a:extLst>
              <a:ext uri="{FF2B5EF4-FFF2-40B4-BE49-F238E27FC236}">
                <a16:creationId xmlns:a16="http://schemas.microsoft.com/office/drawing/2014/main" id="{F036102F-8FB7-676A-3F17-7AF689FDB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58" y="591678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Danke für ihre Aufmerksamkeit</a:t>
            </a:r>
          </a:p>
          <a:p>
            <a:pPr algn="ctr"/>
            <a:endParaRPr lang="de-DE" altLang="de-DE" sz="1800" b="1" dirty="0">
              <a:solidFill>
                <a:srgbClr val="0000FF"/>
              </a:solidFill>
            </a:endParaRP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Volker Wander</a:t>
            </a:r>
          </a:p>
          <a:p>
            <a:pPr algn="ctr"/>
            <a:endParaRPr lang="de-DE" altLang="de-DE" sz="1800" dirty="0">
              <a:solidFill>
                <a:srgbClr val="0000FF"/>
              </a:solidFill>
            </a:endParaRP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ise.suedpfalz@gmail.com</a:t>
            </a:r>
          </a:p>
        </p:txBody>
      </p:sp>
    </p:spTree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Dynamischer Stromtarif – was ist das 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1A43CAC-B533-12D8-8CFA-BF853A3EF785}"/>
              </a:ext>
            </a:extLst>
          </p:cNvPr>
          <p:cNvSpPr txBox="1"/>
          <p:nvPr/>
        </p:nvSpPr>
        <p:spPr>
          <a:xfrm>
            <a:off x="5621757" y="1407381"/>
            <a:ext cx="313739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Dynamischer Tarif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Stündlich wechselnder Preis </a:t>
            </a:r>
          </a:p>
          <a:p>
            <a:r>
              <a:rPr lang="de-DE" sz="1400" dirty="0"/>
              <a:t>      für eine kWh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Stundenpreis</a:t>
            </a:r>
          </a:p>
          <a:p>
            <a:r>
              <a:rPr lang="de-DE" sz="1400" dirty="0"/>
              <a:t>      „heute und morgen“ bekannt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Monatliche Abrechnung,</a:t>
            </a:r>
          </a:p>
          <a:p>
            <a:r>
              <a:rPr lang="de-DE" sz="1400" dirty="0"/>
              <a:t>      keine Vorauszahlung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Grundgebühr &amp; Anbietergebühr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Digitaler Zähler oder Smart-Meter</a:t>
            </a:r>
          </a:p>
          <a:p>
            <a:r>
              <a:rPr lang="de-DE" sz="1400" dirty="0"/>
              <a:t>      erforderlich</a:t>
            </a:r>
          </a:p>
          <a:p>
            <a:r>
              <a:rPr lang="de-DE" sz="1400" dirty="0"/>
              <a:t>      (</a:t>
            </a:r>
            <a:r>
              <a:rPr lang="de-DE" sz="1400" dirty="0" err="1"/>
              <a:t>mME</a:t>
            </a:r>
            <a:r>
              <a:rPr lang="de-DE" sz="1400" dirty="0"/>
              <a:t>, </a:t>
            </a:r>
            <a:r>
              <a:rPr lang="de-DE" sz="1400" dirty="0" err="1"/>
              <a:t>iME</a:t>
            </a:r>
            <a:r>
              <a:rPr lang="de-DE" sz="1400" dirty="0"/>
              <a:t>, </a:t>
            </a:r>
            <a:r>
              <a:rPr lang="de-DE" sz="1400" dirty="0" err="1"/>
              <a:t>mMSys</a:t>
            </a:r>
            <a:r>
              <a:rPr lang="de-DE" sz="1400" dirty="0"/>
              <a:t>, </a:t>
            </a:r>
            <a:r>
              <a:rPr lang="de-DE" sz="1400" dirty="0" err="1"/>
              <a:t>iMSys</a:t>
            </a:r>
            <a:r>
              <a:rPr lang="de-DE" sz="1400" dirty="0"/>
              <a:t>, ..)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D5AFFF1-E002-BCBD-70E9-91E2BB40AF9A}"/>
              </a:ext>
            </a:extLst>
          </p:cNvPr>
          <p:cNvSpPr txBox="1"/>
          <p:nvPr/>
        </p:nvSpPr>
        <p:spPr>
          <a:xfrm>
            <a:off x="978196" y="1407381"/>
            <a:ext cx="291812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Festpreis Tarif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Fester Preis für eine kWh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Grundgebühr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Abschlagszahlung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Jährliche Zählerablesung und Jahresrechnung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Evtl. Preisanpassung nach Ablauf der Bindung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7988942"/>
      </p:ext>
    </p:extLst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Dynamischer Stromtarif – was ist das ?</a:t>
            </a:r>
          </a:p>
        </p:txBody>
      </p:sp>
      <p:pic>
        <p:nvPicPr>
          <p:cNvPr id="6" name="Grafik 5" descr="Ein Bild, das Text, Reihe, Diagramm, Schrift enthält.">
            <a:extLst>
              <a:ext uri="{FF2B5EF4-FFF2-40B4-BE49-F238E27FC236}">
                <a16:creationId xmlns:a16="http://schemas.microsoft.com/office/drawing/2014/main" id="{53E6B821-F7D2-D483-6975-2E73DC870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74" y="856418"/>
            <a:ext cx="6909742" cy="563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12399"/>
      </p:ext>
    </p:extLst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Handschrift, Schrift, Diagramm enthält.">
            <a:extLst>
              <a:ext uri="{FF2B5EF4-FFF2-40B4-BE49-F238E27FC236}">
                <a16:creationId xmlns:a16="http://schemas.microsoft.com/office/drawing/2014/main" id="{B6809402-C42B-C3BB-6AD8-B65F345D5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24"/>
            <a:ext cx="9477955" cy="510473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Stromnetz – Lastkurve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Verlauf einer Woche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1E0A232-1E6A-9BB6-3648-7704925F57BA}"/>
              </a:ext>
            </a:extLst>
          </p:cNvPr>
          <p:cNvGrpSpPr/>
          <p:nvPr/>
        </p:nvGrpSpPr>
        <p:grpSpPr>
          <a:xfrm>
            <a:off x="6742706" y="1304014"/>
            <a:ext cx="1986237" cy="954156"/>
            <a:chOff x="6742706" y="1304014"/>
            <a:chExt cx="1986237" cy="954156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2DEF966-6799-EAFA-1C79-3CFC9D196EC8}"/>
                </a:ext>
              </a:extLst>
            </p:cNvPr>
            <p:cNvSpPr txBox="1"/>
            <p:nvPr/>
          </p:nvSpPr>
          <p:spPr>
            <a:xfrm>
              <a:off x="7768424" y="1304014"/>
              <a:ext cx="960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Lastkurve</a:t>
              </a:r>
            </a:p>
          </p:txBody>
        </p: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D30AF2A2-13E1-DD3B-3CE6-6FF8979986D0}"/>
                </a:ext>
              </a:extLst>
            </p:cNvPr>
            <p:cNvCxnSpPr/>
            <p:nvPr/>
          </p:nvCxnSpPr>
          <p:spPr bwMode="auto">
            <a:xfrm flipH="1">
              <a:off x="6742706" y="1556132"/>
              <a:ext cx="1070248" cy="702038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24746017"/>
      </p:ext>
    </p:extLst>
  </p:cSld>
  <p:clrMapOvr>
    <a:masterClrMapping/>
  </p:clrMapOvr>
  <p:transition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Handschrift, Schrift, Diagramm enthält.">
            <a:extLst>
              <a:ext uri="{FF2B5EF4-FFF2-40B4-BE49-F238E27FC236}">
                <a16:creationId xmlns:a16="http://schemas.microsoft.com/office/drawing/2014/main" id="{B6809402-C42B-C3BB-6AD8-B65F345D5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24"/>
            <a:ext cx="9906000" cy="5104738"/>
          </a:xfrm>
          <a:prstGeom prst="rect">
            <a:avLst/>
          </a:prstGeom>
        </p:spPr>
      </p:pic>
      <p:pic>
        <p:nvPicPr>
          <p:cNvPr id="11" name="Grafik 10" descr="Ein Bild, das Text, Entwurf, Handschrift, Diagramm enthält.&#10;&#10;Automatisch generierte Beschreibung">
            <a:extLst>
              <a:ext uri="{FF2B5EF4-FFF2-40B4-BE49-F238E27FC236}">
                <a16:creationId xmlns:a16="http://schemas.microsoft.com/office/drawing/2014/main" id="{4E5625C5-FC61-0888-2696-D77F32389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24"/>
            <a:ext cx="9906000" cy="515753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Stromnetz – Stundenpreise und Stundenpreise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Verlauf einer Woche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F99FD10-8147-F383-D919-2EDF8652E3C5}"/>
              </a:ext>
            </a:extLst>
          </p:cNvPr>
          <p:cNvGrpSpPr/>
          <p:nvPr/>
        </p:nvGrpSpPr>
        <p:grpSpPr>
          <a:xfrm>
            <a:off x="6664518" y="1457902"/>
            <a:ext cx="1986237" cy="954156"/>
            <a:chOff x="6742706" y="1304014"/>
            <a:chExt cx="1986237" cy="954156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E77F498-1FA1-8AE2-A32A-51128D107C4C}"/>
                </a:ext>
              </a:extLst>
            </p:cNvPr>
            <p:cNvSpPr txBox="1"/>
            <p:nvPr/>
          </p:nvSpPr>
          <p:spPr>
            <a:xfrm>
              <a:off x="7768424" y="1304014"/>
              <a:ext cx="960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Lastkurve</a:t>
              </a: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50AA9FB3-CC02-4AE6-E677-18CB7A9D6030}"/>
                </a:ext>
              </a:extLst>
            </p:cNvPr>
            <p:cNvCxnSpPr/>
            <p:nvPr/>
          </p:nvCxnSpPr>
          <p:spPr bwMode="auto">
            <a:xfrm flipH="1">
              <a:off x="6742706" y="1556132"/>
              <a:ext cx="1070248" cy="702038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59E2935-6F51-3B93-58F4-E4AA083FC092}"/>
              </a:ext>
            </a:extLst>
          </p:cNvPr>
          <p:cNvGrpSpPr/>
          <p:nvPr/>
        </p:nvGrpSpPr>
        <p:grpSpPr>
          <a:xfrm>
            <a:off x="7100515" y="1976793"/>
            <a:ext cx="1829163" cy="1869204"/>
            <a:chOff x="7100515" y="1976793"/>
            <a:chExt cx="1829163" cy="1869204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1059541-0F72-615B-E37B-46B0F3BAC9AB}"/>
                </a:ext>
              </a:extLst>
            </p:cNvPr>
            <p:cNvSpPr txBox="1"/>
            <p:nvPr/>
          </p:nvSpPr>
          <p:spPr>
            <a:xfrm>
              <a:off x="7690236" y="1976793"/>
              <a:ext cx="12394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Stundenpreis</a:t>
              </a:r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C53E4462-727A-15CE-794E-543DC9366066}"/>
                </a:ext>
              </a:extLst>
            </p:cNvPr>
            <p:cNvCxnSpPr/>
            <p:nvPr/>
          </p:nvCxnSpPr>
          <p:spPr bwMode="auto">
            <a:xfrm flipH="1">
              <a:off x="7100515" y="2284570"/>
              <a:ext cx="712439" cy="156142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02191909"/>
      </p:ext>
    </p:extLst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Text, Diagramm, Schrift, Design enthält.">
            <a:extLst>
              <a:ext uri="{FF2B5EF4-FFF2-40B4-BE49-F238E27FC236}">
                <a16:creationId xmlns:a16="http://schemas.microsoft.com/office/drawing/2014/main" id="{ABCD7196-7328-75E4-C2BE-CFF5ED755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816"/>
            <a:ext cx="9906000" cy="5205246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Stromnetz – Lastkurve, Stundenpreise und PV-Erzeugung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Verlauf einer Woche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F99FD10-8147-F383-D919-2EDF8652E3C5}"/>
              </a:ext>
            </a:extLst>
          </p:cNvPr>
          <p:cNvGrpSpPr/>
          <p:nvPr/>
        </p:nvGrpSpPr>
        <p:grpSpPr>
          <a:xfrm>
            <a:off x="6664518" y="1457902"/>
            <a:ext cx="1986237" cy="954156"/>
            <a:chOff x="6742706" y="1304014"/>
            <a:chExt cx="1986237" cy="954156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E77F498-1FA1-8AE2-A32A-51128D107C4C}"/>
                </a:ext>
              </a:extLst>
            </p:cNvPr>
            <p:cNvSpPr txBox="1"/>
            <p:nvPr/>
          </p:nvSpPr>
          <p:spPr>
            <a:xfrm>
              <a:off x="7768424" y="1304014"/>
              <a:ext cx="960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Lastkurve</a:t>
              </a: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50AA9FB3-CC02-4AE6-E677-18CB7A9D6030}"/>
                </a:ext>
              </a:extLst>
            </p:cNvPr>
            <p:cNvCxnSpPr/>
            <p:nvPr/>
          </p:nvCxnSpPr>
          <p:spPr bwMode="auto">
            <a:xfrm flipH="1">
              <a:off x="6742706" y="1556132"/>
              <a:ext cx="1070248" cy="702038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59E2935-6F51-3B93-58F4-E4AA083FC092}"/>
              </a:ext>
            </a:extLst>
          </p:cNvPr>
          <p:cNvGrpSpPr/>
          <p:nvPr/>
        </p:nvGrpSpPr>
        <p:grpSpPr>
          <a:xfrm>
            <a:off x="7100515" y="1976793"/>
            <a:ext cx="1829163" cy="1869204"/>
            <a:chOff x="7100515" y="1976793"/>
            <a:chExt cx="1829163" cy="1869204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1059541-0F72-615B-E37B-46B0F3BAC9AB}"/>
                </a:ext>
              </a:extLst>
            </p:cNvPr>
            <p:cNvSpPr txBox="1"/>
            <p:nvPr/>
          </p:nvSpPr>
          <p:spPr>
            <a:xfrm>
              <a:off x="7690236" y="1976793"/>
              <a:ext cx="12394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Stundenpreis</a:t>
              </a:r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C53E4462-727A-15CE-794E-543DC9366066}"/>
                </a:ext>
              </a:extLst>
            </p:cNvPr>
            <p:cNvCxnSpPr/>
            <p:nvPr/>
          </p:nvCxnSpPr>
          <p:spPr bwMode="auto">
            <a:xfrm flipH="1">
              <a:off x="7100515" y="2284570"/>
              <a:ext cx="712439" cy="156142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00988235"/>
      </p:ext>
    </p:extLst>
  </p:cSld>
  <p:clrMapOvr>
    <a:masterClrMapping/>
  </p:clrMapOvr>
  <p:transition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4516EC8-BF5E-54E8-E37A-91509491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Stromnetz – Lastkurve und komplette Erzeugung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Verlauf einer Woche</a:t>
            </a:r>
          </a:p>
        </p:txBody>
      </p:sp>
      <p:pic>
        <p:nvPicPr>
          <p:cNvPr id="5" name="Grafik 4" descr="Ein Bild, das Text, Screenshot, Diagramm, Schrift enthält.">
            <a:extLst>
              <a:ext uri="{FF2B5EF4-FFF2-40B4-BE49-F238E27FC236}">
                <a16:creationId xmlns:a16="http://schemas.microsoft.com/office/drawing/2014/main" id="{C9221909-31A0-3EA8-BACD-1F2E2EF98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864"/>
            <a:ext cx="9906000" cy="52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71151"/>
      </p:ext>
    </p:extLst>
  </p:cSld>
  <p:clrMapOvr>
    <a:masterClrMapping/>
  </p:clrMapOvr>
  <p:transition>
    <p:randomBar/>
  </p:transition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1454</Words>
  <Application>Microsoft Office PowerPoint</Application>
  <PresentationFormat>A4-Papier (210 x 297 mm)</PresentationFormat>
  <Paragraphs>444</Paragraphs>
  <Slides>36</Slides>
  <Notes>10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Microsoft YaHei</vt:lpstr>
      <vt:lpstr>Arial</vt:lpstr>
      <vt:lpstr>Calibri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3045</cp:revision>
  <cp:lastPrinted>2024-07-11T18:40:06Z</cp:lastPrinted>
  <dcterms:created xsi:type="dcterms:W3CDTF">2003-01-24T08:17:53Z</dcterms:created>
  <dcterms:modified xsi:type="dcterms:W3CDTF">2024-07-26T16:14:46Z</dcterms:modified>
</cp:coreProperties>
</file>