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878" r:id="rId2"/>
    <p:sldId id="943" r:id="rId3"/>
    <p:sldId id="1273" r:id="rId4"/>
    <p:sldId id="1274" r:id="rId5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D9D9"/>
    <a:srgbClr val="E5E9EE"/>
    <a:srgbClr val="A6A6A6"/>
    <a:srgbClr val="008000"/>
    <a:srgbClr val="3333FF"/>
    <a:srgbClr val="FF9900"/>
    <a:srgbClr val="FF66FF"/>
    <a:srgbClr val="BFBFB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3" autoAdjust="0"/>
    <p:restoredTop sz="94680" autoAdjust="0"/>
  </p:normalViewPr>
  <p:slideViewPr>
    <p:cSldViewPr snapToGrid="0">
      <p:cViewPr varScale="1">
        <p:scale>
          <a:sx n="99" d="100"/>
          <a:sy n="99" d="100"/>
        </p:scale>
        <p:origin x="2220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6" y="72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>
            <a:extLst>
              <a:ext uri="{FF2B5EF4-FFF2-40B4-BE49-F238E27FC236}">
                <a16:creationId xmlns:a16="http://schemas.microsoft.com/office/drawing/2014/main" id="{C9228036-2FC4-464A-8725-AF125720C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>
            <a:extLst>
              <a:ext uri="{FF2B5EF4-FFF2-40B4-BE49-F238E27FC236}">
                <a16:creationId xmlns:a16="http://schemas.microsoft.com/office/drawing/2014/main" id="{18C443DF-AD38-4EFE-AB44-DC12F7F2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8FA7C601-A024-4A2D-9840-EFEC6AFB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804" indent="-293771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084" indent="-2350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17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5150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51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217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250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1C8F7-3C8F-491B-8D93-3E2E64DE77CA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546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D694638-ED55-4FC5-B057-4363DC0F46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ISE e.V. | Juli-Energie-Stammtisch | am 25.07.2024 in Schweigen-Rechtenbach 	 	              	              ISE </a:t>
            </a:r>
            <a:r>
              <a:rPr lang="de-DE" altLang="de-DE" sz="1200" b="1" dirty="0" err="1">
                <a:solidFill>
                  <a:srgbClr val="FF9933"/>
                </a:solidFill>
              </a:rPr>
              <a:t>e.V</a:t>
            </a:r>
            <a:r>
              <a:rPr lang="de-DE" altLang="de-DE" sz="1200" b="1" dirty="0">
                <a:solidFill>
                  <a:srgbClr val="FF9933"/>
                </a:solidFill>
              </a:rPr>
              <a:t>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466A96-1699-ECCA-87E8-7FB61AD3DC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" y="669"/>
            <a:ext cx="797398" cy="7978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.search.yahoo.com/yhs/search?hspart=tro&amp;hsimp=yhs-freshy&amp;action=nt&amp;type=Y219_F163_204671_100523&amp;p=wendeware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s://tibber.com/de?utm_source=googleadwords_int&amp;utm_medium=cpc&amp;utm_content=12516736730_148758637874_646784593572&amp;utm_id=g_&amp;keyword=tibber&amp;gad=1&amp;gclid=Cj0KCQjw0tKiBhC6ARIsAAOXutl_zLu0g6PdrMvL2uPidFZ-vuCIveirks-InlFt8PtaLS0sNXA5DG8aAt4NEALw_wcB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1.jpg"/><Relationship Id="rId5" Type="http://schemas.openxmlformats.org/officeDocument/2006/relationships/image" Target="../media/image7.jpg"/><Relationship Id="rId15" Type="http://schemas.openxmlformats.org/officeDocument/2006/relationships/hyperlink" Target="https://www.bundesnetzagentur.de/DE/Beschlusskammern/1_GZ/BK6-GZ/2020/BK6-20-160/Anlagen%20Beschluss/Anlage%206.pdf?__blob=publicationFile&amp;v=1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https://home-assistant-blog.de/" TargetMode="External"/><Relationship Id="rId14" Type="http://schemas.openxmlformats.org/officeDocument/2006/relationships/hyperlink" Target="https://www.youtube.com/watch?v=BuwCTPfvGk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undesnetzagentur.de/DE/Beschlusskammern/1_GZ/BK6-GZ/2020/BK6-20-160/Anlagen%20Beschluss/Anlage%206.pdf?__blob=publicationFile&amp;v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D888F16-A47D-52D2-7C6F-A80BB24B4A79}"/>
              </a:ext>
            </a:extLst>
          </p:cNvPr>
          <p:cNvSpPr/>
          <p:nvPr/>
        </p:nvSpPr>
        <p:spPr bwMode="auto">
          <a:xfrm>
            <a:off x="0" y="1349517"/>
            <a:ext cx="9900143" cy="51114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087" y="116030"/>
            <a:ext cx="7781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dirty="0" err="1">
                <a:solidFill>
                  <a:schemeClr val="bg1"/>
                </a:solidFill>
              </a:rPr>
              <a:t>Herzlich</a:t>
            </a:r>
            <a:r>
              <a:rPr lang="en-US" altLang="de-DE" sz="2800" dirty="0">
                <a:solidFill>
                  <a:schemeClr val="bg1"/>
                </a:solidFill>
              </a:rPr>
              <a:t> </a:t>
            </a:r>
            <a:r>
              <a:rPr lang="en-US" altLang="de-DE" sz="2800" dirty="0" err="1">
                <a:solidFill>
                  <a:schemeClr val="bg1"/>
                </a:solidFill>
              </a:rPr>
              <a:t>willkommen</a:t>
            </a:r>
            <a:r>
              <a:rPr lang="en-US" altLang="de-DE" sz="2800" dirty="0">
                <a:solidFill>
                  <a:schemeClr val="bg1"/>
                </a:solidFill>
              </a:rPr>
              <a:t> </a:t>
            </a:r>
            <a:r>
              <a:rPr lang="en-US" altLang="de-DE" sz="2800" dirty="0" err="1">
                <a:solidFill>
                  <a:schemeClr val="bg1"/>
                </a:solidFill>
              </a:rPr>
              <a:t>zum</a:t>
            </a:r>
            <a:r>
              <a:rPr lang="en-US" altLang="de-DE" sz="2800" dirty="0">
                <a:solidFill>
                  <a:schemeClr val="bg1"/>
                </a:solidFill>
              </a:rPr>
              <a:t> </a:t>
            </a:r>
            <a:br>
              <a:rPr lang="en-US" altLang="de-DE" sz="2800" dirty="0">
                <a:solidFill>
                  <a:schemeClr val="bg1"/>
                </a:solidFill>
              </a:rPr>
            </a:br>
            <a:r>
              <a:rPr lang="en-US" altLang="de-DE" sz="2800" dirty="0">
                <a:solidFill>
                  <a:schemeClr val="bg1"/>
                </a:solidFill>
              </a:rPr>
              <a:t>Juli-</a:t>
            </a:r>
            <a:r>
              <a:rPr lang="en-US" altLang="de-DE" sz="2800" dirty="0" err="1">
                <a:solidFill>
                  <a:schemeClr val="bg1"/>
                </a:solidFill>
              </a:rPr>
              <a:t>Energie</a:t>
            </a:r>
            <a:r>
              <a:rPr lang="en-US" altLang="de-DE" sz="2800" dirty="0">
                <a:solidFill>
                  <a:schemeClr val="bg1"/>
                </a:solidFill>
              </a:rPr>
              <a:t>-Stammtisch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A7DD05F-9189-42D8-AE52-576BEDC4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456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9" name="Rectangle 75">
            <a:extLst>
              <a:ext uri="{FF2B5EF4-FFF2-40B4-BE49-F238E27FC236}">
                <a16:creationId xmlns:a16="http://schemas.microsoft.com/office/drawing/2014/main" id="{3B87523B-9B83-4B16-B0D8-E3A1EA5C4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159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ISE e.V. | Juli-Energie-Stammtisch | am 25.07.2024 in Schweigen-Rechtenbach   	                     			ISE e.V.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696962-592A-D454-104B-020A03A3D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" y="-20496"/>
            <a:ext cx="1369247" cy="1370013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6BE661D-0465-5B8A-E7DC-E3B1EB83ADE1}"/>
              </a:ext>
            </a:extLst>
          </p:cNvPr>
          <p:cNvGrpSpPr/>
          <p:nvPr/>
        </p:nvGrpSpPr>
        <p:grpSpPr>
          <a:xfrm>
            <a:off x="1459190" y="1721774"/>
            <a:ext cx="7247688" cy="4268604"/>
            <a:chOff x="552655" y="1552894"/>
            <a:chExt cx="8800690" cy="4821715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CFE26AB7-8D30-8D6C-26D6-57B13E2422B3}"/>
                </a:ext>
              </a:extLst>
            </p:cNvPr>
            <p:cNvGrpSpPr/>
            <p:nvPr/>
          </p:nvGrpSpPr>
          <p:grpSpPr>
            <a:xfrm>
              <a:off x="552655" y="1552894"/>
              <a:ext cx="8800690" cy="4802372"/>
              <a:chOff x="552655" y="1552894"/>
              <a:chExt cx="8800690" cy="4802372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E06B8EFD-1B04-22B1-A191-55AF959FD2E2}"/>
                  </a:ext>
                </a:extLst>
              </p:cNvPr>
              <p:cNvSpPr/>
              <p:nvPr/>
            </p:nvSpPr>
            <p:spPr bwMode="auto">
              <a:xfrm>
                <a:off x="1070043" y="1552894"/>
                <a:ext cx="7782127" cy="4429617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2" name="Grafik 11" descr="Ein Bild, das Windmühle enthält.&#10;&#10;Automatisch generierte Beschreibung">
                <a:extLst>
                  <a:ext uri="{FF2B5EF4-FFF2-40B4-BE49-F238E27FC236}">
                    <a16:creationId xmlns:a16="http://schemas.microsoft.com/office/drawing/2014/main" id="{EAC845DE-8BF1-47FF-3371-25FA60A1F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655" y="1630718"/>
                <a:ext cx="3894434" cy="2290845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ECE26772-CA1E-0DB1-3B7F-5395522AC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5774" y="4348547"/>
                <a:ext cx="2006719" cy="2006719"/>
              </a:xfrm>
              <a:prstGeom prst="rect">
                <a:avLst/>
              </a:prstGeom>
            </p:spPr>
          </p:pic>
          <p:pic>
            <p:nvPicPr>
              <p:cNvPr id="14" name="Grafik 13" descr="Ein Bild, das Kreis, Grafiken, Symbol, Logo enthält.&#10;&#10;Automatisch generierte Beschreibung">
                <a:extLst>
                  <a:ext uri="{FF2B5EF4-FFF2-40B4-BE49-F238E27FC236}">
                    <a16:creationId xmlns:a16="http://schemas.microsoft.com/office/drawing/2014/main" id="{6D68C76C-10C1-CAA4-8F5F-2F9C41EE9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5250" y="3718775"/>
                <a:ext cx="2118095" cy="2126164"/>
              </a:xfrm>
              <a:prstGeom prst="rect">
                <a:avLst/>
              </a:prstGeom>
            </p:spPr>
          </p:pic>
        </p:grpSp>
        <p:pic>
          <p:nvPicPr>
            <p:cNvPr id="10" name="Grafik 9" descr="Ein Bild, das Kreis, Entwurf, Design enthält.&#10;&#10;Automatisch generierte Beschreibung">
              <a:extLst>
                <a:ext uri="{FF2B5EF4-FFF2-40B4-BE49-F238E27FC236}">
                  <a16:creationId xmlns:a16="http://schemas.microsoft.com/office/drawing/2014/main" id="{FB4EBA1D-75F6-80FF-11F0-5683675C9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6"/>
            <a:stretch/>
          </p:blipFill>
          <p:spPr>
            <a:xfrm>
              <a:off x="3619036" y="5349196"/>
              <a:ext cx="1067222" cy="102541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955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Agenda 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A795393-A393-68CB-E929-8B6D13753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69" y="1978502"/>
            <a:ext cx="9048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Vortrag „</a:t>
            </a:r>
            <a:r>
              <a:rPr lang="de-DE" sz="1800" dirty="0">
                <a:solidFill>
                  <a:srgbClr val="0000FF"/>
                </a:solidFill>
              </a:rPr>
              <a:t>Kann man die Stromkosten durch dynamische Stundentarife senken?“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b="1" dirty="0">
                <a:solidFill>
                  <a:srgbClr val="0000FF"/>
                </a:solidFill>
              </a:rPr>
              <a:t>Volker Wander</a:t>
            </a:r>
            <a:r>
              <a:rPr lang="de-DE" altLang="de-DE" sz="1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22DB89D-A0F8-2B17-BD40-6FE50FD8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69" y="1114452"/>
            <a:ext cx="93963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Einordnung „Dynamische Stundentarife“ in das Energie-Management-System (EMS)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b="1" dirty="0">
                <a:solidFill>
                  <a:srgbClr val="0000FF"/>
                </a:solidFill>
              </a:rPr>
              <a:t>Wolfgang Thiel</a:t>
            </a:r>
          </a:p>
        </p:txBody>
      </p:sp>
    </p:spTree>
    <p:extLst>
      <p:ext uri="{BB962C8B-B14F-4D97-AF65-F5344CB8AC3E}">
        <p14:creationId xmlns:p14="http://schemas.microsoft.com/office/powerpoint/2010/main" val="168764489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4" name="Rechteck 72723">
            <a:extLst>
              <a:ext uri="{FF2B5EF4-FFF2-40B4-BE49-F238E27FC236}">
                <a16:creationId xmlns:a16="http://schemas.microsoft.com/office/drawing/2014/main" id="{E150CF9D-B2C7-F91B-7006-3D183549AF8C}"/>
              </a:ext>
            </a:extLst>
          </p:cNvPr>
          <p:cNvSpPr/>
          <p:nvPr/>
        </p:nvSpPr>
        <p:spPr bwMode="auto">
          <a:xfrm>
            <a:off x="0" y="1489697"/>
            <a:ext cx="9906000" cy="4669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EA0FBD13-4D0C-46B5-BB93-EEDE4E18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4"/>
            <a:ext cx="85103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 im Ein- und </a:t>
            </a:r>
            <a:r>
              <a:rPr lang="de-DE" altLang="de-DE" sz="2000" dirty="0" err="1">
                <a:solidFill>
                  <a:schemeClr val="bg1"/>
                </a:solidFill>
              </a:rPr>
              <a:t>Mehfamilienhaus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Das Energie-Management-System (EMS)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785A221-F41B-41D0-A18D-1EB391EE98CF}"/>
              </a:ext>
            </a:extLst>
          </p:cNvPr>
          <p:cNvCxnSpPr/>
          <p:nvPr/>
        </p:nvCxnSpPr>
        <p:spPr bwMode="auto">
          <a:xfrm>
            <a:off x="513350" y="1102501"/>
            <a:ext cx="7799310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663398CD-C698-45B7-97AC-989FF60A3B34}"/>
              </a:ext>
            </a:extLst>
          </p:cNvPr>
          <p:cNvCxnSpPr/>
          <p:nvPr/>
        </p:nvCxnSpPr>
        <p:spPr bwMode="auto">
          <a:xfrm>
            <a:off x="513350" y="1356501"/>
            <a:ext cx="7799310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274D6C98-C3BC-4F1D-BD67-87A86BF4F91D}"/>
              </a:ext>
            </a:extLst>
          </p:cNvPr>
          <p:cNvSpPr txBox="1"/>
          <p:nvPr/>
        </p:nvSpPr>
        <p:spPr>
          <a:xfrm>
            <a:off x="8336656" y="913638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EVU-Stromnetz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1F232847-AFFC-401C-A6E2-A85DE839F7CD}"/>
              </a:ext>
            </a:extLst>
          </p:cNvPr>
          <p:cNvSpPr txBox="1"/>
          <p:nvPr/>
        </p:nvSpPr>
        <p:spPr>
          <a:xfrm>
            <a:off x="8336656" y="1189669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Datennetz</a:t>
            </a:r>
          </a:p>
        </p:txBody>
      </p: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id="{D4220D75-3BEF-4F3F-A602-D49363ED4B9D}"/>
              </a:ext>
            </a:extLst>
          </p:cNvPr>
          <p:cNvCxnSpPr/>
          <p:nvPr/>
        </p:nvCxnSpPr>
        <p:spPr bwMode="auto">
          <a:xfrm>
            <a:off x="2779610" y="1349866"/>
            <a:ext cx="0" cy="80812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r Verbinder 97">
            <a:extLst>
              <a:ext uri="{FF2B5EF4-FFF2-40B4-BE49-F238E27FC236}">
                <a16:creationId xmlns:a16="http://schemas.microsoft.com/office/drawing/2014/main" id="{F31A4547-82B6-489F-9097-F1FC06059D00}"/>
              </a:ext>
            </a:extLst>
          </p:cNvPr>
          <p:cNvCxnSpPr/>
          <p:nvPr/>
        </p:nvCxnSpPr>
        <p:spPr bwMode="auto">
          <a:xfrm>
            <a:off x="1888093" y="1087846"/>
            <a:ext cx="0" cy="1057893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Ellipse 123">
            <a:extLst>
              <a:ext uri="{FF2B5EF4-FFF2-40B4-BE49-F238E27FC236}">
                <a16:creationId xmlns:a16="http://schemas.microsoft.com/office/drawing/2014/main" id="{00B83BDC-76EE-48C7-B93D-FD63AB16E84B}"/>
              </a:ext>
            </a:extLst>
          </p:cNvPr>
          <p:cNvSpPr/>
          <p:nvPr/>
        </p:nvSpPr>
        <p:spPr bwMode="auto">
          <a:xfrm>
            <a:off x="1847582" y="1050965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5805ACD8-3270-5959-25ED-7843A985F7CD}"/>
              </a:ext>
            </a:extLst>
          </p:cNvPr>
          <p:cNvSpPr/>
          <p:nvPr/>
        </p:nvSpPr>
        <p:spPr bwMode="auto">
          <a:xfrm>
            <a:off x="1357005" y="2157992"/>
            <a:ext cx="2146663" cy="93035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F3DD43A-59F6-F743-217D-765BBF9AF175}"/>
              </a:ext>
            </a:extLst>
          </p:cNvPr>
          <p:cNvSpPr txBox="1"/>
          <p:nvPr/>
        </p:nvSpPr>
        <p:spPr>
          <a:xfrm>
            <a:off x="2616011" y="2139857"/>
            <a:ext cx="63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Gate-</a:t>
            </a:r>
          </a:p>
          <a:p>
            <a:pPr algn="ctr"/>
            <a:r>
              <a:rPr lang="de-DE" sz="1400" dirty="0"/>
              <a:t>Way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084EFA-6125-0C60-EB08-03BF50547718}"/>
              </a:ext>
            </a:extLst>
          </p:cNvPr>
          <p:cNvCxnSpPr>
            <a:cxnSpLocks/>
          </p:cNvCxnSpPr>
          <p:nvPr/>
        </p:nvCxnSpPr>
        <p:spPr bwMode="auto">
          <a:xfrm>
            <a:off x="2365685" y="2157992"/>
            <a:ext cx="0" cy="930358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EEF770B2-593E-6EB1-D81F-70287B8A515E}"/>
              </a:ext>
            </a:extLst>
          </p:cNvPr>
          <p:cNvSpPr txBox="1"/>
          <p:nvPr/>
        </p:nvSpPr>
        <p:spPr>
          <a:xfrm>
            <a:off x="1559771" y="223221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Smart</a:t>
            </a:r>
          </a:p>
          <a:p>
            <a:pPr algn="ctr"/>
            <a:r>
              <a:rPr lang="de-DE" sz="1400" dirty="0"/>
              <a:t>Meter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91C1C56-E255-CEC2-3D41-ECBE4D01633F}"/>
              </a:ext>
            </a:extLst>
          </p:cNvPr>
          <p:cNvCxnSpPr/>
          <p:nvPr/>
        </p:nvCxnSpPr>
        <p:spPr bwMode="auto">
          <a:xfrm>
            <a:off x="265896" y="4431855"/>
            <a:ext cx="7626154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910F2429-8EC4-1A93-ACA4-E251425C2B6A}"/>
              </a:ext>
            </a:extLst>
          </p:cNvPr>
          <p:cNvSpPr txBox="1"/>
          <p:nvPr/>
        </p:nvSpPr>
        <p:spPr>
          <a:xfrm>
            <a:off x="7940256" y="426282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Haus-Stromnetz</a:t>
            </a:r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6951BB67-7915-D9CE-3EC9-756F9BF53DFC}"/>
              </a:ext>
            </a:extLst>
          </p:cNvPr>
          <p:cNvCxnSpPr>
            <a:cxnSpLocks/>
            <a:endCxn id="122" idx="0"/>
          </p:cNvCxnSpPr>
          <p:nvPr/>
        </p:nvCxnSpPr>
        <p:spPr bwMode="auto">
          <a:xfrm>
            <a:off x="1869144" y="3084206"/>
            <a:ext cx="1898" cy="1301936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Ellipse 121">
            <a:extLst>
              <a:ext uri="{FF2B5EF4-FFF2-40B4-BE49-F238E27FC236}">
                <a16:creationId xmlns:a16="http://schemas.microsoft.com/office/drawing/2014/main" id="{3C34E12F-AB8D-D580-1D60-98688A4E04B0}"/>
              </a:ext>
            </a:extLst>
          </p:cNvPr>
          <p:cNvSpPr/>
          <p:nvPr/>
        </p:nvSpPr>
        <p:spPr bwMode="auto">
          <a:xfrm>
            <a:off x="1829132" y="4386142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Textfeld 161">
            <a:extLst>
              <a:ext uri="{FF2B5EF4-FFF2-40B4-BE49-F238E27FC236}">
                <a16:creationId xmlns:a16="http://schemas.microsoft.com/office/drawing/2014/main" id="{2BE31B8C-0735-39E2-C149-5E32FAB17B54}"/>
              </a:ext>
            </a:extLst>
          </p:cNvPr>
          <p:cNvSpPr txBox="1"/>
          <p:nvPr/>
        </p:nvSpPr>
        <p:spPr>
          <a:xfrm>
            <a:off x="183811" y="1510390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/>
              <a:t>ProSumer</a:t>
            </a:r>
            <a:endParaRPr lang="de-DE" sz="1400" b="1" dirty="0"/>
          </a:p>
        </p:txBody>
      </p:sp>
      <p:sp>
        <p:nvSpPr>
          <p:cNvPr id="153" name="Textfeld 152">
            <a:extLst>
              <a:ext uri="{FF2B5EF4-FFF2-40B4-BE49-F238E27FC236}">
                <a16:creationId xmlns:a16="http://schemas.microsoft.com/office/drawing/2014/main" id="{16F25056-ED52-89D6-B544-C3D9BBE7970F}"/>
              </a:ext>
            </a:extLst>
          </p:cNvPr>
          <p:cNvSpPr txBox="1"/>
          <p:nvPr/>
        </p:nvSpPr>
        <p:spPr>
          <a:xfrm>
            <a:off x="73951" y="2384821"/>
            <a:ext cx="13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solidFill>
                  <a:srgbClr val="0000FF"/>
                </a:solidFill>
              </a:rPr>
              <a:t>- ermittelt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Verbrauchswerte</a:t>
            </a:r>
          </a:p>
        </p:txBody>
      </p:sp>
      <p:sp>
        <p:nvSpPr>
          <p:cNvPr id="166" name="Text Box 14">
            <a:extLst>
              <a:ext uri="{FF2B5EF4-FFF2-40B4-BE49-F238E27FC236}">
                <a16:creationId xmlns:a16="http://schemas.microsoft.com/office/drawing/2014/main" id="{6CDFB86A-93CC-8DD4-E426-68C3E55D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544" y="5220503"/>
            <a:ext cx="9119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b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- ISE e.V.</a:t>
            </a:r>
            <a:b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-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FairGrid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171" name="Gerade Verbindung mit Pfeil 170">
            <a:extLst>
              <a:ext uri="{FF2B5EF4-FFF2-40B4-BE49-F238E27FC236}">
                <a16:creationId xmlns:a16="http://schemas.microsoft.com/office/drawing/2014/main" id="{1258D2B0-03A8-2555-8463-716D567D8E1D}"/>
              </a:ext>
            </a:extLst>
          </p:cNvPr>
          <p:cNvCxnSpPr/>
          <p:nvPr/>
        </p:nvCxnSpPr>
        <p:spPr bwMode="auto">
          <a:xfrm>
            <a:off x="1749410" y="1544206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CD8ED79-D7B0-8E3A-902A-5EAC6E078D15}"/>
              </a:ext>
            </a:extLst>
          </p:cNvPr>
          <p:cNvSpPr txBox="1"/>
          <p:nvPr/>
        </p:nvSpPr>
        <p:spPr>
          <a:xfrm>
            <a:off x="7278563" y="1672401"/>
            <a:ext cx="2387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flexible Strompreise:</a:t>
            </a:r>
            <a:r>
              <a:rPr lang="de-DE" sz="1200" dirty="0"/>
              <a:t> </a:t>
            </a:r>
            <a:r>
              <a:rPr lang="de-DE" sz="1200" dirty="0">
                <a:solidFill>
                  <a:srgbClr val="FF0000"/>
                </a:solidFill>
              </a:rPr>
              <a:t>z.B.</a:t>
            </a:r>
            <a:r>
              <a:rPr lang="de-DE" sz="1200" dirty="0"/>
              <a:t> </a:t>
            </a:r>
            <a:r>
              <a:rPr lang="de-DE" sz="1200" dirty="0" err="1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tibber</a:t>
            </a:r>
            <a:endParaRPr lang="de-DE" sz="1200" dirty="0">
              <a:solidFill>
                <a:srgbClr val="FF0000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6F64689-0C53-B517-FF18-42075F8709FC}"/>
              </a:ext>
            </a:extLst>
          </p:cNvPr>
          <p:cNvGrpSpPr/>
          <p:nvPr/>
        </p:nvGrpSpPr>
        <p:grpSpPr>
          <a:xfrm>
            <a:off x="3513293" y="1053365"/>
            <a:ext cx="3866247" cy="2046813"/>
            <a:chOff x="3609543" y="1053365"/>
            <a:chExt cx="3866247" cy="2046813"/>
          </a:xfrm>
        </p:grpSpPr>
        <p:grpSp>
          <p:nvGrpSpPr>
            <p:cNvPr id="72720" name="Gruppieren 72719">
              <a:extLst>
                <a:ext uri="{FF2B5EF4-FFF2-40B4-BE49-F238E27FC236}">
                  <a16:creationId xmlns:a16="http://schemas.microsoft.com/office/drawing/2014/main" id="{0B0BF4CA-55EA-01A4-5895-8A48EA45103A}"/>
                </a:ext>
              </a:extLst>
            </p:cNvPr>
            <p:cNvGrpSpPr/>
            <p:nvPr/>
          </p:nvGrpSpPr>
          <p:grpSpPr>
            <a:xfrm>
              <a:off x="3609543" y="1368329"/>
              <a:ext cx="3866247" cy="1731849"/>
              <a:chOff x="3578599" y="1356501"/>
              <a:chExt cx="3866247" cy="1731849"/>
            </a:xfrm>
          </p:grpSpPr>
          <p:sp>
            <p:nvSpPr>
              <p:cNvPr id="27" name="Rechteck: abgerundete Ecken 26">
                <a:extLst>
                  <a:ext uri="{FF2B5EF4-FFF2-40B4-BE49-F238E27FC236}">
                    <a16:creationId xmlns:a16="http://schemas.microsoft.com/office/drawing/2014/main" id="{26A512E6-FBCC-88C4-9BEA-5BEEA5742605}"/>
                  </a:ext>
                </a:extLst>
              </p:cNvPr>
              <p:cNvSpPr/>
              <p:nvPr/>
            </p:nvSpPr>
            <p:spPr bwMode="auto">
              <a:xfrm>
                <a:off x="4961825" y="2157992"/>
                <a:ext cx="2483021" cy="930358"/>
              </a:xfrm>
              <a:prstGeom prst="roundRect">
                <a:avLst/>
              </a:prstGeom>
              <a:solidFill>
                <a:srgbClr val="66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505600DE-D75B-A625-8FB4-FC7E98C13A6E}"/>
                  </a:ext>
                </a:extLst>
              </p:cNvPr>
              <p:cNvSpPr txBox="1"/>
              <p:nvPr/>
            </p:nvSpPr>
            <p:spPr>
              <a:xfrm>
                <a:off x="5111698" y="2450310"/>
                <a:ext cx="14172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Home-Manager</a:t>
                </a:r>
              </a:p>
            </p:txBody>
          </p: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219E9C1C-7B47-071B-8E16-80055A9BAA82}"/>
                  </a:ext>
                </a:extLst>
              </p:cNvPr>
              <p:cNvCxnSpPr>
                <a:cxnSpLocks/>
                <a:stCxn id="2" idx="3"/>
                <a:endCxn id="27" idx="1"/>
              </p:cNvCxnSpPr>
              <p:nvPr/>
            </p:nvCxnSpPr>
            <p:spPr bwMode="auto">
              <a:xfrm>
                <a:off x="3578599" y="2611343"/>
                <a:ext cx="1383226" cy="11828"/>
              </a:xfrm>
              <a:prstGeom prst="straightConnector1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99FF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4A907435-B61E-B738-7D58-A87B60B8DE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20" b="9928"/>
              <a:stretch/>
            </p:blipFill>
            <p:spPr>
              <a:xfrm>
                <a:off x="6263986" y="1645073"/>
                <a:ext cx="496238" cy="277954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1C23678A-5769-45C9-2467-836A0962D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2661" y="2429516"/>
                <a:ext cx="600262" cy="360157"/>
              </a:xfrm>
              <a:prstGeom prst="rect">
                <a:avLst/>
              </a:prstGeom>
            </p:spPr>
          </p:pic>
          <p:pic>
            <p:nvPicPr>
              <p:cNvPr id="106" name="Grafik 105" descr="Ein Bild, das Text, ClipArt enthält.&#10;&#10;Automatisch generierte Beschreibung">
                <a:extLst>
                  <a:ext uri="{FF2B5EF4-FFF2-40B4-BE49-F238E27FC236}">
                    <a16:creationId xmlns:a16="http://schemas.microsoft.com/office/drawing/2014/main" id="{AC49CF96-1108-4D61-734C-42566C7827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20" t="25822" r="22201" b="37321"/>
              <a:stretch/>
            </p:blipFill>
            <p:spPr>
              <a:xfrm>
                <a:off x="6882658" y="1731670"/>
                <a:ext cx="473616" cy="149381"/>
              </a:xfrm>
              <a:prstGeom prst="rect">
                <a:avLst/>
              </a:prstGeom>
            </p:spPr>
          </p:pic>
          <p:cxnSp>
            <p:nvCxnSpPr>
              <p:cNvPr id="118" name="Gerader Verbinder 117">
                <a:extLst>
                  <a:ext uri="{FF2B5EF4-FFF2-40B4-BE49-F238E27FC236}">
                    <a16:creationId xmlns:a16="http://schemas.microsoft.com/office/drawing/2014/main" id="{88B02795-73D4-1F45-5F6A-1427F19578CD}"/>
                  </a:ext>
                </a:extLst>
              </p:cNvPr>
              <p:cNvCxnSpPr/>
              <p:nvPr/>
            </p:nvCxnSpPr>
            <p:spPr bwMode="auto">
              <a:xfrm>
                <a:off x="5286857" y="1356501"/>
                <a:ext cx="0" cy="789238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Gerade Verbindung mit Pfeil 113">
                <a:extLst>
                  <a:ext uri="{FF2B5EF4-FFF2-40B4-BE49-F238E27FC236}">
                    <a16:creationId xmlns:a16="http://schemas.microsoft.com/office/drawing/2014/main" id="{F2C2FD74-7709-9082-AA16-923FDA79AADB}"/>
                  </a:ext>
                </a:extLst>
              </p:cNvPr>
              <p:cNvCxnSpPr>
                <a:stCxn id="104" idx="2"/>
              </p:cNvCxnSpPr>
              <p:nvPr/>
            </p:nvCxnSpPr>
            <p:spPr bwMode="auto">
              <a:xfrm>
                <a:off x="6512105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Gerade Verbindung mit Pfeil 126">
                <a:extLst>
                  <a:ext uri="{FF2B5EF4-FFF2-40B4-BE49-F238E27FC236}">
                    <a16:creationId xmlns:a16="http://schemas.microsoft.com/office/drawing/2014/main" id="{88F450D4-E00E-687E-1CFD-65842F10A30C}"/>
                  </a:ext>
                </a:extLst>
              </p:cNvPr>
              <p:cNvCxnSpPr/>
              <p:nvPr/>
            </p:nvCxnSpPr>
            <p:spPr bwMode="auto">
              <a:xfrm>
                <a:off x="7124818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2719" name="Gruppieren 72718">
                <a:extLst>
                  <a:ext uri="{FF2B5EF4-FFF2-40B4-BE49-F238E27FC236}">
                    <a16:creationId xmlns:a16="http://schemas.microsoft.com/office/drawing/2014/main" id="{EDD520BD-DCE5-BD15-BE76-516BAB5BA931}"/>
                  </a:ext>
                </a:extLst>
              </p:cNvPr>
              <p:cNvGrpSpPr/>
              <p:nvPr/>
            </p:nvGrpSpPr>
            <p:grpSpPr>
              <a:xfrm>
                <a:off x="3586097" y="2178760"/>
                <a:ext cx="1415549" cy="816721"/>
                <a:chOff x="3586097" y="2178760"/>
                <a:chExt cx="1415549" cy="816721"/>
              </a:xfrm>
            </p:grpSpPr>
            <p:sp>
              <p:nvSpPr>
                <p:cNvPr id="137" name="Textfeld 136">
                  <a:extLst>
                    <a:ext uri="{FF2B5EF4-FFF2-40B4-BE49-F238E27FC236}">
                      <a16:creationId xmlns:a16="http://schemas.microsoft.com/office/drawing/2014/main" id="{C7515460-0626-D305-26A5-DD64E65583A0}"/>
                    </a:ext>
                  </a:extLst>
                </p:cNvPr>
                <p:cNvSpPr txBox="1"/>
                <p:nvPr/>
              </p:nvSpPr>
              <p:spPr>
                <a:xfrm>
                  <a:off x="3765998" y="2178760"/>
                  <a:ext cx="12356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>
                      <a:solidFill>
                        <a:srgbClr val="0000FF"/>
                      </a:solidFill>
                    </a:rPr>
                    <a:t>- </a:t>
                  </a:r>
                  <a:r>
                    <a:rPr lang="de-DE" sz="1200" dirty="0" err="1">
                      <a:solidFill>
                        <a:srgbClr val="0000FF"/>
                      </a:solidFill>
                    </a:rPr>
                    <a:t>Verbr.werte</a:t>
                  </a:r>
                  <a:br>
                    <a:rPr lang="de-DE" sz="1200" dirty="0">
                      <a:solidFill>
                        <a:srgbClr val="0000FF"/>
                      </a:solidFill>
                    </a:rPr>
                  </a:br>
                  <a:r>
                    <a:rPr lang="de-DE" sz="1200" dirty="0">
                      <a:solidFill>
                        <a:srgbClr val="0000FF"/>
                      </a:solidFill>
                    </a:rPr>
                    <a:t>- Soll-Zustände</a:t>
                  </a:r>
                </a:p>
              </p:txBody>
            </p:sp>
            <p:sp>
              <p:nvSpPr>
                <p:cNvPr id="138" name="Textfeld 137">
                  <a:extLst>
                    <a:ext uri="{FF2B5EF4-FFF2-40B4-BE49-F238E27FC236}">
                      <a16:creationId xmlns:a16="http://schemas.microsoft.com/office/drawing/2014/main" id="{9C4258BF-CA2C-47E5-F865-18A48C013B45}"/>
                    </a:ext>
                  </a:extLst>
                </p:cNvPr>
                <p:cNvSpPr txBox="1"/>
                <p:nvPr/>
              </p:nvSpPr>
              <p:spPr>
                <a:xfrm>
                  <a:off x="3624664" y="2718482"/>
                  <a:ext cx="11769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>
                      <a:solidFill>
                        <a:srgbClr val="0000FF"/>
                      </a:solidFill>
                    </a:rPr>
                    <a:t> - Ist-Zustände</a:t>
                  </a:r>
                </a:p>
              </p:txBody>
            </p:sp>
            <p:cxnSp>
              <p:nvCxnSpPr>
                <p:cNvPr id="72710" name="Gerade Verbindung mit Pfeil 72709">
                  <a:extLst>
                    <a:ext uri="{FF2B5EF4-FFF2-40B4-BE49-F238E27FC236}">
                      <a16:creationId xmlns:a16="http://schemas.microsoft.com/office/drawing/2014/main" id="{BB730E40-0800-2E75-05FD-0BD19E9C173B}"/>
                    </a:ext>
                  </a:extLst>
                </p:cNvPr>
                <p:cNvCxnSpPr/>
                <p:nvPr/>
              </p:nvCxnSpPr>
              <p:spPr bwMode="auto">
                <a:xfrm flipH="1">
                  <a:off x="4718856" y="2866269"/>
                  <a:ext cx="194536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718" name="Gerade Verbindung mit Pfeil 72717">
                  <a:extLst>
                    <a:ext uri="{FF2B5EF4-FFF2-40B4-BE49-F238E27FC236}">
                      <a16:creationId xmlns:a16="http://schemas.microsoft.com/office/drawing/2014/main" id="{935FA1ED-D42C-AAFA-CD53-C1421EB5890C}"/>
                    </a:ext>
                  </a:extLst>
                </p:cNvPr>
                <p:cNvCxnSpPr/>
                <p:nvPr/>
              </p:nvCxnSpPr>
              <p:spPr bwMode="auto">
                <a:xfrm>
                  <a:off x="3586097" y="2392463"/>
                  <a:ext cx="237746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B9F7A267-B5DB-326D-9570-4BC54C06641C}"/>
                  </a:ext>
                </a:extLst>
              </p:cNvPr>
              <p:cNvCxnSpPr/>
              <p:nvPr/>
            </p:nvCxnSpPr>
            <p:spPr bwMode="auto">
              <a:xfrm>
                <a:off x="5722489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8AA29FC-721D-B987-41AB-68F5AAB03A8F}"/>
                </a:ext>
              </a:extLst>
            </p:cNvPr>
            <p:cNvGrpSpPr/>
            <p:nvPr/>
          </p:nvGrpSpPr>
          <p:grpSpPr>
            <a:xfrm>
              <a:off x="5546583" y="1615956"/>
              <a:ext cx="401106" cy="377433"/>
              <a:chOff x="10161344" y="2392768"/>
              <a:chExt cx="712396" cy="717839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692D1759-A6CD-E367-7C5D-ED8E303F3802}"/>
                  </a:ext>
                </a:extLst>
              </p:cNvPr>
              <p:cNvSpPr/>
              <p:nvPr/>
            </p:nvSpPr>
            <p:spPr bwMode="auto">
              <a:xfrm>
                <a:off x="10161344" y="2392768"/>
                <a:ext cx="712396" cy="71783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3" name="Grafik 12" descr="Ein Bild, das Schwarz, Dunkelheit enthält.&#10;&#10;Automatisch generierte Beschreibung">
                <a:extLst>
                  <a:ext uri="{FF2B5EF4-FFF2-40B4-BE49-F238E27FC236}">
                    <a16:creationId xmlns:a16="http://schemas.microsoft.com/office/drawing/2014/main" id="{8D4D6488-F9F0-5C7B-D630-9A58B8902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5363" y="2509508"/>
                <a:ext cx="484358" cy="484358"/>
              </a:xfrm>
              <a:prstGeom prst="rect">
                <a:avLst/>
              </a:prstGeom>
            </p:spPr>
          </p:pic>
        </p:grp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C124EF77-FC87-4FCB-2C8D-A5D6C0445207}"/>
                </a:ext>
              </a:extLst>
            </p:cNvPr>
            <p:cNvCxnSpPr>
              <a:endCxn id="22" idx="4"/>
            </p:cNvCxnSpPr>
            <p:nvPr/>
          </p:nvCxnSpPr>
          <p:spPr bwMode="auto">
            <a:xfrm flipV="1">
              <a:off x="5753433" y="1137185"/>
              <a:ext cx="186" cy="47966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5E448A7-3708-5BCD-C173-01350E3B22A3}"/>
                </a:ext>
              </a:extLst>
            </p:cNvPr>
            <p:cNvSpPr/>
            <p:nvPr/>
          </p:nvSpPr>
          <p:spPr bwMode="auto">
            <a:xfrm>
              <a:off x="5711709" y="1053365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ACB449E3-B681-4B0B-8980-3EE63E6B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1087"/>
            <a:ext cx="990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Flexible Strompreise sind ein wichtiger Baustein für den </a:t>
            </a:r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E6C825-E406-3B26-AA6B-E4B9F5D38AFF}"/>
              </a:ext>
            </a:extLst>
          </p:cNvPr>
          <p:cNvSpPr txBox="1"/>
          <p:nvPr/>
        </p:nvSpPr>
        <p:spPr>
          <a:xfrm>
            <a:off x="5772683" y="3384868"/>
            <a:ext cx="319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für Normalanwender: z.B. </a:t>
            </a:r>
            <a:r>
              <a:rPr lang="de-DE" sz="1200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AMPERIX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für IT-Fans: Mini-PC  und z.B. </a:t>
            </a:r>
            <a:r>
              <a:rPr lang="de-DE" sz="1200" dirty="0" err="1">
                <a:solidFill>
                  <a:srgbClr val="FF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Homeassitant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5C79C2-D605-A395-398C-4CE404C514C8}"/>
              </a:ext>
            </a:extLst>
          </p:cNvPr>
          <p:cNvSpPr txBox="1"/>
          <p:nvPr/>
        </p:nvSpPr>
        <p:spPr>
          <a:xfrm>
            <a:off x="1783794" y="3084204"/>
            <a:ext cx="152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Komponten</a:t>
            </a:r>
            <a:r>
              <a:rPr lang="de-DE" sz="1200" dirty="0"/>
              <a:t> des Netzbetreibers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416C816-5260-9BCD-C8CE-6051E0A4A156}"/>
              </a:ext>
            </a:extLst>
          </p:cNvPr>
          <p:cNvGrpSpPr/>
          <p:nvPr/>
        </p:nvGrpSpPr>
        <p:grpSpPr>
          <a:xfrm>
            <a:off x="265896" y="1991110"/>
            <a:ext cx="9431448" cy="3229393"/>
            <a:chOff x="362146" y="1991110"/>
            <a:chExt cx="9431448" cy="322939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2CE6C90-F5E6-0FC8-5B3E-21A62B24A87D}"/>
                </a:ext>
              </a:extLst>
            </p:cNvPr>
            <p:cNvGrpSpPr/>
            <p:nvPr/>
          </p:nvGrpSpPr>
          <p:grpSpPr>
            <a:xfrm>
              <a:off x="362146" y="3130306"/>
              <a:ext cx="9219376" cy="2090197"/>
              <a:chOff x="362146" y="3130306"/>
              <a:chExt cx="9219376" cy="2090197"/>
            </a:xfrm>
          </p:grpSpPr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DB91B626-B107-8F0F-EE75-40A94B2AA475}"/>
                  </a:ext>
                </a:extLst>
              </p:cNvPr>
              <p:cNvCxnSpPr/>
              <p:nvPr/>
            </p:nvCxnSpPr>
            <p:spPr bwMode="auto">
              <a:xfrm>
                <a:off x="5316074" y="3130306"/>
                <a:ext cx="0" cy="147473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26F6B5E3-0746-C94E-55BC-617C74AC9B6D}"/>
                  </a:ext>
                </a:extLst>
              </p:cNvPr>
              <p:cNvCxnSpPr/>
              <p:nvPr/>
            </p:nvCxnSpPr>
            <p:spPr bwMode="auto">
              <a:xfrm>
                <a:off x="362146" y="4605038"/>
                <a:ext cx="7626154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11464AE-5376-DEDF-466D-AF40AC9FF9B6}"/>
                  </a:ext>
                </a:extLst>
              </p:cNvPr>
              <p:cNvSpPr txBox="1"/>
              <p:nvPr/>
            </p:nvSpPr>
            <p:spPr>
              <a:xfrm>
                <a:off x="8040716" y="4451149"/>
                <a:ext cx="1540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0000FF"/>
                    </a:solidFill>
                  </a:rPr>
                  <a:t>WLAN/Powerline</a:t>
                </a:r>
              </a:p>
            </p:txBody>
          </p: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4F9598C1-68F6-C132-46F3-653AF91FE4E0}"/>
                  </a:ext>
                </a:extLst>
              </p:cNvPr>
              <p:cNvCxnSpPr/>
              <p:nvPr/>
            </p:nvCxnSpPr>
            <p:spPr bwMode="auto">
              <a:xfrm>
                <a:off x="7369738" y="4605038"/>
                <a:ext cx="0" cy="41988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73381D53-208E-A51E-BCAC-28E159217488}"/>
                  </a:ext>
                </a:extLst>
              </p:cNvPr>
              <p:cNvCxnSpPr/>
              <p:nvPr/>
            </p:nvCxnSpPr>
            <p:spPr bwMode="auto">
              <a:xfrm>
                <a:off x="5795529" y="4605038"/>
                <a:ext cx="0" cy="41988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948A2E27-AB2D-161D-6D8E-A5E21481B305}"/>
                  </a:ext>
                </a:extLst>
              </p:cNvPr>
              <p:cNvCxnSpPr/>
              <p:nvPr/>
            </p:nvCxnSpPr>
            <p:spPr bwMode="auto">
              <a:xfrm>
                <a:off x="1040987" y="3850778"/>
                <a:ext cx="0" cy="125529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34F67D80-E958-8A46-AEB9-9EA4834E01DC}"/>
                  </a:ext>
                </a:extLst>
              </p:cNvPr>
              <p:cNvCxnSpPr/>
              <p:nvPr/>
            </p:nvCxnSpPr>
            <p:spPr bwMode="auto">
              <a:xfrm>
                <a:off x="2184770" y="4605038"/>
                <a:ext cx="0" cy="61546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11B161C3-D268-A8BD-46AF-526156CB42BF}"/>
                </a:ext>
              </a:extLst>
            </p:cNvPr>
            <p:cNvSpPr txBox="1"/>
            <p:nvPr/>
          </p:nvSpPr>
          <p:spPr>
            <a:xfrm>
              <a:off x="7406855" y="1991110"/>
              <a:ext cx="2386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0000FF"/>
                  </a:solidFill>
                </a:rPr>
                <a:t> - ermittelt Verbraucherzustände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D1EF791-F282-0F13-0E65-4B96856376D9}"/>
              </a:ext>
            </a:extLst>
          </p:cNvPr>
          <p:cNvSpPr txBox="1"/>
          <p:nvPr/>
        </p:nvSpPr>
        <p:spPr>
          <a:xfrm>
            <a:off x="3548152" y="1604071"/>
            <a:ext cx="131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F0000"/>
                </a:solidFill>
                <a:sym typeface="Symbol" panose="05050102010706020507" pitchFamily="18" charset="2"/>
              </a:rPr>
              <a:t>Dimmen</a:t>
            </a:r>
            <a:br>
              <a:rPr lang="de-DE" sz="12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de-DE" sz="1200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de-DE" sz="1200" dirty="0">
                <a:solidFill>
                  <a:srgbClr val="FF0000"/>
                </a:solidFill>
              </a:rPr>
              <a:t> 4,2 kW (EnWG §14a)</a:t>
            </a:r>
          </a:p>
        </p:txBody>
      </p: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60F76062-3787-97DA-28DD-7CA29BCFE7EC}"/>
              </a:ext>
            </a:extLst>
          </p:cNvPr>
          <p:cNvGrpSpPr/>
          <p:nvPr/>
        </p:nvGrpSpPr>
        <p:grpSpPr>
          <a:xfrm>
            <a:off x="325227" y="3365073"/>
            <a:ext cx="1401016" cy="2674908"/>
            <a:chOff x="421477" y="3365073"/>
            <a:chExt cx="1401016" cy="2674908"/>
          </a:xfrm>
        </p:grpSpPr>
        <p:cxnSp>
          <p:nvCxnSpPr>
            <p:cNvPr id="72728" name="Gerade Verbindung mit Pfeil 72727">
              <a:extLst>
                <a:ext uri="{FF2B5EF4-FFF2-40B4-BE49-F238E27FC236}">
                  <a16:creationId xmlns:a16="http://schemas.microsoft.com/office/drawing/2014/main" id="{EEE13A75-2348-4C13-FBD9-EB8A7AE4BDB5}"/>
                </a:ext>
              </a:extLst>
            </p:cNvPr>
            <p:cNvCxnSpPr/>
            <p:nvPr/>
          </p:nvCxnSpPr>
          <p:spPr bwMode="auto">
            <a:xfrm>
              <a:off x="1822493" y="3456205"/>
              <a:ext cx="0" cy="490177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316AC124-F839-DB52-09C6-BD6435A6657E}"/>
                </a:ext>
              </a:extLst>
            </p:cNvPr>
            <p:cNvGrpSpPr/>
            <p:nvPr/>
          </p:nvGrpSpPr>
          <p:grpSpPr>
            <a:xfrm>
              <a:off x="421477" y="3365073"/>
              <a:ext cx="975545" cy="2674908"/>
              <a:chOff x="421477" y="3365073"/>
              <a:chExt cx="975545" cy="2674908"/>
            </a:xfrm>
          </p:grpSpPr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0F8BBF1F-4F47-8FCA-5C1D-9CF961F95245}"/>
                  </a:ext>
                </a:extLst>
              </p:cNvPr>
              <p:cNvGrpSpPr/>
              <p:nvPr/>
            </p:nvGrpSpPr>
            <p:grpSpPr>
              <a:xfrm>
                <a:off x="421477" y="3365073"/>
                <a:ext cx="860309" cy="462686"/>
                <a:chOff x="10837564" y="1643045"/>
                <a:chExt cx="3320770" cy="178595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E6208189-1284-75D3-1C4F-A53AB6397C17}"/>
                    </a:ext>
                  </a:extLst>
                </p:cNvPr>
                <p:cNvSpPr/>
                <p:nvPr/>
              </p:nvSpPr>
              <p:spPr bwMode="auto">
                <a:xfrm>
                  <a:off x="10837564" y="1643045"/>
                  <a:ext cx="3320770" cy="1785955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rgbClr val="FFCC99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E5227234-ADBA-7836-27D7-48FB3186C7E0}"/>
                    </a:ext>
                  </a:extLst>
                </p:cNvPr>
                <p:cNvGrpSpPr/>
                <p:nvPr/>
              </p:nvGrpSpPr>
              <p:grpSpPr>
                <a:xfrm>
                  <a:off x="11264516" y="1884626"/>
                  <a:ext cx="2344309" cy="1302791"/>
                  <a:chOff x="8364915" y="3815016"/>
                  <a:chExt cx="897128" cy="528571"/>
                </a:xfrm>
              </p:grpSpPr>
              <p:sp>
                <p:nvSpPr>
                  <p:cNvPr id="44" name="Freihandform: Form 43">
                    <a:extLst>
                      <a:ext uri="{FF2B5EF4-FFF2-40B4-BE49-F238E27FC236}">
                        <a16:creationId xmlns:a16="http://schemas.microsoft.com/office/drawing/2014/main" id="{728822CB-6B94-D463-11A9-CBE72CFB41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64915" y="3815016"/>
                    <a:ext cx="350547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Freihandform: Form 44">
                    <a:extLst>
                      <a:ext uri="{FF2B5EF4-FFF2-40B4-BE49-F238E27FC236}">
                        <a16:creationId xmlns:a16="http://schemas.microsoft.com/office/drawing/2014/main" id="{78915CF2-EEF7-E786-9476-ECE915C7B2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64049" y="3815016"/>
                    <a:ext cx="350547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Freihandform: Form 46">
                    <a:extLst>
                      <a:ext uri="{FF2B5EF4-FFF2-40B4-BE49-F238E27FC236}">
                        <a16:creationId xmlns:a16="http://schemas.microsoft.com/office/drawing/2014/main" id="{98FE3F3B-890E-3884-8C6A-38B3D20452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12535" y="4117607"/>
                    <a:ext cx="350547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Freihandform: Form 47">
                    <a:extLst>
                      <a:ext uri="{FF2B5EF4-FFF2-40B4-BE49-F238E27FC236}">
                        <a16:creationId xmlns:a16="http://schemas.microsoft.com/office/drawing/2014/main" id="{99519CA0-CF76-3F4D-6264-DE22E647CE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11495" y="4117607"/>
                    <a:ext cx="350548" cy="225980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8586D6D2-9B52-9EAC-B249-DB676C946B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7" t="56358" r="73126" b="14625"/>
              <a:stretch/>
            </p:blipFill>
            <p:spPr>
              <a:xfrm>
                <a:off x="767160" y="5109057"/>
                <a:ext cx="340430" cy="584042"/>
              </a:xfrm>
              <a:prstGeom prst="rect">
                <a:avLst/>
              </a:prstGeom>
            </p:spPr>
          </p:pic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6E82F03A-23D0-81CD-E384-AFB193A4D7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84035" y="3827759"/>
                <a:ext cx="0" cy="127831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D1F4146A-1543-5B42-F589-F92A7B4F5A90}"/>
                  </a:ext>
                </a:extLst>
              </p:cNvPr>
              <p:cNvSpPr/>
              <p:nvPr/>
            </p:nvSpPr>
            <p:spPr bwMode="auto">
              <a:xfrm>
                <a:off x="843524" y="4386142"/>
                <a:ext cx="83820" cy="8382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Textfeld 154">
                <a:extLst>
                  <a:ext uri="{FF2B5EF4-FFF2-40B4-BE49-F238E27FC236}">
                    <a16:creationId xmlns:a16="http://schemas.microsoft.com/office/drawing/2014/main" id="{09DB44E0-C2A8-72C3-BA19-F98F9C41C4E0}"/>
                  </a:ext>
                </a:extLst>
              </p:cNvPr>
              <p:cNvSpPr txBox="1"/>
              <p:nvPr/>
            </p:nvSpPr>
            <p:spPr>
              <a:xfrm>
                <a:off x="502226" y="5639871"/>
                <a:ext cx="8947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000" dirty="0"/>
                  <a:t>PV-Anlage</a:t>
                </a:r>
                <a:br>
                  <a:rPr lang="de-DE" sz="1000" dirty="0"/>
                </a:br>
                <a:r>
                  <a:rPr lang="de-DE" sz="1000" dirty="0"/>
                  <a:t>mit Speicher</a:t>
                </a:r>
              </a:p>
            </p:txBody>
          </p:sp>
          <p:cxnSp>
            <p:nvCxnSpPr>
              <p:cNvPr id="170" name="Gerade Verbindung mit Pfeil 169">
                <a:extLst>
                  <a:ext uri="{FF2B5EF4-FFF2-40B4-BE49-F238E27FC236}">
                    <a16:creationId xmlns:a16="http://schemas.microsoft.com/office/drawing/2014/main" id="{E8A821BB-B6CE-FBB9-0CCE-72EFE48677D6}"/>
                  </a:ext>
                </a:extLst>
              </p:cNvPr>
              <p:cNvCxnSpPr/>
              <p:nvPr/>
            </p:nvCxnSpPr>
            <p:spPr bwMode="auto">
              <a:xfrm>
                <a:off x="763379" y="4663779"/>
                <a:ext cx="0" cy="336058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mit Pfeil 32">
                <a:extLst>
                  <a:ext uri="{FF2B5EF4-FFF2-40B4-BE49-F238E27FC236}">
                    <a16:creationId xmlns:a16="http://schemas.microsoft.com/office/drawing/2014/main" id="{5901CBF5-2598-027C-A5AD-52E10496017C}"/>
                  </a:ext>
                </a:extLst>
              </p:cNvPr>
              <p:cNvCxnSpPr/>
              <p:nvPr/>
            </p:nvCxnSpPr>
            <p:spPr bwMode="auto">
              <a:xfrm>
                <a:off x="758130" y="3920665"/>
                <a:ext cx="0" cy="407274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0894758F-6C46-8D53-B0CB-20C0834CFA00}"/>
              </a:ext>
            </a:extLst>
          </p:cNvPr>
          <p:cNvGrpSpPr/>
          <p:nvPr/>
        </p:nvGrpSpPr>
        <p:grpSpPr>
          <a:xfrm>
            <a:off x="3871497" y="4386142"/>
            <a:ext cx="886781" cy="1653839"/>
            <a:chOff x="2424939" y="4386142"/>
            <a:chExt cx="886781" cy="1653839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3D3F1ED4-57CA-555A-8115-E415C131D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6" t="29360" r="81092" b="53879"/>
            <a:stretch/>
          </p:blipFill>
          <p:spPr>
            <a:xfrm>
              <a:off x="2650811" y="5041021"/>
              <a:ext cx="397075" cy="523141"/>
            </a:xfrm>
            <a:prstGeom prst="rect">
              <a:avLst/>
            </a:prstGeom>
          </p:spPr>
        </p:pic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1B099C1E-013B-C1B1-C3C5-9F5468881B71}"/>
                </a:ext>
              </a:extLst>
            </p:cNvPr>
            <p:cNvSpPr txBox="1"/>
            <p:nvPr/>
          </p:nvSpPr>
          <p:spPr>
            <a:xfrm>
              <a:off x="2424939" y="5639871"/>
              <a:ext cx="886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einfache</a:t>
              </a:r>
              <a:br>
                <a:rPr lang="de-DE" sz="1000" dirty="0"/>
              </a:br>
              <a:r>
                <a:rPr lang="de-DE" sz="1000" dirty="0"/>
                <a:t>Verbraucher</a:t>
              </a:r>
            </a:p>
          </p:txBody>
        </p: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EA8D879C-160D-9F47-B218-9C7CCDD42419}"/>
                </a:ext>
              </a:extLst>
            </p:cNvPr>
            <p:cNvCxnSpPr>
              <a:cxnSpLocks/>
              <a:stCxn id="78" idx="0"/>
            </p:cNvCxnSpPr>
            <p:nvPr/>
          </p:nvCxnSpPr>
          <p:spPr bwMode="auto">
            <a:xfrm flipH="1">
              <a:off x="2846954" y="4386142"/>
              <a:ext cx="1399" cy="63909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E01B81E-AE59-0C87-EBD4-A4EE33B681DC}"/>
                </a:ext>
              </a:extLst>
            </p:cNvPr>
            <p:cNvSpPr/>
            <p:nvPr/>
          </p:nvSpPr>
          <p:spPr bwMode="auto">
            <a:xfrm>
              <a:off x="2806443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787E4C2A-2BB6-F316-0D9B-476EB1EB893C}"/>
                </a:ext>
              </a:extLst>
            </p:cNvPr>
            <p:cNvCxnSpPr/>
            <p:nvPr/>
          </p:nvCxnSpPr>
          <p:spPr bwMode="auto">
            <a:xfrm>
              <a:off x="2754866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ECB8618A-9FDA-C857-D25F-91B0E67278C1}"/>
              </a:ext>
            </a:extLst>
          </p:cNvPr>
          <p:cNvGrpSpPr/>
          <p:nvPr/>
        </p:nvGrpSpPr>
        <p:grpSpPr>
          <a:xfrm>
            <a:off x="5153759" y="4386142"/>
            <a:ext cx="886781" cy="1653839"/>
            <a:chOff x="3707201" y="4386142"/>
            <a:chExt cx="886781" cy="1653839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EB51EDD2-FD3C-AC99-38FB-D7798B902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9" t="24627" r="31391" b="25716"/>
            <a:stretch/>
          </p:blipFill>
          <p:spPr>
            <a:xfrm>
              <a:off x="3969817" y="5031739"/>
              <a:ext cx="423723" cy="569127"/>
            </a:xfrm>
            <a:prstGeom prst="rect">
              <a:avLst/>
            </a:prstGeom>
          </p:spPr>
        </p:pic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DDB41671-E97C-2416-A784-BDD050FF082E}"/>
                </a:ext>
              </a:extLst>
            </p:cNvPr>
            <p:cNvSpPr txBox="1"/>
            <p:nvPr/>
          </p:nvSpPr>
          <p:spPr>
            <a:xfrm>
              <a:off x="3707201" y="5639871"/>
              <a:ext cx="886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schaltbare</a:t>
              </a:r>
              <a:br>
                <a:rPr lang="de-DE" sz="1000" dirty="0"/>
              </a:br>
              <a:r>
                <a:rPr lang="de-DE" sz="1000" dirty="0"/>
                <a:t>Verbraucher</a:t>
              </a:r>
            </a:p>
          </p:txBody>
        </p: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FB30CA94-607C-BDEF-5AF4-E2966D8AD59D}"/>
                </a:ext>
              </a:extLst>
            </p:cNvPr>
            <p:cNvCxnSpPr>
              <a:cxnSpLocks/>
              <a:stCxn id="70" idx="0"/>
            </p:cNvCxnSpPr>
            <p:nvPr/>
          </p:nvCxnSpPr>
          <p:spPr bwMode="auto">
            <a:xfrm>
              <a:off x="4128589" y="4386142"/>
              <a:ext cx="0" cy="63909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73A4B088-28A3-065E-EED2-51C566AB80C4}"/>
                </a:ext>
              </a:extLst>
            </p:cNvPr>
            <p:cNvSpPr/>
            <p:nvPr/>
          </p:nvSpPr>
          <p:spPr bwMode="auto">
            <a:xfrm>
              <a:off x="4086679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A9142F77-463D-6957-39B6-01DF80A1DC95}"/>
                </a:ext>
              </a:extLst>
            </p:cNvPr>
            <p:cNvCxnSpPr/>
            <p:nvPr/>
          </p:nvCxnSpPr>
          <p:spPr bwMode="auto">
            <a:xfrm>
              <a:off x="4024866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B472ABFC-0993-60DB-31EE-FCF0C0C51143}"/>
              </a:ext>
            </a:extLst>
          </p:cNvPr>
          <p:cNvGrpSpPr/>
          <p:nvPr/>
        </p:nvGrpSpPr>
        <p:grpSpPr>
          <a:xfrm>
            <a:off x="6400034" y="4386142"/>
            <a:ext cx="1481495" cy="1653839"/>
            <a:chOff x="4953476" y="4386142"/>
            <a:chExt cx="1481495" cy="1653839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8C14F1C0-410F-EA27-B685-F3A9783D4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883" y="4891921"/>
              <a:ext cx="860309" cy="860309"/>
            </a:xfrm>
            <a:prstGeom prst="rect">
              <a:avLst/>
            </a:prstGeom>
          </p:spPr>
        </p:pic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86DDCD06-6BD7-66FB-AAE6-F7F3305FBBC1}"/>
                </a:ext>
              </a:extLst>
            </p:cNvPr>
            <p:cNvSpPr txBox="1"/>
            <p:nvPr/>
          </p:nvSpPr>
          <p:spPr>
            <a:xfrm>
              <a:off x="4953476" y="5639871"/>
              <a:ext cx="1481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WPPE mit W-Wasser-/</a:t>
              </a:r>
              <a:br>
                <a:rPr lang="de-DE" sz="1000" dirty="0"/>
              </a:br>
              <a:r>
                <a:rPr lang="de-DE" sz="1000" dirty="0"/>
                <a:t>Puffer-/Hausspeicher</a:t>
              </a:r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E940292A-FC5C-2CD5-1282-B265D32C0B14}"/>
                </a:ext>
              </a:extLst>
            </p:cNvPr>
            <p:cNvCxnSpPr>
              <a:cxnSpLocks/>
              <a:stCxn id="63" idx="0"/>
            </p:cNvCxnSpPr>
            <p:nvPr/>
          </p:nvCxnSpPr>
          <p:spPr bwMode="auto">
            <a:xfrm flipH="1">
              <a:off x="5542641" y="4386142"/>
              <a:ext cx="1399" cy="63877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703779C4-AA76-2AFE-F340-DF93661483FD}"/>
                </a:ext>
              </a:extLst>
            </p:cNvPr>
            <p:cNvSpPr/>
            <p:nvPr/>
          </p:nvSpPr>
          <p:spPr bwMode="auto">
            <a:xfrm>
              <a:off x="5502130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40D3CC63-36A5-105A-414F-D6FAC1E6C68A}"/>
                </a:ext>
              </a:extLst>
            </p:cNvPr>
            <p:cNvCxnSpPr/>
            <p:nvPr/>
          </p:nvCxnSpPr>
          <p:spPr bwMode="auto">
            <a:xfrm>
              <a:off x="5415516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750BF65B-7D58-4783-2B96-9A5B8DD032C6}"/>
              </a:ext>
            </a:extLst>
          </p:cNvPr>
          <p:cNvGrpSpPr/>
          <p:nvPr/>
        </p:nvGrpSpPr>
        <p:grpSpPr>
          <a:xfrm>
            <a:off x="1419774" y="4386142"/>
            <a:ext cx="1172116" cy="1807727"/>
            <a:chOff x="6908439" y="4386142"/>
            <a:chExt cx="1172116" cy="1807727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F532744-EC00-26BF-6874-141D92E44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61" b="26935"/>
            <a:stretch/>
          </p:blipFill>
          <p:spPr>
            <a:xfrm>
              <a:off x="7037893" y="5202258"/>
              <a:ext cx="860309" cy="375518"/>
            </a:xfrm>
            <a:prstGeom prst="rect">
              <a:avLst/>
            </a:prstGeom>
          </p:spPr>
        </p:pic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08C84AEF-4218-8B39-C082-69F1647AE067}"/>
                </a:ext>
              </a:extLst>
            </p:cNvPr>
            <p:cNvSpPr txBox="1"/>
            <p:nvPr/>
          </p:nvSpPr>
          <p:spPr>
            <a:xfrm>
              <a:off x="6908439" y="5639871"/>
              <a:ext cx="11721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err="1"/>
                <a:t>PkW</a:t>
              </a:r>
              <a:r>
                <a:rPr lang="de-DE" sz="1000" dirty="0"/>
                <a:t>-Schwarm-</a:t>
              </a:r>
              <a:br>
                <a:rPr lang="de-DE" sz="1000" dirty="0"/>
              </a:br>
              <a:r>
                <a:rPr lang="de-DE" sz="1000" dirty="0" err="1"/>
                <a:t>speicher</a:t>
              </a:r>
              <a:r>
                <a:rPr lang="de-DE" sz="1000" dirty="0"/>
                <a:t> (V2H/G)</a:t>
              </a:r>
            </a:p>
            <a:p>
              <a:pPr algn="ctr"/>
              <a:endParaRPr lang="de-DE" sz="1000" dirty="0"/>
            </a:p>
          </p:txBody>
        </p: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E08898CC-984B-14BE-6959-C7BD8C608BDF}"/>
                </a:ext>
              </a:extLst>
            </p:cNvPr>
            <p:cNvCxnSpPr>
              <a:cxnSpLocks/>
              <a:stCxn id="72" idx="0"/>
            </p:cNvCxnSpPr>
            <p:nvPr/>
          </p:nvCxnSpPr>
          <p:spPr bwMode="auto">
            <a:xfrm flipH="1">
              <a:off x="7362316" y="4386142"/>
              <a:ext cx="1399" cy="81611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A62B6B2D-F3CC-1454-F2E9-07729F129278}"/>
                </a:ext>
              </a:extLst>
            </p:cNvPr>
            <p:cNvSpPr/>
            <p:nvPr/>
          </p:nvSpPr>
          <p:spPr bwMode="auto">
            <a:xfrm>
              <a:off x="7321805" y="4386142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Gerade Verbindung mit Pfeil 93">
              <a:extLst>
                <a:ext uri="{FF2B5EF4-FFF2-40B4-BE49-F238E27FC236}">
                  <a16:creationId xmlns:a16="http://schemas.microsoft.com/office/drawing/2014/main" id="{6491FB78-B99B-DB74-5724-590FEB940CA8}"/>
                </a:ext>
              </a:extLst>
            </p:cNvPr>
            <p:cNvCxnSpPr/>
            <p:nvPr/>
          </p:nvCxnSpPr>
          <p:spPr bwMode="auto">
            <a:xfrm>
              <a:off x="7247690" y="4663779"/>
              <a:ext cx="0" cy="33605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Textfeld 102">
            <a:extLst>
              <a:ext uri="{FF2B5EF4-FFF2-40B4-BE49-F238E27FC236}">
                <a16:creationId xmlns:a16="http://schemas.microsoft.com/office/drawing/2014/main" id="{AB2582B7-E3EC-4022-A1B7-CAB5880247BE}"/>
              </a:ext>
            </a:extLst>
          </p:cNvPr>
          <p:cNvSpPr txBox="1"/>
          <p:nvPr/>
        </p:nvSpPr>
        <p:spPr>
          <a:xfrm>
            <a:off x="1486033" y="2766339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(Zähler)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165CC4D1-6536-D5E1-D1CC-CD12F58438BD}"/>
              </a:ext>
            </a:extLst>
          </p:cNvPr>
          <p:cNvSpPr txBox="1"/>
          <p:nvPr/>
        </p:nvSpPr>
        <p:spPr>
          <a:xfrm>
            <a:off x="2317852" y="2560411"/>
            <a:ext cx="122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(Rundsteuer-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gerät)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B863EBC-B6F0-6EB0-68F7-4C5A5BC0CDBA}"/>
              </a:ext>
            </a:extLst>
          </p:cNvPr>
          <p:cNvSpPr txBox="1"/>
          <p:nvPr/>
        </p:nvSpPr>
        <p:spPr>
          <a:xfrm>
            <a:off x="7310605" y="2748772"/>
            <a:ext cx="176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gibt Sollzustände für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   Verbraucher vor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9DD62DC-3C8F-C4C4-CC72-DF86AF30FAAF}"/>
              </a:ext>
            </a:extLst>
          </p:cNvPr>
          <p:cNvSpPr txBox="1"/>
          <p:nvPr/>
        </p:nvSpPr>
        <p:spPr>
          <a:xfrm>
            <a:off x="7310605" y="2373484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optimiert Energiekosten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C0612A1-B7FD-6105-E72E-8501A6C39271}"/>
              </a:ext>
            </a:extLst>
          </p:cNvPr>
          <p:cNvSpPr txBox="1"/>
          <p:nvPr/>
        </p:nvSpPr>
        <p:spPr>
          <a:xfrm>
            <a:off x="7310605" y="3103226"/>
            <a:ext cx="202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agiert autark netzdienlich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E06F94-8306-85F2-0687-D2BC425C31D1}"/>
              </a:ext>
            </a:extLst>
          </p:cNvPr>
          <p:cNvSpPr txBox="1"/>
          <p:nvPr/>
        </p:nvSpPr>
        <p:spPr>
          <a:xfrm>
            <a:off x="7366021" y="2182297"/>
            <a:ext cx="2331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- berechnet Verbrauchskosten</a:t>
            </a:r>
          </a:p>
        </p:txBody>
      </p:sp>
      <p:sp>
        <p:nvSpPr>
          <p:cNvPr id="3" name="Textfeld 2">
            <a:hlinkClick r:id="rId14"/>
            <a:extLst>
              <a:ext uri="{FF2B5EF4-FFF2-40B4-BE49-F238E27FC236}">
                <a16:creationId xmlns:a16="http://schemas.microsoft.com/office/drawing/2014/main" id="{FF9AC308-2065-D216-07A4-5CD23237F234}"/>
              </a:ext>
            </a:extLst>
          </p:cNvPr>
          <p:cNvSpPr txBox="1"/>
          <p:nvPr/>
        </p:nvSpPr>
        <p:spPr>
          <a:xfrm>
            <a:off x="5772683" y="3827048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 err="1">
                <a:solidFill>
                  <a:srgbClr val="FF0000"/>
                </a:solidFill>
              </a:rPr>
              <a:t>ProSuming</a:t>
            </a:r>
            <a:r>
              <a:rPr lang="de-DE" sz="1200" u="sng" dirty="0">
                <a:solidFill>
                  <a:srgbClr val="FF0000"/>
                </a:solidFill>
              </a:rPr>
              <a:t> - Herausforderungen und Chancen für EVU |</a:t>
            </a:r>
            <a:br>
              <a:rPr lang="de-DE" sz="1200" u="sng" dirty="0">
                <a:solidFill>
                  <a:srgbClr val="FF0000"/>
                </a:solidFill>
              </a:rPr>
            </a:br>
            <a:r>
              <a:rPr lang="de-DE" sz="1200" u="sng" dirty="0">
                <a:solidFill>
                  <a:srgbClr val="FF0000"/>
                </a:solidFill>
              </a:rPr>
              <a:t>Themensession | BDEW Kongress | 6. Juni 2024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F41A9F0-A8B5-773B-56BA-7A1F88B40517}"/>
              </a:ext>
            </a:extLst>
          </p:cNvPr>
          <p:cNvSpPr txBox="1"/>
          <p:nvPr/>
        </p:nvSpPr>
        <p:spPr>
          <a:xfrm>
            <a:off x="7310605" y="2565385"/>
            <a:ext cx="2654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- Bilanzkreismanagement </a:t>
            </a:r>
            <a:r>
              <a:rPr lang="de-DE" sz="900" dirty="0">
                <a:solidFill>
                  <a:srgbClr val="0000FF"/>
                </a:solidFill>
              </a:rPr>
              <a:t>(</a:t>
            </a:r>
            <a:r>
              <a:rPr lang="de-DE" sz="900" dirty="0">
                <a:solidFill>
                  <a:srgbClr val="0000FF"/>
                </a:solidFill>
                <a:hlinkClick r:id="rId15"/>
              </a:rPr>
              <a:t>NZR-</a:t>
            </a:r>
            <a:r>
              <a:rPr lang="de-DE" sz="900" dirty="0" err="1">
                <a:solidFill>
                  <a:srgbClr val="0000FF"/>
                </a:solidFill>
                <a:hlinkClick r:id="rId15"/>
              </a:rPr>
              <a:t>EMob</a:t>
            </a:r>
            <a:r>
              <a:rPr lang="de-DE" sz="9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184954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7" grpId="0"/>
      <p:bldP spid="5" grpId="0"/>
      <p:bldP spid="6" grpId="0"/>
      <p:bldP spid="11" grpId="0"/>
      <p:bldP spid="103" grpId="0"/>
      <p:bldP spid="107" grpId="0"/>
      <p:bldP spid="24" grpId="0"/>
      <p:bldP spid="25" grpId="0"/>
      <p:bldP spid="28" grpId="0"/>
      <p:bldP spid="30" grpId="0"/>
      <p:bldP spid="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84C0C1C-742F-7679-67DB-C951943D17A5}"/>
              </a:ext>
            </a:extLst>
          </p:cNvPr>
          <p:cNvSpPr txBox="1"/>
          <p:nvPr/>
        </p:nvSpPr>
        <p:spPr>
          <a:xfrm>
            <a:off x="1472665" y="921868"/>
            <a:ext cx="74114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u="sng" dirty="0"/>
              <a:t>NZR-</a:t>
            </a:r>
            <a:r>
              <a:rPr lang="de-DE" u="sng" dirty="0" err="1"/>
              <a:t>EMob</a:t>
            </a:r>
            <a:r>
              <a:rPr lang="de-DE" dirty="0"/>
              <a:t>: </a:t>
            </a:r>
          </a:p>
          <a:p>
            <a:r>
              <a:rPr lang="de-DE" sz="1800" dirty="0">
                <a:hlinkClick r:id="rId2"/>
              </a:rPr>
              <a:t>Netzzugangsregeln zur Ermöglichung einer ladevorgangscharfen bilanziellen Energiemengenzuordnung für Elektromobilität</a:t>
            </a:r>
            <a:endParaRPr lang="de-DE" sz="1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CFFA08-C1D7-B7BC-6023-4CE335404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4"/>
            <a:ext cx="85103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Bundesnetzagentur: Regulatorik bei der Mobilitätswende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Bilanzkreismanagement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0D037A0-5C57-A6DC-C4A6-F45B9E158A82}"/>
              </a:ext>
            </a:extLst>
          </p:cNvPr>
          <p:cNvSpPr txBox="1"/>
          <p:nvPr/>
        </p:nvSpPr>
        <p:spPr>
          <a:xfrm>
            <a:off x="7288571" y="1937531"/>
            <a:ext cx="2289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u="sng" dirty="0"/>
              <a:t>Quelle</a:t>
            </a:r>
            <a:r>
              <a:rPr lang="de-DE" sz="1400" dirty="0"/>
              <a:t>: BNA, 21.12.2020</a:t>
            </a:r>
            <a:br>
              <a:rPr lang="de-DE" sz="1400" dirty="0"/>
            </a:br>
            <a:r>
              <a:rPr lang="de-DE" sz="1400" dirty="0"/>
              <a:t>Beschlusskammer 6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885F37-EB3D-C949-35C3-A56DEC07E64C}"/>
              </a:ext>
            </a:extLst>
          </p:cNvPr>
          <p:cNvGrpSpPr/>
          <p:nvPr/>
        </p:nvGrpSpPr>
        <p:grpSpPr>
          <a:xfrm>
            <a:off x="1472665" y="2275676"/>
            <a:ext cx="4899431" cy="3723153"/>
            <a:chOff x="1472665" y="2275676"/>
            <a:chExt cx="4899431" cy="372315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FDC897A-751A-459E-2A42-27F60FE8B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761" t="38363" r="34251" b="19850"/>
            <a:stretch/>
          </p:blipFill>
          <p:spPr>
            <a:xfrm>
              <a:off x="1472665" y="2275676"/>
              <a:ext cx="3982955" cy="3471867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0B04556-DA75-D133-04F0-B71ACEAF12EA}"/>
                </a:ext>
              </a:extLst>
            </p:cNvPr>
            <p:cNvSpPr txBox="1"/>
            <p:nvPr/>
          </p:nvSpPr>
          <p:spPr>
            <a:xfrm>
              <a:off x="2100578" y="5691052"/>
              <a:ext cx="42715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u="sng" dirty="0"/>
                <a:t>Quelle</a:t>
              </a:r>
              <a:r>
                <a:rPr lang="de-DE" sz="1400" dirty="0"/>
                <a:t>: Dr. </a:t>
              </a:r>
              <a:r>
                <a:rPr lang="de-DE" sz="1400" dirty="0" err="1"/>
                <a:t>Arwen</a:t>
              </a:r>
              <a:r>
                <a:rPr lang="de-DE" sz="1400" dirty="0"/>
                <a:t> </a:t>
              </a:r>
              <a:r>
                <a:rPr lang="de-DE" sz="1400" dirty="0" err="1"/>
                <a:t>Colell</a:t>
              </a:r>
              <a:r>
                <a:rPr lang="de-DE" sz="1400" dirty="0"/>
                <a:t>, decarbon1ze,  06.06.2024</a:t>
              </a:r>
            </a:p>
          </p:txBody>
        </p:sp>
      </p:grpSp>
      <p:sp>
        <p:nvSpPr>
          <p:cNvPr id="9" name="Text Box 5">
            <a:extLst>
              <a:ext uri="{FF2B5EF4-FFF2-40B4-BE49-F238E27FC236}">
                <a16:creationId xmlns:a16="http://schemas.microsoft.com/office/drawing/2014/main" id="{E8FBDC2A-FDB0-96A6-0AE6-4ED53A937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1087"/>
            <a:ext cx="990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Damit kann ein virtuelles Bilanzierungsgebiet geschaffen werden!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4271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286</Words>
  <Application>Microsoft Office PowerPoint</Application>
  <PresentationFormat>A4-Papier (210 x 297 mm)</PresentationFormat>
  <Paragraphs>48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Microsoft YaHei</vt:lpstr>
      <vt:lpstr>Arial</vt:lpstr>
      <vt:lpstr>Courier New</vt:lpstr>
      <vt:lpstr>Symbol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3021</cp:revision>
  <cp:lastPrinted>2019-03-23T07:11:31Z</cp:lastPrinted>
  <dcterms:created xsi:type="dcterms:W3CDTF">2003-01-24T08:17:53Z</dcterms:created>
  <dcterms:modified xsi:type="dcterms:W3CDTF">2024-07-26T04:53:39Z</dcterms:modified>
</cp:coreProperties>
</file>