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878" r:id="rId2"/>
    <p:sldId id="943" r:id="rId3"/>
    <p:sldId id="1266" r:id="rId4"/>
    <p:sldId id="1274" r:id="rId5"/>
    <p:sldId id="1269" r:id="rId6"/>
    <p:sldId id="1273" r:id="rId7"/>
    <p:sldId id="1271" r:id="rId8"/>
    <p:sldId id="755" r:id="rId9"/>
  </p:sldIdLst>
  <p:sldSz cx="9906000" cy="6858000" type="A4"/>
  <p:notesSz cx="6865938" cy="999807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8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lfgang Thie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9D9D9"/>
    <a:srgbClr val="E5E9EE"/>
    <a:srgbClr val="A6A6A6"/>
    <a:srgbClr val="008000"/>
    <a:srgbClr val="3333FF"/>
    <a:srgbClr val="FF9900"/>
    <a:srgbClr val="FF66FF"/>
    <a:srgbClr val="BFBFBF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598" autoAdjust="0"/>
    <p:restoredTop sz="94680" autoAdjust="0"/>
  </p:normalViewPr>
  <p:slideViewPr>
    <p:cSldViewPr snapToGrid="0">
      <p:cViewPr varScale="1">
        <p:scale>
          <a:sx n="99" d="100"/>
          <a:sy n="99" d="100"/>
        </p:scale>
        <p:origin x="2334" y="8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626" y="72"/>
      </p:cViewPr>
      <p:guideLst>
        <p:guide orient="horz" pos="3148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501" name="Rectangle 5">
            <a:extLst>
              <a:ext uri="{FF2B5EF4-FFF2-40B4-BE49-F238E27FC236}">
                <a16:creationId xmlns:a16="http://schemas.microsoft.com/office/drawing/2014/main" id="{A7C46796-AE6A-46F3-A5BF-1F01171DA47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946275" y="9721850"/>
            <a:ext cx="29733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  <a:spAutoFit/>
          </a:bodyPr>
          <a:lstStyle>
            <a:lvl1pPr algn="ctr">
              <a:buFontTx/>
              <a:buNone/>
              <a:defRPr sz="1200"/>
            </a:lvl1pPr>
          </a:lstStyle>
          <a:p>
            <a:pPr>
              <a:defRPr/>
            </a:pPr>
            <a:fld id="{756BF379-7855-4659-BBCC-EFA696053E2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C43C84ED-B8EF-4DF7-A2DF-3474AC57053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0250" y="749300"/>
            <a:ext cx="5413375" cy="374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4869" name="Rectangle 5">
            <a:extLst>
              <a:ext uri="{FF2B5EF4-FFF2-40B4-BE49-F238E27FC236}">
                <a16:creationId xmlns:a16="http://schemas.microsoft.com/office/drawing/2014/main" id="{E7E31A47-72D7-49CB-BD22-BD666A78F1A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60425" y="4748213"/>
            <a:ext cx="5159375" cy="450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164872" name="Rectangle 8">
            <a:extLst>
              <a:ext uri="{FF2B5EF4-FFF2-40B4-BE49-F238E27FC236}">
                <a16:creationId xmlns:a16="http://schemas.microsoft.com/office/drawing/2014/main" id="{4781C312-BF01-4699-9695-A5F6FF06B5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920875" y="9529763"/>
            <a:ext cx="30241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/>
            </a:lvl1pPr>
          </a:lstStyle>
          <a:p>
            <a:pPr>
              <a:defRPr/>
            </a:pPr>
            <a:fld id="{A41CB4C0-2579-4E3E-81C4-43D022665DC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138113" indent="-136525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263525" indent="-123825" algn="l" rtl="0" eaLnBrk="0" fontAlgn="base" hangingPunct="0">
      <a:spcBef>
        <a:spcPct val="30000"/>
      </a:spcBef>
      <a:spcAft>
        <a:spcPct val="0"/>
      </a:spcAft>
      <a:buChar char="-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A0CEA5C0-39D4-456D-A2B3-F5CC178B0C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E59E85-3E4F-4610-BEEF-254664E8CB24}" type="slidenum">
              <a:rPr lang="de-DE" altLang="de-DE" smtClean="0"/>
              <a:pPr>
                <a:spcBef>
                  <a:spcPct val="0"/>
                </a:spcBef>
              </a:pPr>
              <a:t>1</a:t>
            </a:fld>
            <a:endParaRPr lang="de-DE" altLang="de-DE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B9F6733-1F74-4206-83A0-AFB2AC7DA4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Notizenplatzhalter 2">
            <a:extLst>
              <a:ext uri="{FF2B5EF4-FFF2-40B4-BE49-F238E27FC236}">
                <a16:creationId xmlns:a16="http://schemas.microsoft.com/office/drawing/2014/main" id="{73BAEFAD-3093-40D6-A8BA-BA666C7647B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ADF87889-8205-4DBE-9AA7-4F33548F6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A59434B2-D9B8-4644-870D-BC238405F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A2DF28A9-0A99-404D-899C-9C1EA8A418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909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>
            <a:extLst>
              <a:ext uri="{FF2B5EF4-FFF2-40B4-BE49-F238E27FC236}">
                <a16:creationId xmlns:a16="http://schemas.microsoft.com/office/drawing/2014/main" id="{D5F05850-5C02-472A-95AD-CF27862954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Notizenplatzhalter 2">
            <a:extLst>
              <a:ext uri="{FF2B5EF4-FFF2-40B4-BE49-F238E27FC236}">
                <a16:creationId xmlns:a16="http://schemas.microsoft.com/office/drawing/2014/main" id="{1EC815D8-FDEC-43C2-B561-553D98239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3252" name="Foliennummernplatzhalter 3">
            <a:extLst>
              <a:ext uri="{FF2B5EF4-FFF2-40B4-BE49-F238E27FC236}">
                <a16:creationId xmlns:a16="http://schemas.microsoft.com/office/drawing/2014/main" id="{D4E07BEC-5833-4E40-80F8-523848B468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FD4A70-FAA4-4A98-A1AB-2FC3067AEF48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32401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>
            <a:extLst>
              <a:ext uri="{FF2B5EF4-FFF2-40B4-BE49-F238E27FC236}">
                <a16:creationId xmlns:a16="http://schemas.microsoft.com/office/drawing/2014/main" id="{D5F05850-5C02-472A-95AD-CF27862954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Notizenplatzhalter 2">
            <a:extLst>
              <a:ext uri="{FF2B5EF4-FFF2-40B4-BE49-F238E27FC236}">
                <a16:creationId xmlns:a16="http://schemas.microsoft.com/office/drawing/2014/main" id="{1EC815D8-FDEC-43C2-B561-553D98239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3252" name="Foliennummernplatzhalter 3">
            <a:extLst>
              <a:ext uri="{FF2B5EF4-FFF2-40B4-BE49-F238E27FC236}">
                <a16:creationId xmlns:a16="http://schemas.microsoft.com/office/drawing/2014/main" id="{D4E07BEC-5833-4E40-80F8-523848B468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FD4A70-FAA4-4A98-A1AB-2FC3067AEF48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52826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lienbildplatzhalter 1">
            <a:extLst>
              <a:ext uri="{FF2B5EF4-FFF2-40B4-BE49-F238E27FC236}">
                <a16:creationId xmlns:a16="http://schemas.microsoft.com/office/drawing/2014/main" id="{C9228036-2FC4-464A-8725-AF125720C1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Notizenplatzhalter 2">
            <a:extLst>
              <a:ext uri="{FF2B5EF4-FFF2-40B4-BE49-F238E27FC236}">
                <a16:creationId xmlns:a16="http://schemas.microsoft.com/office/drawing/2014/main" id="{18C443DF-AD38-4EFE-AB44-DC12F7F2AE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73732" name="Foliennummernplatzhalter 3">
            <a:extLst>
              <a:ext uri="{FF2B5EF4-FFF2-40B4-BE49-F238E27FC236}">
                <a16:creationId xmlns:a16="http://schemas.microsoft.com/office/drawing/2014/main" id="{8FA7C601-A024-4A2D-9840-EFEC6AFBA2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3804" indent="-293771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5084" indent="-2350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5117" indent="-2350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5150" indent="-2350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5183" indent="-2350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5217" indent="-2350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250" indent="-2350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5283" indent="-2350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71C8F7-3C8F-491B-8D93-3E2E64DE77CA}" type="slidenum">
              <a:rPr lang="de-DE" altLang="de-DE" smtClean="0"/>
              <a:pPr>
                <a:spcBef>
                  <a:spcPct val="0"/>
                </a:spcBef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4449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lienbildplatzhalter 1">
            <a:extLst>
              <a:ext uri="{FF2B5EF4-FFF2-40B4-BE49-F238E27FC236}">
                <a16:creationId xmlns:a16="http://schemas.microsoft.com/office/drawing/2014/main" id="{C9228036-2FC4-464A-8725-AF125720C1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Notizenplatzhalter 2">
            <a:extLst>
              <a:ext uri="{FF2B5EF4-FFF2-40B4-BE49-F238E27FC236}">
                <a16:creationId xmlns:a16="http://schemas.microsoft.com/office/drawing/2014/main" id="{18C443DF-AD38-4EFE-AB44-DC12F7F2AE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73732" name="Foliennummernplatzhalter 3">
            <a:extLst>
              <a:ext uri="{FF2B5EF4-FFF2-40B4-BE49-F238E27FC236}">
                <a16:creationId xmlns:a16="http://schemas.microsoft.com/office/drawing/2014/main" id="{8FA7C601-A024-4A2D-9840-EFEC6AFBA2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3804" indent="-293771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5084" indent="-2350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5117" indent="-2350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5150" indent="-2350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5183" indent="-2350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5217" indent="-2350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250" indent="-2350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5283" indent="-2350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71C8F7-3C8F-491B-8D93-3E2E64DE77CA}" type="slidenum">
              <a:rPr lang="de-DE" altLang="de-DE" smtClean="0"/>
              <a:pPr>
                <a:spcBef>
                  <a:spcPct val="0"/>
                </a:spcBef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85462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AC64D-40A1-0863-D27E-5CF73DCB3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>
            <a:extLst>
              <a:ext uri="{FF2B5EF4-FFF2-40B4-BE49-F238E27FC236}">
                <a16:creationId xmlns:a16="http://schemas.microsoft.com/office/drawing/2014/main" id="{173D41F3-9183-68D4-FCC0-ED7DD926B5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Notizenplatzhalter 2">
            <a:extLst>
              <a:ext uri="{FF2B5EF4-FFF2-40B4-BE49-F238E27FC236}">
                <a16:creationId xmlns:a16="http://schemas.microsoft.com/office/drawing/2014/main" id="{04A142C8-9DA2-176C-8DB2-95ACA44EB7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3252" name="Foliennummernplatzhalter 3">
            <a:extLst>
              <a:ext uri="{FF2B5EF4-FFF2-40B4-BE49-F238E27FC236}">
                <a16:creationId xmlns:a16="http://schemas.microsoft.com/office/drawing/2014/main" id="{2175401F-BE16-0E98-0C38-1622C9213F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FD4A70-FAA4-4A98-A1AB-2FC3067AEF48}" type="slidenum">
              <a:rPr lang="de-DE" altLang="de-DE" smtClean="0"/>
              <a:pPr>
                <a:spcBef>
                  <a:spcPct val="0"/>
                </a:spcBef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8675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lienbildplatzhalter 1">
            <a:extLst>
              <a:ext uri="{FF2B5EF4-FFF2-40B4-BE49-F238E27FC236}">
                <a16:creationId xmlns:a16="http://schemas.microsoft.com/office/drawing/2014/main" id="{F7C1479A-67D7-4369-8C04-1EA516D426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Notizenplatzhalter 2">
            <a:extLst>
              <a:ext uri="{FF2B5EF4-FFF2-40B4-BE49-F238E27FC236}">
                <a16:creationId xmlns:a16="http://schemas.microsoft.com/office/drawing/2014/main" id="{907013C7-A1D2-4C96-942B-196A13106B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77828" name="Foliennummernplatzhalter 3">
            <a:extLst>
              <a:ext uri="{FF2B5EF4-FFF2-40B4-BE49-F238E27FC236}">
                <a16:creationId xmlns:a16="http://schemas.microsoft.com/office/drawing/2014/main" id="{2057C458-B291-42C0-9F68-3F4C6CCF30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AD3AB0-E2D8-4CFB-95C2-D2ED3D11D116}" type="slidenum">
              <a:rPr lang="de-DE" altLang="de-DE" smtClean="0"/>
              <a:pPr>
                <a:spcBef>
                  <a:spcPct val="0"/>
                </a:spcBef>
              </a:pPr>
              <a:t>8</a:t>
            </a:fld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046603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295400"/>
            <a:ext cx="8940800" cy="47974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29628257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43775" y="274638"/>
            <a:ext cx="2282825" cy="5818187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696075" cy="58181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1145331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295400"/>
            <a:ext cx="8940800" cy="4797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53127278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81451311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4394200" cy="4797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32400" y="1295400"/>
            <a:ext cx="4394200" cy="4797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07810774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74163475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00205686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855409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85230727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09056211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1">
            <a:extLst>
              <a:ext uri="{FF2B5EF4-FFF2-40B4-BE49-F238E27FC236}">
                <a16:creationId xmlns:a16="http://schemas.microsoft.com/office/drawing/2014/main" id="{89BCC4A8-90E5-4CE1-94B9-4AF5D8AA7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63" y="0"/>
            <a:ext cx="9910763" cy="79851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Char char="•"/>
              <a:defRPr/>
            </a:pPr>
            <a:endParaRPr lang="de-DE" altLang="de-DE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CD694638-ED55-4FC5-B057-4363DC0F469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502400"/>
            <a:ext cx="9906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9725" algn="r"/>
              </a:tabLst>
              <a:defRPr/>
            </a:pPr>
            <a:r>
              <a:rPr lang="de-DE" altLang="de-DE" sz="1200" b="1" dirty="0">
                <a:solidFill>
                  <a:srgbClr val="FF9933"/>
                </a:solidFill>
              </a:rPr>
              <a:t>ISE e.V.-Stammtisch | Energie-Management-Systeme | am 27.06.2024 in Bornheim 	                     	 	              ISE </a:t>
            </a:r>
            <a:r>
              <a:rPr lang="de-DE" altLang="de-DE" sz="1200" b="1" dirty="0" err="1">
                <a:solidFill>
                  <a:srgbClr val="FF9933"/>
                </a:solidFill>
              </a:rPr>
              <a:t>e.V</a:t>
            </a:r>
            <a:r>
              <a:rPr lang="de-DE" altLang="de-DE" sz="1200" b="1" dirty="0">
                <a:solidFill>
                  <a:srgbClr val="FF9933"/>
                </a:solidFill>
              </a:rPr>
              <a:t> </a:t>
            </a:r>
            <a:fld id="{B441096D-49BA-4C7B-A571-124674B25D3F}" type="slidenum">
              <a:rPr lang="de-DE" altLang="de-DE" sz="1200" b="1" kern="1200" smtClean="0">
                <a:solidFill>
                  <a:srgbClr val="FF9933"/>
                </a:solidFill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609725" algn="r"/>
                </a:tabLst>
                <a:defRPr/>
              </a:pPr>
              <a:t>‹Nr.›</a:t>
            </a:fld>
            <a:endParaRPr lang="de-DE" altLang="de-DE" sz="1200" b="1" kern="1200" dirty="0">
              <a:solidFill>
                <a:srgbClr val="FF9933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7466A96-1699-ECCA-87E8-7FB61AD3DC7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" y="669"/>
            <a:ext cx="797398" cy="7978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102" r:id="rId1"/>
    <p:sldLayoutId id="2147490082" r:id="rId2"/>
    <p:sldLayoutId id="2147490083" r:id="rId3"/>
    <p:sldLayoutId id="2147490084" r:id="rId4"/>
    <p:sldLayoutId id="2147490085" r:id="rId5"/>
    <p:sldLayoutId id="2147490086" r:id="rId6"/>
    <p:sldLayoutId id="2147490087" r:id="rId7"/>
    <p:sldLayoutId id="2147490088" r:id="rId8"/>
    <p:sldLayoutId id="2147490089" r:id="rId9"/>
    <p:sldLayoutId id="2147490090" r:id="rId10"/>
    <p:sldLayoutId id="2147490091" r:id="rId11"/>
  </p:sldLayoutIdLst>
  <p:transition>
    <p:randomBar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284163" indent="-284163" algn="l" rtl="0" eaLnBrk="0" fontAlgn="base" hangingPunct="0">
        <a:spcBef>
          <a:spcPct val="100000"/>
        </a:spcBef>
        <a:spcAft>
          <a:spcPct val="0"/>
        </a:spcAft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66763" indent="-292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</a:defRPr>
      </a:lvl2pPr>
      <a:lvl3pPr marL="1138238" indent="-1809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</a:defRPr>
      </a:lvl3pPr>
      <a:lvl4pPr marL="1520825" indent="-1841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9050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3622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8194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2766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7338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jp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de.search.yahoo.com/yhs/search?hspart=tro&amp;hsimp=yhs-freshy&amp;action=nt&amp;type=Y219_F163_204671_100523&amp;p=wendeware" TargetMode="External"/><Relationship Id="rId13" Type="http://schemas.openxmlformats.org/officeDocument/2006/relationships/image" Target="../media/image8.png"/><Relationship Id="rId3" Type="http://schemas.openxmlformats.org/officeDocument/2006/relationships/hyperlink" Target="https://tibber.com/de?utm_source=googleadwords_int&amp;utm_medium=cpc&amp;utm_content=12516736730_148758637874_646784593572&amp;utm_id=g_&amp;keyword=tibber&amp;gad=1&amp;gclid=Cj0KCQjw0tKiBhC6ARIsAAOXutl_zLu0g6PdrMvL2uPidFZ-vuCIveirks-InlFt8PtaLS0sNXA5DG8aAt4NEALw_wcB" TargetMode="External"/><Relationship Id="rId7" Type="http://schemas.openxmlformats.org/officeDocument/2006/relationships/image" Target="../media/image13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11" Type="http://schemas.openxmlformats.org/officeDocument/2006/relationships/image" Target="../media/image9.jpg"/><Relationship Id="rId5" Type="http://schemas.openxmlformats.org/officeDocument/2006/relationships/image" Target="../media/image11.jpg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hyperlink" Target="https://home-assistant-blog.d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transnetbw.de/_Resources/Persistent/1/f/7/6/1f76f3b163788f99a6e03d95e26e1526fdbd7a67/20240514_PKME_Abschlussbericht_final.pdf" TargetMode="External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2D888F16-A47D-52D2-7C6F-A80BB24B4A79}"/>
              </a:ext>
            </a:extLst>
          </p:cNvPr>
          <p:cNvSpPr/>
          <p:nvPr/>
        </p:nvSpPr>
        <p:spPr bwMode="auto">
          <a:xfrm>
            <a:off x="0" y="1349517"/>
            <a:ext cx="9900143" cy="51114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47" name="Rechteck 2">
            <a:extLst>
              <a:ext uri="{FF2B5EF4-FFF2-40B4-BE49-F238E27FC236}">
                <a16:creationId xmlns:a16="http://schemas.microsoft.com/office/drawing/2014/main" id="{A4A8ABDA-F51F-4845-9A6D-8A9F58A39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9050"/>
            <a:ext cx="9906000" cy="13700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endParaRPr lang="de-DE" altLang="de-DE"/>
          </a:p>
        </p:txBody>
      </p:sp>
      <p:sp>
        <p:nvSpPr>
          <p:cNvPr id="6148" name="Textfeld 3">
            <a:extLst>
              <a:ext uri="{FF2B5EF4-FFF2-40B4-BE49-F238E27FC236}">
                <a16:creationId xmlns:a16="http://schemas.microsoft.com/office/drawing/2014/main" id="{28204734-5258-44F4-8BDC-43D64AE8A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9190" y="116030"/>
            <a:ext cx="909797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2800" dirty="0" err="1">
                <a:solidFill>
                  <a:schemeClr val="bg1"/>
                </a:solidFill>
              </a:rPr>
              <a:t>Herzlich</a:t>
            </a:r>
            <a:r>
              <a:rPr lang="en-US" altLang="de-DE" sz="2800" dirty="0">
                <a:solidFill>
                  <a:schemeClr val="bg1"/>
                </a:solidFill>
              </a:rPr>
              <a:t> </a:t>
            </a:r>
            <a:r>
              <a:rPr lang="en-US" altLang="de-DE" sz="2800" dirty="0" err="1">
                <a:solidFill>
                  <a:schemeClr val="bg1"/>
                </a:solidFill>
              </a:rPr>
              <a:t>willkommen</a:t>
            </a:r>
            <a:r>
              <a:rPr lang="en-US" altLang="de-DE" sz="2800" dirty="0">
                <a:solidFill>
                  <a:schemeClr val="bg1"/>
                </a:solidFill>
              </a:rPr>
              <a:t> </a:t>
            </a:r>
            <a:r>
              <a:rPr lang="en-US" altLang="de-DE" sz="2800" dirty="0" err="1">
                <a:solidFill>
                  <a:schemeClr val="bg1"/>
                </a:solidFill>
              </a:rPr>
              <a:t>zum</a:t>
            </a:r>
            <a:r>
              <a:rPr lang="en-US" altLang="de-DE" sz="2800" dirty="0">
                <a:solidFill>
                  <a:schemeClr val="bg1"/>
                </a:solidFill>
              </a:rPr>
              <a:t> </a:t>
            </a:r>
            <a:r>
              <a:rPr lang="en-US" altLang="de-DE" sz="2800" dirty="0" err="1">
                <a:solidFill>
                  <a:schemeClr val="bg1"/>
                </a:solidFill>
              </a:rPr>
              <a:t>Juni</a:t>
            </a:r>
            <a:r>
              <a:rPr lang="en-US" altLang="de-DE" sz="2800" dirty="0">
                <a:solidFill>
                  <a:schemeClr val="bg1"/>
                </a:solidFill>
              </a:rPr>
              <a:t>-</a:t>
            </a:r>
            <a:r>
              <a:rPr lang="en-US" altLang="de-DE" sz="2800" dirty="0" err="1">
                <a:solidFill>
                  <a:schemeClr val="bg1"/>
                </a:solidFill>
              </a:rPr>
              <a:t>Energie</a:t>
            </a:r>
            <a:r>
              <a:rPr lang="en-US" altLang="de-DE" sz="2800" dirty="0">
                <a:solidFill>
                  <a:schemeClr val="bg1"/>
                </a:solidFill>
              </a:rPr>
              <a:t>-Stammtisch</a:t>
            </a:r>
            <a:br>
              <a:rPr lang="en-US" altLang="de-DE" sz="2800" dirty="0">
                <a:solidFill>
                  <a:schemeClr val="bg1"/>
                </a:solidFill>
              </a:rPr>
            </a:br>
            <a:r>
              <a:rPr lang="en-US" altLang="de-DE" sz="2800" dirty="0" err="1">
                <a:solidFill>
                  <a:schemeClr val="bg1"/>
                </a:solidFill>
              </a:rPr>
              <a:t>Energie</a:t>
            </a:r>
            <a:r>
              <a:rPr lang="en-US" altLang="de-DE" sz="2800" dirty="0">
                <a:solidFill>
                  <a:schemeClr val="bg1"/>
                </a:solidFill>
              </a:rPr>
              <a:t>-Management-</a:t>
            </a:r>
            <a:r>
              <a:rPr lang="en-US" altLang="de-DE" sz="2800" dirty="0" err="1">
                <a:solidFill>
                  <a:schemeClr val="bg1"/>
                </a:solidFill>
              </a:rPr>
              <a:t>Systeme</a:t>
            </a:r>
            <a:r>
              <a:rPr lang="en-US" altLang="de-DE" sz="2800" dirty="0">
                <a:solidFill>
                  <a:schemeClr val="bg1"/>
                </a:solidFill>
              </a:rPr>
              <a:t> (EMS)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A7DD05F-9189-42D8-AE52-576BEDC4E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62456"/>
            <a:ext cx="9920288" cy="3952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 sz="1400" dirty="0">
              <a:solidFill>
                <a:schemeClr val="bg1"/>
              </a:solidFill>
            </a:endParaRPr>
          </a:p>
        </p:txBody>
      </p:sp>
      <p:sp>
        <p:nvSpPr>
          <p:cNvPr id="9" name="Rectangle 75">
            <a:extLst>
              <a:ext uri="{FF2B5EF4-FFF2-40B4-BE49-F238E27FC236}">
                <a16:creationId xmlns:a16="http://schemas.microsoft.com/office/drawing/2014/main" id="{3B87523B-9B83-4B16-B0D8-E3A1EA5C4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21599"/>
            <a:ext cx="9906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altLang="de-DE" sz="1200" b="1" dirty="0">
                <a:solidFill>
                  <a:srgbClr val="FF9933"/>
                </a:solidFill>
              </a:rPr>
              <a:t>ISE e.V.-Stammtisch | Energie-Management-Systeme | am 27.06.2024 in Bornheim 	         			ISE e.V.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2696962-592A-D454-104B-020A03A3D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" y="-20496"/>
            <a:ext cx="1369247" cy="1370013"/>
          </a:xfrm>
          <a:prstGeom prst="rect">
            <a:avLst/>
          </a:prstGeom>
        </p:spPr>
      </p:pic>
      <p:pic>
        <p:nvPicPr>
          <p:cNvPr id="3" name="Grafik 2" descr="Ein Bild, das Text, Minze Münze, Pflanze, Ulmen enthält.&#10;&#10;Automatisch generierte Beschreibung">
            <a:extLst>
              <a:ext uri="{FF2B5EF4-FFF2-40B4-BE49-F238E27FC236}">
                <a16:creationId xmlns:a16="http://schemas.microsoft.com/office/drawing/2014/main" id="{3C838C83-5D13-4363-C32F-A865BD33D9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98" y="2035834"/>
            <a:ext cx="9610425" cy="373623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F101A39-8453-6AAE-3404-42FF8024C78E}"/>
              </a:ext>
            </a:extLst>
          </p:cNvPr>
          <p:cNvSpPr txBox="1"/>
          <p:nvPr/>
        </p:nvSpPr>
        <p:spPr>
          <a:xfrm>
            <a:off x="299631" y="5808761"/>
            <a:ext cx="9567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u="sng" dirty="0">
                <a:latin typeface="+mn-lt"/>
              </a:rPr>
              <a:t>Quelle</a:t>
            </a:r>
            <a:r>
              <a:rPr lang="de-DE" sz="1400" dirty="0">
                <a:latin typeface="+mn-lt"/>
              </a:rPr>
              <a:t>. Wendeware AG </a:t>
            </a:r>
            <a:r>
              <a:rPr lang="de-DE" sz="1400" dirty="0">
                <a:effectLst/>
                <a:latin typeface="+mn-lt"/>
                <a:ea typeface="Aptos" panose="020B0004020202020204" pitchFamily="34" charset="0"/>
              </a:rPr>
              <a:t>(Ausgründung vom Fraunhofer Institut für Techno- und Wirtschaftsmathematik Kaiserslautern)</a:t>
            </a:r>
            <a:r>
              <a:rPr lang="de-DE" sz="1400" dirty="0">
                <a:latin typeface="+mn-lt"/>
              </a:rPr>
              <a:t> </a:t>
            </a:r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908A944D-CA6C-4B5D-A57F-A802C76C6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84138"/>
            <a:ext cx="9553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Agenda </a:t>
            </a: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id="{35034F4C-76A1-42B2-89E6-3BBC24996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310" y="1045030"/>
            <a:ext cx="618696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dirty="0">
                <a:solidFill>
                  <a:srgbClr val="563BFB"/>
                </a:solidFill>
              </a:rPr>
              <a:t>Einführung: EMS, Notwendigkeit und Anforderungen </a:t>
            </a:r>
            <a:br>
              <a:rPr lang="de-DE" altLang="de-DE" sz="1800" dirty="0">
                <a:solidFill>
                  <a:srgbClr val="563BFB"/>
                </a:solidFill>
              </a:rPr>
            </a:br>
            <a:r>
              <a:rPr lang="de-DE" altLang="de-DE" sz="1800" dirty="0">
                <a:solidFill>
                  <a:srgbClr val="563BFB"/>
                </a:solidFill>
              </a:rPr>
              <a:t>                   (Auszug aus ISE e.V.-Meta-Studie:</a:t>
            </a:r>
            <a:br>
              <a:rPr lang="de-DE" altLang="de-DE" sz="1800" dirty="0">
                <a:solidFill>
                  <a:srgbClr val="563BFB"/>
                </a:solidFill>
              </a:rPr>
            </a:br>
            <a:r>
              <a:rPr lang="de-DE" altLang="de-DE" sz="1800" dirty="0">
                <a:solidFill>
                  <a:srgbClr val="563BFB"/>
                </a:solidFill>
              </a:rPr>
              <a:t>                    energetische Versorgungssicherheit)</a:t>
            </a:r>
            <a:br>
              <a:rPr lang="de-DE" altLang="de-DE" sz="1800" dirty="0">
                <a:solidFill>
                  <a:srgbClr val="563BFB"/>
                </a:solidFill>
              </a:rPr>
            </a:br>
            <a:r>
              <a:rPr lang="de-DE" altLang="de-DE" sz="1800" dirty="0">
                <a:solidFill>
                  <a:srgbClr val="563BFB"/>
                </a:solidFill>
              </a:rPr>
              <a:t>Referent: </a:t>
            </a:r>
            <a:r>
              <a:rPr lang="de-DE" altLang="de-DE" sz="1800" b="1" dirty="0">
                <a:solidFill>
                  <a:srgbClr val="563BFB"/>
                </a:solidFill>
              </a:rPr>
              <a:t>Wolfgang Thiel</a:t>
            </a:r>
            <a:r>
              <a:rPr lang="de-DE" altLang="de-DE" sz="1800" dirty="0">
                <a:solidFill>
                  <a:srgbClr val="563BFB"/>
                </a:solidFill>
              </a:rPr>
              <a:t>, Vorsitzender ISE e.V.</a:t>
            </a:r>
            <a:endParaRPr lang="de-DE" altLang="de-DE" sz="1600" dirty="0">
              <a:solidFill>
                <a:srgbClr val="563BFB"/>
              </a:solidFill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1DD10A7C-70C3-E901-C800-EC8ACE3D7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310" y="2505670"/>
            <a:ext cx="774906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dirty="0">
                <a:solidFill>
                  <a:srgbClr val="563BFB"/>
                </a:solidFill>
              </a:rPr>
              <a:t>Vortrag: „</a:t>
            </a:r>
            <a:r>
              <a:rPr lang="de-DE" sz="1800" dirty="0">
                <a:solidFill>
                  <a:srgbClr val="563BFB"/>
                </a:solidFill>
              </a:rPr>
              <a:t>Energiemanagementsysteme für private Haushalte sowie für</a:t>
            </a:r>
            <a:br>
              <a:rPr lang="de-DE" sz="1800" dirty="0">
                <a:solidFill>
                  <a:srgbClr val="563BFB"/>
                </a:solidFill>
              </a:rPr>
            </a:br>
            <a:r>
              <a:rPr lang="de-DE" sz="1800" dirty="0">
                <a:solidFill>
                  <a:srgbClr val="563BFB"/>
                </a:solidFill>
              </a:rPr>
              <a:t>              kleine und mittlere Unternehmen (KMU)“</a:t>
            </a:r>
            <a:br>
              <a:rPr lang="de-DE" altLang="de-DE" sz="1800" dirty="0">
                <a:solidFill>
                  <a:srgbClr val="563BFB"/>
                </a:solidFill>
              </a:rPr>
            </a:br>
            <a:r>
              <a:rPr lang="de-DE" altLang="de-DE" sz="1800" dirty="0">
                <a:solidFill>
                  <a:srgbClr val="563BFB"/>
                </a:solidFill>
              </a:rPr>
              <a:t>Referent: </a:t>
            </a:r>
            <a:r>
              <a:rPr lang="de-DE" altLang="de-DE" sz="1800" b="1" dirty="0">
                <a:solidFill>
                  <a:srgbClr val="563BFB"/>
                </a:solidFill>
              </a:rPr>
              <a:t>Christoph </a:t>
            </a:r>
            <a:r>
              <a:rPr lang="de-DE" altLang="de-DE" sz="1800" b="1" dirty="0" err="1">
                <a:solidFill>
                  <a:srgbClr val="563BFB"/>
                </a:solidFill>
              </a:rPr>
              <a:t>Fickinger</a:t>
            </a:r>
            <a:r>
              <a:rPr lang="de-DE" sz="1800" dirty="0">
                <a:solidFill>
                  <a:srgbClr val="563BFB"/>
                </a:solidFill>
              </a:rPr>
              <a:t>, Wendeware AG, Produktmanager</a:t>
            </a:r>
            <a:endParaRPr lang="de-DE" altLang="de-DE" sz="1800" dirty="0">
              <a:solidFill>
                <a:srgbClr val="563B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644896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19">
            <a:extLst>
              <a:ext uri="{FF2B5EF4-FFF2-40B4-BE49-F238E27FC236}">
                <a16:creationId xmlns:a16="http://schemas.microsoft.com/office/drawing/2014/main" id="{F7E18916-6602-5D12-EC54-18ECD967D3C2}"/>
              </a:ext>
            </a:extLst>
          </p:cNvPr>
          <p:cNvSpPr txBox="1"/>
          <p:nvPr/>
        </p:nvSpPr>
        <p:spPr>
          <a:xfrm>
            <a:off x="229406" y="1405537"/>
            <a:ext cx="24604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u="sng" dirty="0">
                <a:solidFill>
                  <a:srgbClr val="3333FF"/>
                </a:solidFill>
              </a:rPr>
              <a:t>Mittellast-KW</a:t>
            </a:r>
            <a:r>
              <a:rPr lang="de-DE" sz="1600" dirty="0">
                <a:solidFill>
                  <a:srgbClr val="3333FF"/>
                </a:solidFill>
              </a:rPr>
              <a:t>: Steinkohle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3278D71-50A7-83BD-26FC-4AD90CB99DFA}"/>
              </a:ext>
            </a:extLst>
          </p:cNvPr>
          <p:cNvSpPr txBox="1"/>
          <p:nvPr/>
        </p:nvSpPr>
        <p:spPr>
          <a:xfrm>
            <a:off x="203953" y="1034067"/>
            <a:ext cx="46291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u="sng" dirty="0" err="1">
                <a:solidFill>
                  <a:srgbClr val="3333FF"/>
                </a:solidFill>
              </a:rPr>
              <a:t>Spitzenlast-KW</a:t>
            </a:r>
            <a:r>
              <a:rPr lang="de-DE" sz="1600" dirty="0" err="1">
                <a:solidFill>
                  <a:srgbClr val="3333FF"/>
                </a:solidFill>
              </a:rPr>
              <a:t>:Pumpspeicher</a:t>
            </a:r>
            <a:r>
              <a:rPr lang="de-DE" sz="1600" dirty="0">
                <a:solidFill>
                  <a:srgbClr val="3333FF"/>
                </a:solidFill>
              </a:rPr>
              <a:t>, </a:t>
            </a:r>
            <a:r>
              <a:rPr lang="de-DE" sz="1600" dirty="0" err="1">
                <a:solidFill>
                  <a:srgbClr val="3333FF"/>
                </a:solidFill>
              </a:rPr>
              <a:t>GuD</a:t>
            </a:r>
            <a:r>
              <a:rPr lang="de-DE" sz="1600" dirty="0">
                <a:solidFill>
                  <a:srgbClr val="3333FF"/>
                </a:solidFill>
              </a:rPr>
              <a:t> mit Erdgas 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74CDA0BE-8243-191E-417F-3869EAD84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166" y="839424"/>
            <a:ext cx="4025428" cy="2040887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6DD59CD7-2841-043A-B84A-4F784F03F40F}"/>
              </a:ext>
            </a:extLst>
          </p:cNvPr>
          <p:cNvSpPr txBox="1"/>
          <p:nvPr/>
        </p:nvSpPr>
        <p:spPr>
          <a:xfrm>
            <a:off x="203952" y="2099552"/>
            <a:ext cx="4572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u="sng" dirty="0">
                <a:solidFill>
                  <a:srgbClr val="3333FF"/>
                </a:solidFill>
              </a:rPr>
              <a:t>Grundlast-KW</a:t>
            </a:r>
            <a:r>
              <a:rPr lang="de-DE" sz="1600" dirty="0">
                <a:solidFill>
                  <a:srgbClr val="3333FF"/>
                </a:solidFill>
              </a:rPr>
              <a:t>: Atom, Braunkohle, Laufwasser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94C1C6C-BB8F-1E9C-0198-B8BC8B345B20}"/>
              </a:ext>
            </a:extLst>
          </p:cNvPr>
          <p:cNvSpPr txBox="1"/>
          <p:nvPr/>
        </p:nvSpPr>
        <p:spPr>
          <a:xfrm>
            <a:off x="193772" y="763800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rgbClr val="3333FF"/>
                </a:solidFill>
              </a:rPr>
              <a:t>bisher: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B24B153-7319-712F-A475-0BE5D555C641}"/>
              </a:ext>
            </a:extLst>
          </p:cNvPr>
          <p:cNvSpPr txBox="1"/>
          <p:nvPr/>
        </p:nvSpPr>
        <p:spPr>
          <a:xfrm>
            <a:off x="-35781" y="4839027"/>
            <a:ext cx="4756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u="sng" dirty="0">
                <a:solidFill>
                  <a:srgbClr val="3333FF"/>
                </a:solidFill>
              </a:rPr>
              <a:t>Lastverschiebung (schaltbare Verbraucher)</a:t>
            </a:r>
            <a:r>
              <a:rPr lang="de-DE" sz="1600" dirty="0">
                <a:solidFill>
                  <a:srgbClr val="3333FF"/>
                </a:solidFill>
              </a:rPr>
              <a:t>: Industrie, Haushalt, GHD, Verkehr (E-Autos)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16E87593-D66C-67CC-8B0D-3B857463C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5032" y="2869038"/>
            <a:ext cx="266156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de-DE" altLang="de-DE" sz="1200" dirty="0"/>
              <a:t>Tageslastgang in D, </a:t>
            </a:r>
            <a:r>
              <a:rPr lang="de-DE" altLang="de-DE" sz="1000" u="sng" dirty="0"/>
              <a:t>Quelle:</a:t>
            </a:r>
            <a:r>
              <a:rPr lang="de-DE" altLang="de-DE" sz="1000" b="1" dirty="0"/>
              <a:t> </a:t>
            </a:r>
            <a:r>
              <a:rPr lang="de-DE" altLang="de-DE" sz="1000" dirty="0"/>
              <a:t>billig-strom.de </a:t>
            </a:r>
            <a:endParaRPr lang="en-US" altLang="de-DE" sz="1000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D9FE4425-03E3-9807-B4C0-505161645282}"/>
              </a:ext>
            </a:extLst>
          </p:cNvPr>
          <p:cNvSpPr txBox="1"/>
          <p:nvPr/>
        </p:nvSpPr>
        <p:spPr>
          <a:xfrm>
            <a:off x="-35781" y="5353115"/>
            <a:ext cx="4417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u="sng" dirty="0">
                <a:solidFill>
                  <a:srgbClr val="3333FF"/>
                </a:solidFill>
              </a:rPr>
              <a:t>EE-KW (volatil)</a:t>
            </a:r>
            <a:r>
              <a:rPr lang="de-DE" sz="1600" dirty="0">
                <a:solidFill>
                  <a:srgbClr val="3333FF"/>
                </a:solidFill>
              </a:rPr>
              <a:t>: Wind, PV, Laufwasser</a:t>
            </a:r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74F99515-F394-DF77-D8C9-DB9EEDEAE994}"/>
              </a:ext>
            </a:extLst>
          </p:cNvPr>
          <p:cNvGrpSpPr/>
          <p:nvPr/>
        </p:nvGrpSpPr>
        <p:grpSpPr>
          <a:xfrm>
            <a:off x="167810" y="3418587"/>
            <a:ext cx="9713011" cy="2601081"/>
            <a:chOff x="167810" y="3418587"/>
            <a:chExt cx="9713011" cy="2601081"/>
          </a:xfrm>
        </p:grpSpPr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D3DC144C-B9C4-26C5-F281-6A582C76E793}"/>
                </a:ext>
              </a:extLst>
            </p:cNvPr>
            <p:cNvGrpSpPr/>
            <p:nvPr/>
          </p:nvGrpSpPr>
          <p:grpSpPr>
            <a:xfrm>
              <a:off x="167810" y="3418587"/>
              <a:ext cx="9713011" cy="2473805"/>
              <a:chOff x="167810" y="3418587"/>
              <a:chExt cx="9713011" cy="2473805"/>
            </a:xfrm>
          </p:grpSpPr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39CCBA13-5F72-6A8D-2C34-42AC311B6556}"/>
                  </a:ext>
                </a:extLst>
              </p:cNvPr>
              <p:cNvSpPr txBox="1"/>
              <p:nvPr/>
            </p:nvSpPr>
            <p:spPr>
              <a:xfrm>
                <a:off x="167810" y="3602840"/>
                <a:ext cx="12031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b="1" dirty="0">
                    <a:solidFill>
                      <a:srgbClr val="3333FF"/>
                    </a:solidFill>
                  </a:rPr>
                  <a:t>zukünftig:</a:t>
                </a:r>
              </a:p>
            </p:txBody>
          </p:sp>
          <p:grpSp>
            <p:nvGrpSpPr>
              <p:cNvPr id="32" name="Gruppieren 31">
                <a:extLst>
                  <a:ext uri="{FF2B5EF4-FFF2-40B4-BE49-F238E27FC236}">
                    <a16:creationId xmlns:a16="http://schemas.microsoft.com/office/drawing/2014/main" id="{52DB7FAE-5F62-DFE6-CCEC-02EBF67287DF}"/>
                  </a:ext>
                </a:extLst>
              </p:cNvPr>
              <p:cNvGrpSpPr/>
              <p:nvPr/>
            </p:nvGrpSpPr>
            <p:grpSpPr>
              <a:xfrm>
                <a:off x="4691489" y="3418587"/>
                <a:ext cx="5189332" cy="2473805"/>
                <a:chOff x="4691489" y="3418587"/>
                <a:chExt cx="5189332" cy="2473805"/>
              </a:xfrm>
            </p:grpSpPr>
            <p:sp>
              <p:nvSpPr>
                <p:cNvPr id="28" name="Textfeld 27">
                  <a:extLst>
                    <a:ext uri="{FF2B5EF4-FFF2-40B4-BE49-F238E27FC236}">
                      <a16:creationId xmlns:a16="http://schemas.microsoft.com/office/drawing/2014/main" id="{7F2AABDF-BA46-0692-4013-0E26F2D3C678}"/>
                    </a:ext>
                  </a:extLst>
                </p:cNvPr>
                <p:cNvSpPr txBox="1"/>
                <p:nvPr/>
              </p:nvSpPr>
              <p:spPr>
                <a:xfrm rot="16200000">
                  <a:off x="3907300" y="4831204"/>
                  <a:ext cx="1845377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200" dirty="0"/>
                    <a:t>Verbrauch/ KW-Leistung</a:t>
                  </a:r>
                </a:p>
              </p:txBody>
            </p:sp>
            <p:grpSp>
              <p:nvGrpSpPr>
                <p:cNvPr id="16" name="Gruppieren 15">
                  <a:extLst>
                    <a:ext uri="{FF2B5EF4-FFF2-40B4-BE49-F238E27FC236}">
                      <a16:creationId xmlns:a16="http://schemas.microsoft.com/office/drawing/2014/main" id="{4E9F7E65-AD54-544A-0623-EF0980EFFA8E}"/>
                    </a:ext>
                  </a:extLst>
                </p:cNvPr>
                <p:cNvGrpSpPr/>
                <p:nvPr/>
              </p:nvGrpSpPr>
              <p:grpSpPr>
                <a:xfrm>
                  <a:off x="4897341" y="3418587"/>
                  <a:ext cx="4983480" cy="2463590"/>
                  <a:chOff x="5446164" y="1280160"/>
                  <a:chExt cx="4535901" cy="2339166"/>
                </a:xfrm>
              </p:grpSpPr>
              <p:pic>
                <p:nvPicPr>
                  <p:cNvPr id="6" name="Grafik 5">
                    <a:extLst>
                      <a:ext uri="{FF2B5EF4-FFF2-40B4-BE49-F238E27FC236}">
                        <a16:creationId xmlns:a16="http://schemas.microsoft.com/office/drawing/2014/main" id="{A91D3BC3-E6BE-95BC-B008-8558393142B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9651" r="7514" b="21507"/>
                  <a:stretch/>
                </p:blipFill>
                <p:spPr>
                  <a:xfrm>
                    <a:off x="5446164" y="1647651"/>
                    <a:ext cx="4535901" cy="1971675"/>
                  </a:xfrm>
                  <a:prstGeom prst="rect">
                    <a:avLst/>
                  </a:prstGeom>
                </p:spPr>
              </p:pic>
              <p:sp>
                <p:nvSpPr>
                  <p:cNvPr id="15" name="Rechteck 14">
                    <a:extLst>
                      <a:ext uri="{FF2B5EF4-FFF2-40B4-BE49-F238E27FC236}">
                        <a16:creationId xmlns:a16="http://schemas.microsoft.com/office/drawing/2014/main" id="{3D42D1F8-6F4B-BF23-BB8A-359BF8F79E6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103620" y="1280160"/>
                    <a:ext cx="2274570" cy="37719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</p:grpSp>
        <p:sp>
          <p:nvSpPr>
            <p:cNvPr id="3" name="Text Box 5">
              <a:extLst>
                <a:ext uri="{FF2B5EF4-FFF2-40B4-BE49-F238E27FC236}">
                  <a16:creationId xmlns:a16="http://schemas.microsoft.com/office/drawing/2014/main" id="{CCA8CCD4-3311-8C23-04C6-CDAC6A4B5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08703" y="5835002"/>
              <a:ext cx="2404954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de-DE" altLang="de-DE" sz="1200" dirty="0"/>
                <a:t>Wochenlastgang in D, </a:t>
              </a:r>
              <a:r>
                <a:rPr lang="de-DE" altLang="de-DE" sz="1000" u="sng" dirty="0"/>
                <a:t>Quelle:</a:t>
              </a:r>
              <a:r>
                <a:rPr lang="de-DE" altLang="de-DE" sz="1000" b="1" dirty="0"/>
                <a:t> </a:t>
              </a:r>
              <a:r>
                <a:rPr lang="de-DE" altLang="de-DE" sz="1000" dirty="0" err="1"/>
                <a:t>ee</a:t>
              </a:r>
              <a:r>
                <a:rPr lang="de-DE" altLang="de-DE" sz="1000" dirty="0"/>
                <a:t> mag</a:t>
              </a:r>
              <a:endParaRPr lang="en-US" altLang="de-DE" sz="1000" dirty="0"/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B2691A4A-63F0-8000-47B0-4306B8EC9258}"/>
              </a:ext>
            </a:extLst>
          </p:cNvPr>
          <p:cNvGrpSpPr/>
          <p:nvPr/>
        </p:nvGrpSpPr>
        <p:grpSpPr>
          <a:xfrm>
            <a:off x="1459614" y="3273518"/>
            <a:ext cx="4007535" cy="2403890"/>
            <a:chOff x="1459614" y="3567909"/>
            <a:chExt cx="4007535" cy="2403890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3D7BA518-2828-25DA-CA4E-9033A1A31CBE}"/>
                </a:ext>
              </a:extLst>
            </p:cNvPr>
            <p:cNvSpPr txBox="1"/>
            <p:nvPr/>
          </p:nvSpPr>
          <p:spPr>
            <a:xfrm>
              <a:off x="1459614" y="3567909"/>
              <a:ext cx="390982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rgbClr val="FF0000"/>
                  </a:solidFill>
                </a:rPr>
                <a:t>Biogas muss zukünftig zur Verstromung gespeichert werden und damit der Residuallast dienen! </a:t>
              </a:r>
            </a:p>
          </p:txBody>
        </p:sp>
        <p:cxnSp>
          <p:nvCxnSpPr>
            <p:cNvPr id="8" name="Gerade Verbindung mit Pfeil 7">
              <a:extLst>
                <a:ext uri="{FF2B5EF4-FFF2-40B4-BE49-F238E27FC236}">
                  <a16:creationId xmlns:a16="http://schemas.microsoft.com/office/drawing/2014/main" id="{280729C0-8F0A-917A-BFDD-A89CB8BFCD96}"/>
                </a:ext>
              </a:extLst>
            </p:cNvPr>
            <p:cNvCxnSpPr/>
            <p:nvPr/>
          </p:nvCxnSpPr>
          <p:spPr bwMode="auto">
            <a:xfrm flipH="1" flipV="1">
              <a:off x="4497572" y="4110231"/>
              <a:ext cx="969577" cy="1861568"/>
            </a:xfrm>
            <a:prstGeom prst="straightConnector1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" name="Text Box 5">
            <a:extLst>
              <a:ext uri="{FF2B5EF4-FFF2-40B4-BE49-F238E27FC236}">
                <a16:creationId xmlns:a16="http://schemas.microsoft.com/office/drawing/2014/main" id="{933EF54A-2E3B-6CA4-4166-812518F1A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2532" y="3562417"/>
            <a:ext cx="108074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de-DE" altLang="de-DE" sz="1200" u="sng" dirty="0"/>
              <a:t>Quelle</a:t>
            </a:r>
            <a:r>
              <a:rPr lang="de-DE" altLang="de-DE" sz="1200" dirty="0"/>
              <a:t>: ISE e.V.</a:t>
            </a:r>
            <a:endParaRPr lang="en-US" altLang="de-DE" sz="1200" dirty="0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0F0768E7-2F42-80EE-0C48-7E6F08A17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196" y="13730"/>
            <a:ext cx="873403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de-DE" altLang="de-DE" sz="2000" dirty="0">
                <a:solidFill>
                  <a:schemeClr val="bg1"/>
                </a:solidFill>
              </a:rPr>
              <a:t>Von Lastbereichskraftwerken zu</a:t>
            </a:r>
            <a:br>
              <a:rPr lang="de-DE" altLang="de-DE" sz="2000" dirty="0">
                <a:solidFill>
                  <a:schemeClr val="bg1"/>
                </a:solidFill>
              </a:rPr>
            </a:br>
            <a:r>
              <a:rPr lang="de-DE" altLang="de-DE" sz="2000" dirty="0">
                <a:solidFill>
                  <a:schemeClr val="bg1"/>
                </a:solidFill>
              </a:rPr>
              <a:t>volatilen EE- und Residuallastkraftwerken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2A2E02A-4FCA-52C5-7631-1AD3CA2AB814}"/>
              </a:ext>
            </a:extLst>
          </p:cNvPr>
          <p:cNvSpPr txBox="1"/>
          <p:nvPr/>
        </p:nvSpPr>
        <p:spPr>
          <a:xfrm>
            <a:off x="-35781" y="3888807"/>
            <a:ext cx="49725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u="sng" dirty="0">
                <a:solidFill>
                  <a:srgbClr val="3333FF"/>
                </a:solidFill>
              </a:rPr>
              <a:t>Residuallast-KW</a:t>
            </a:r>
            <a:r>
              <a:rPr lang="de-DE" sz="1600" dirty="0">
                <a:solidFill>
                  <a:srgbClr val="3333FF"/>
                </a:solidFill>
              </a:rPr>
              <a:t>: (Groß)-Akku, Pumpspeicher, </a:t>
            </a:r>
            <a:br>
              <a:rPr lang="de-DE" sz="1600" dirty="0">
                <a:solidFill>
                  <a:srgbClr val="3333FF"/>
                </a:solidFill>
              </a:rPr>
            </a:br>
            <a:r>
              <a:rPr lang="de-DE" sz="1600" dirty="0">
                <a:solidFill>
                  <a:srgbClr val="3333FF"/>
                </a:solidFill>
              </a:rPr>
              <a:t>E-Auto-Schwarmspeicher (V2G), </a:t>
            </a:r>
            <a:r>
              <a:rPr lang="de-DE" sz="1600" dirty="0" err="1">
                <a:solidFill>
                  <a:srgbClr val="3333FF"/>
                </a:solidFill>
              </a:rPr>
              <a:t>GuD</a:t>
            </a:r>
            <a:r>
              <a:rPr lang="de-DE" sz="1600" dirty="0">
                <a:solidFill>
                  <a:srgbClr val="3333FF"/>
                </a:solidFill>
              </a:rPr>
              <a:t> mit Gasspeicher (Bio-CH</a:t>
            </a:r>
            <a:r>
              <a:rPr lang="de-DE" sz="1600" baseline="-25000" dirty="0">
                <a:solidFill>
                  <a:srgbClr val="3333FF"/>
                </a:solidFill>
              </a:rPr>
              <a:t>4</a:t>
            </a:r>
            <a:r>
              <a:rPr lang="de-DE" sz="1600" dirty="0">
                <a:solidFill>
                  <a:srgbClr val="3333FF"/>
                </a:solidFill>
              </a:rPr>
              <a:t> und H</a:t>
            </a:r>
            <a:r>
              <a:rPr lang="de-DE" sz="1600" baseline="-25000" dirty="0">
                <a:solidFill>
                  <a:srgbClr val="3333FF"/>
                </a:solidFill>
              </a:rPr>
              <a:t>2</a:t>
            </a:r>
            <a:r>
              <a:rPr lang="de-DE" sz="1600" dirty="0">
                <a:solidFill>
                  <a:srgbClr val="3333FF"/>
                </a:solidFill>
              </a:rPr>
              <a:t> von Elektrolyseuren), </a:t>
            </a:r>
            <a:br>
              <a:rPr lang="de-DE" sz="1600" dirty="0">
                <a:solidFill>
                  <a:srgbClr val="3333FF"/>
                </a:solidFill>
              </a:rPr>
            </a:br>
            <a:r>
              <a:rPr lang="de-DE" sz="1600" dirty="0">
                <a:solidFill>
                  <a:srgbClr val="3333FF"/>
                </a:solidFill>
              </a:rPr>
              <a:t>EU-Overlay-Netzwerk</a:t>
            </a: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5100E341-DA9C-B9C7-0635-69F5B99E4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2779291"/>
            <a:ext cx="7330824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sz="1800" u="sng" dirty="0">
                <a:solidFill>
                  <a:srgbClr val="00B050"/>
                </a:solidFill>
              </a:rPr>
              <a:t>Lastregelung</a:t>
            </a:r>
            <a:r>
              <a:rPr lang="de-DE" sz="1800" dirty="0">
                <a:solidFill>
                  <a:srgbClr val="00B050"/>
                </a:solidFill>
              </a:rPr>
              <a:t>: die Erzeugung folgt dem Verbrauch!</a:t>
            </a:r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B6B9C7E1-CF9D-EDA7-3C50-02F826632DF9}"/>
              </a:ext>
            </a:extLst>
          </p:cNvPr>
          <p:cNvGrpSpPr/>
          <p:nvPr/>
        </p:nvGrpSpPr>
        <p:grpSpPr>
          <a:xfrm>
            <a:off x="5265105" y="3278555"/>
            <a:ext cx="4616125" cy="1737506"/>
            <a:chOff x="5265105" y="3572946"/>
            <a:chExt cx="4616125" cy="1737506"/>
          </a:xfrm>
        </p:grpSpPr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C7D8DFC2-DFE1-FFC6-6E93-10C697F3DF17}"/>
                </a:ext>
              </a:extLst>
            </p:cNvPr>
            <p:cNvSpPr txBox="1"/>
            <p:nvPr/>
          </p:nvSpPr>
          <p:spPr>
            <a:xfrm>
              <a:off x="5265105" y="3572946"/>
              <a:ext cx="4616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rgbClr val="FF0000"/>
                  </a:solidFill>
                </a:rPr>
                <a:t>Bis 2035 wird die Residuallast abnehmend durch Kohle- und </a:t>
              </a:r>
              <a:r>
                <a:rPr lang="de-DE" sz="1400" dirty="0" err="1">
                  <a:solidFill>
                    <a:srgbClr val="FF0000"/>
                  </a:solidFill>
                </a:rPr>
                <a:t>GuD</a:t>
              </a:r>
              <a:r>
                <a:rPr lang="de-DE" sz="1400" dirty="0">
                  <a:solidFill>
                    <a:srgbClr val="FF0000"/>
                  </a:solidFill>
                </a:rPr>
                <a:t>-KW (Erdgas) bereitgestellt! </a:t>
              </a:r>
            </a:p>
          </p:txBody>
        </p:sp>
        <p:cxnSp>
          <p:nvCxnSpPr>
            <p:cNvPr id="29" name="Gerade Verbindung mit Pfeil 28">
              <a:extLst>
                <a:ext uri="{FF2B5EF4-FFF2-40B4-BE49-F238E27FC236}">
                  <a16:creationId xmlns:a16="http://schemas.microsoft.com/office/drawing/2014/main" id="{8B2F0683-738E-08C6-73F8-04B2B90E8071}"/>
                </a:ext>
              </a:extLst>
            </p:cNvPr>
            <p:cNvCxnSpPr/>
            <p:nvPr/>
          </p:nvCxnSpPr>
          <p:spPr bwMode="auto">
            <a:xfrm flipV="1">
              <a:off x="6958916" y="4066508"/>
              <a:ext cx="0" cy="1243944"/>
            </a:xfrm>
            <a:prstGeom prst="straightConnector1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" name="Rectangle 4">
            <a:extLst>
              <a:ext uri="{FF2B5EF4-FFF2-40B4-BE49-F238E27FC236}">
                <a16:creationId xmlns:a16="http://schemas.microsoft.com/office/drawing/2014/main" id="{A0C2FD77-0A00-4A3F-945B-EC721EA85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767" y="6225175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sz="1800" dirty="0">
                <a:solidFill>
                  <a:srgbClr val="00B050"/>
                </a:solidFill>
              </a:rPr>
              <a:t>Zukünftig ist ein umfassendes Energie-Management-System notwendig!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DE5BB80-B5EA-792A-72D0-D4F59AD39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767" y="5937141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sz="1800" u="sng" dirty="0">
                <a:solidFill>
                  <a:srgbClr val="00B050"/>
                </a:solidFill>
              </a:rPr>
              <a:t>Lastregelung</a:t>
            </a:r>
            <a:r>
              <a:rPr lang="de-DE" sz="1800" dirty="0">
                <a:solidFill>
                  <a:srgbClr val="00B050"/>
                </a:solidFill>
              </a:rPr>
              <a:t>: Paradigmenwechsel: der Verbrauch folgt der Erzeugung!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8F67A80-5E1F-7149-AFA5-2C4F79E8D46B}"/>
              </a:ext>
            </a:extLst>
          </p:cNvPr>
          <p:cNvSpPr txBox="1"/>
          <p:nvPr/>
        </p:nvSpPr>
        <p:spPr>
          <a:xfrm>
            <a:off x="203952" y="2439834"/>
            <a:ext cx="5447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</a:rPr>
              <a:t>meist wenige, zentrale Groß-Wärme-KW (meist fossil)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3196F20-E171-5187-EC04-F91FAE36B97F}"/>
              </a:ext>
            </a:extLst>
          </p:cNvPr>
          <p:cNvSpPr txBox="1"/>
          <p:nvPr/>
        </p:nvSpPr>
        <p:spPr>
          <a:xfrm>
            <a:off x="-35781" y="5627630"/>
            <a:ext cx="4689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</a:rPr>
              <a:t>viele, dezentrale EE-KW (inkl. </a:t>
            </a:r>
            <a:r>
              <a:rPr lang="de-DE" sz="1600" dirty="0" err="1">
                <a:solidFill>
                  <a:srgbClr val="FF0000"/>
                </a:solidFill>
              </a:rPr>
              <a:t>ProSumer</a:t>
            </a:r>
            <a:r>
              <a:rPr lang="de-DE" sz="16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19C2D76-037A-7C4B-C3CF-AF45576C8F34}"/>
              </a:ext>
            </a:extLst>
          </p:cNvPr>
          <p:cNvSpPr txBox="1"/>
          <p:nvPr/>
        </p:nvSpPr>
        <p:spPr>
          <a:xfrm rot="16200000">
            <a:off x="4831185" y="1642548"/>
            <a:ext cx="184537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/>
              <a:t>Verbrauch/ KW-Leistung</a:t>
            </a:r>
          </a:p>
        </p:txBody>
      </p:sp>
    </p:spTree>
    <p:extLst>
      <p:ext uri="{BB962C8B-B14F-4D97-AF65-F5344CB8AC3E}">
        <p14:creationId xmlns:p14="http://schemas.microsoft.com/office/powerpoint/2010/main" val="231081840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19" grpId="0"/>
      <p:bldP spid="5" grpId="0"/>
      <p:bldP spid="25" grpId="0"/>
      <p:bldP spid="24" grpId="0"/>
      <p:bldP spid="27" grpId="0" autoUpdateAnimBg="0"/>
      <p:bldP spid="11" grpId="0" autoUpdateAnimBg="0"/>
      <p:bldP spid="7" grpId="0" autoUpdateAnimBg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>
            <a:extLst>
              <a:ext uri="{FF2B5EF4-FFF2-40B4-BE49-F238E27FC236}">
                <a16:creationId xmlns:a16="http://schemas.microsoft.com/office/drawing/2014/main" id="{0F0768E7-2F42-80EE-0C48-7E6F08A17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196" y="175655"/>
            <a:ext cx="87340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de-DE" altLang="de-DE" sz="2000" dirty="0">
                <a:solidFill>
                  <a:schemeClr val="bg1"/>
                </a:solidFill>
              </a:rPr>
              <a:t>Gesamte Nettostromerzeugung in D KW 25, 2024</a:t>
            </a:r>
          </a:p>
        </p:txBody>
      </p:sp>
      <p:pic>
        <p:nvPicPr>
          <p:cNvPr id="36" name="Grafik 35" descr="Ein Bild, das Text, Screenshot, Diagramm, Schrift enthält.&#10;&#10;Automatisch generierte Beschreibung">
            <a:extLst>
              <a:ext uri="{FF2B5EF4-FFF2-40B4-BE49-F238E27FC236}">
                <a16:creationId xmlns:a16="http://schemas.microsoft.com/office/drawing/2014/main" id="{15CF82E2-FD3B-CA04-1666-A839F4D371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6"/>
          <a:stretch/>
        </p:blipFill>
        <p:spPr>
          <a:xfrm>
            <a:off x="0" y="1157591"/>
            <a:ext cx="9906000" cy="5057471"/>
          </a:xfrm>
          <a:prstGeom prst="rect">
            <a:avLst/>
          </a:prstGeom>
        </p:spPr>
      </p:pic>
      <p:sp>
        <p:nvSpPr>
          <p:cNvPr id="30" name="Text Box 5">
            <a:extLst>
              <a:ext uri="{FF2B5EF4-FFF2-40B4-BE49-F238E27FC236}">
                <a16:creationId xmlns:a16="http://schemas.microsoft.com/office/drawing/2014/main" id="{3072E91C-4E49-95A1-F730-EC6EF737B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703" y="5900809"/>
            <a:ext cx="403957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de-DE" altLang="de-DE" sz="1000" u="sng" dirty="0"/>
              <a:t>Quelle:</a:t>
            </a:r>
            <a:endParaRPr lang="en-US" altLang="de-DE" sz="1000" dirty="0"/>
          </a:p>
        </p:txBody>
      </p: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F82E83A6-1868-E49D-C7E6-741A8B2D23FA}"/>
              </a:ext>
            </a:extLst>
          </p:cNvPr>
          <p:cNvGrpSpPr/>
          <p:nvPr/>
        </p:nvGrpSpPr>
        <p:grpSpPr>
          <a:xfrm>
            <a:off x="3752850" y="852791"/>
            <a:ext cx="1298753" cy="2357134"/>
            <a:chOff x="3752850" y="852791"/>
            <a:chExt cx="1298753" cy="2357134"/>
          </a:xfrm>
        </p:grpSpPr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442E4331-3168-2EC2-2FE1-5D23C793F4E4}"/>
                </a:ext>
              </a:extLst>
            </p:cNvPr>
            <p:cNvSpPr txBox="1"/>
            <p:nvPr/>
          </p:nvSpPr>
          <p:spPr>
            <a:xfrm>
              <a:off x="3752850" y="852791"/>
              <a:ext cx="12987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>
                  <a:solidFill>
                    <a:srgbClr val="FF0000"/>
                  </a:solidFill>
                </a:rPr>
                <a:t>Residuallast</a:t>
              </a:r>
            </a:p>
          </p:txBody>
        </p:sp>
        <p:cxnSp>
          <p:nvCxnSpPr>
            <p:cNvPr id="39" name="Gerade Verbindung mit Pfeil 38">
              <a:extLst>
                <a:ext uri="{FF2B5EF4-FFF2-40B4-BE49-F238E27FC236}">
                  <a16:creationId xmlns:a16="http://schemas.microsoft.com/office/drawing/2014/main" id="{97BF94F3-E4E0-98FB-6EC3-98ED4B84A479}"/>
                </a:ext>
              </a:extLst>
            </p:cNvPr>
            <p:cNvCxnSpPr>
              <a:stCxn id="37" idx="2"/>
            </p:cNvCxnSpPr>
            <p:nvPr/>
          </p:nvCxnSpPr>
          <p:spPr bwMode="auto">
            <a:xfrm>
              <a:off x="4402227" y="1191345"/>
              <a:ext cx="282929" cy="2018580"/>
            </a:xfrm>
            <a:prstGeom prst="straightConnector1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3" name="Text Box 5">
            <a:extLst>
              <a:ext uri="{FF2B5EF4-FFF2-40B4-BE49-F238E27FC236}">
                <a16:creationId xmlns:a16="http://schemas.microsoft.com/office/drawing/2014/main" id="{D1EB8E0F-2C25-C504-9656-E5646F0C1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96503"/>
            <a:ext cx="9906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Am 22.06.2024 lagen die Erneuerbaren über 100 %!</a:t>
            </a:r>
            <a:endParaRPr lang="de-DE" altLang="de-DE" sz="18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2123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ruppieren 271">
            <a:extLst>
              <a:ext uri="{FF2B5EF4-FFF2-40B4-BE49-F238E27FC236}">
                <a16:creationId xmlns:a16="http://schemas.microsoft.com/office/drawing/2014/main" id="{372169D6-2E3D-B2C2-2C0B-3AB9C9E86456}"/>
              </a:ext>
            </a:extLst>
          </p:cNvPr>
          <p:cNvGrpSpPr/>
          <p:nvPr/>
        </p:nvGrpSpPr>
        <p:grpSpPr>
          <a:xfrm>
            <a:off x="5617057" y="1758571"/>
            <a:ext cx="4236119" cy="4429975"/>
            <a:chOff x="5617057" y="1758571"/>
            <a:chExt cx="4236119" cy="4429975"/>
          </a:xfrm>
        </p:grpSpPr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68266ABC-E1B5-1409-78C7-776B49B72C6F}"/>
                </a:ext>
              </a:extLst>
            </p:cNvPr>
            <p:cNvGrpSpPr/>
            <p:nvPr/>
          </p:nvGrpSpPr>
          <p:grpSpPr>
            <a:xfrm>
              <a:off x="5617057" y="1758571"/>
              <a:ext cx="4236119" cy="4429975"/>
              <a:chOff x="5617057" y="1758571"/>
              <a:chExt cx="4236119" cy="4429975"/>
            </a:xfrm>
          </p:grpSpPr>
          <p:grpSp>
            <p:nvGrpSpPr>
              <p:cNvPr id="265" name="Gruppieren 264">
                <a:extLst>
                  <a:ext uri="{FF2B5EF4-FFF2-40B4-BE49-F238E27FC236}">
                    <a16:creationId xmlns:a16="http://schemas.microsoft.com/office/drawing/2014/main" id="{641E9169-A5B4-E104-9EA9-51119A3D7B3E}"/>
                  </a:ext>
                </a:extLst>
              </p:cNvPr>
              <p:cNvGrpSpPr/>
              <p:nvPr/>
            </p:nvGrpSpPr>
            <p:grpSpPr>
              <a:xfrm>
                <a:off x="5617057" y="1758571"/>
                <a:ext cx="4202058" cy="4410655"/>
                <a:chOff x="7675828" y="1948687"/>
                <a:chExt cx="4202058" cy="4410655"/>
              </a:xfrm>
            </p:grpSpPr>
            <p:grpSp>
              <p:nvGrpSpPr>
                <p:cNvPr id="263" name="Gruppieren 262">
                  <a:extLst>
                    <a:ext uri="{FF2B5EF4-FFF2-40B4-BE49-F238E27FC236}">
                      <a16:creationId xmlns:a16="http://schemas.microsoft.com/office/drawing/2014/main" id="{98E5F78D-79D9-4A4D-2260-EBCC151FDE1F}"/>
                    </a:ext>
                  </a:extLst>
                </p:cNvPr>
                <p:cNvGrpSpPr/>
                <p:nvPr/>
              </p:nvGrpSpPr>
              <p:grpSpPr>
                <a:xfrm>
                  <a:off x="7711545" y="1948687"/>
                  <a:ext cx="4166341" cy="4410655"/>
                  <a:chOff x="5650317" y="1725186"/>
                  <a:chExt cx="4166341" cy="4410655"/>
                </a:xfrm>
              </p:grpSpPr>
              <p:sp>
                <p:nvSpPr>
                  <p:cNvPr id="65" name="Rechteck 64">
                    <a:extLst>
                      <a:ext uri="{FF2B5EF4-FFF2-40B4-BE49-F238E27FC236}">
                        <a16:creationId xmlns:a16="http://schemas.microsoft.com/office/drawing/2014/main" id="{A5E23DB5-A475-4C9F-B85E-547D2409F6F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676540" y="1725186"/>
                    <a:ext cx="4140118" cy="441065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2" name="Textfeld 191">
                    <a:extLst>
                      <a:ext uri="{FF2B5EF4-FFF2-40B4-BE49-F238E27FC236}">
                        <a16:creationId xmlns:a16="http://schemas.microsoft.com/office/drawing/2014/main" id="{C9C69B97-DB0D-4734-B912-BEFD81934BA7}"/>
                      </a:ext>
                    </a:extLst>
                  </p:cNvPr>
                  <p:cNvSpPr txBox="1"/>
                  <p:nvPr/>
                </p:nvSpPr>
                <p:spPr>
                  <a:xfrm>
                    <a:off x="5650317" y="1725187"/>
                    <a:ext cx="123117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1400" b="1" dirty="0"/>
                      <a:t>Verbraucher</a:t>
                    </a:r>
                  </a:p>
                </p:txBody>
              </p:sp>
              <p:grpSp>
                <p:nvGrpSpPr>
                  <p:cNvPr id="262" name="Gruppieren 261">
                    <a:extLst>
                      <a:ext uri="{FF2B5EF4-FFF2-40B4-BE49-F238E27FC236}">
                        <a16:creationId xmlns:a16="http://schemas.microsoft.com/office/drawing/2014/main" id="{80580344-5626-5DD1-CA74-E69DC5543DAC}"/>
                      </a:ext>
                    </a:extLst>
                  </p:cNvPr>
                  <p:cNvGrpSpPr/>
                  <p:nvPr/>
                </p:nvGrpSpPr>
                <p:grpSpPr>
                  <a:xfrm>
                    <a:off x="5675315" y="1768215"/>
                    <a:ext cx="3861596" cy="4088544"/>
                    <a:chOff x="5675315" y="1768215"/>
                    <a:chExt cx="3861596" cy="4088544"/>
                  </a:xfrm>
                </p:grpSpPr>
                <p:sp>
                  <p:nvSpPr>
                    <p:cNvPr id="64" name="Rechteck: abgerundete Ecken 63">
                      <a:extLst>
                        <a:ext uri="{FF2B5EF4-FFF2-40B4-BE49-F238E27FC236}">
                          <a16:creationId xmlns:a16="http://schemas.microsoft.com/office/drawing/2014/main" id="{6269AE88-27A5-40EA-91E1-271B73BD6814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6797498" y="1974386"/>
                      <a:ext cx="1931106" cy="677818"/>
                    </a:xfrm>
                    <a:prstGeom prst="round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grpSp>
                  <p:nvGrpSpPr>
                    <p:cNvPr id="260" name="Gruppieren 259">
                      <a:extLst>
                        <a:ext uri="{FF2B5EF4-FFF2-40B4-BE49-F238E27FC236}">
                          <a16:creationId xmlns:a16="http://schemas.microsoft.com/office/drawing/2014/main" id="{5F90CCC5-6A3E-5027-0C7B-9395F267116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50242" y="2106212"/>
                      <a:ext cx="1646263" cy="411540"/>
                      <a:chOff x="6850242" y="2106212"/>
                      <a:chExt cx="1646263" cy="411540"/>
                    </a:xfrm>
                  </p:grpSpPr>
                  <p:grpSp>
                    <p:nvGrpSpPr>
                      <p:cNvPr id="26" name="Gruppieren 25">
                        <a:extLst>
                          <a:ext uri="{FF2B5EF4-FFF2-40B4-BE49-F238E27FC236}">
                            <a16:creationId xmlns:a16="http://schemas.microsoft.com/office/drawing/2014/main" id="{0CC7B673-3609-4794-831A-64BABEB1CB1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808496" y="2106212"/>
                        <a:ext cx="688009" cy="400110"/>
                        <a:chOff x="7598036" y="2137410"/>
                        <a:chExt cx="688009" cy="400110"/>
                      </a:xfrm>
                    </p:grpSpPr>
                    <p:sp>
                      <p:nvSpPr>
                        <p:cNvPr id="131" name="Rechteck: abgerundete Ecken 130">
                          <a:extLst>
                            <a:ext uri="{FF2B5EF4-FFF2-40B4-BE49-F238E27FC236}">
                              <a16:creationId xmlns:a16="http://schemas.microsoft.com/office/drawing/2014/main" id="{80AE3FD6-9F6D-4C66-B309-9A3E45CB4B57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7648987" y="2148840"/>
                          <a:ext cx="582556" cy="369332"/>
                        </a:xfrm>
                        <a:prstGeom prst="roundRect">
                          <a:avLst/>
                        </a:prstGeom>
                        <a:solidFill>
                          <a:srgbClr val="00B0F0"/>
                        </a:solidFill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0" tIns="0" rIns="0" bIns="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Char char="•"/>
                            <a:tabLst/>
                          </a:pPr>
                          <a:endParaRPr kumimoji="0" lang="de-DE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32" name="Textfeld 131">
                          <a:extLst>
                            <a:ext uri="{FF2B5EF4-FFF2-40B4-BE49-F238E27FC236}">
                              <a16:creationId xmlns:a16="http://schemas.microsoft.com/office/drawing/2014/main" id="{3DDBE4B6-E5F2-40D2-B2BE-6F83E5D10D9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598036" y="2137410"/>
                          <a:ext cx="688009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ctr"/>
                          <a:r>
                            <a:rPr lang="de-DE" sz="1000" dirty="0"/>
                            <a:t>Home-</a:t>
                          </a:r>
                        </a:p>
                        <a:p>
                          <a:pPr algn="ctr"/>
                          <a:r>
                            <a:rPr lang="de-DE" sz="1000" dirty="0"/>
                            <a:t>Manager</a:t>
                          </a:r>
                        </a:p>
                      </p:txBody>
                    </p:sp>
                  </p:grpSp>
                  <p:grpSp>
                    <p:nvGrpSpPr>
                      <p:cNvPr id="25" name="Gruppieren 24">
                        <a:extLst>
                          <a:ext uri="{FF2B5EF4-FFF2-40B4-BE49-F238E27FC236}">
                            <a16:creationId xmlns:a16="http://schemas.microsoft.com/office/drawing/2014/main" id="{9D0EDA9F-0977-4473-A9D6-5AEF9A3C97F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850242" y="2117642"/>
                        <a:ext cx="850610" cy="400110"/>
                        <a:chOff x="6771862" y="2148840"/>
                        <a:chExt cx="850610" cy="400110"/>
                      </a:xfrm>
                    </p:grpSpPr>
                    <p:sp>
                      <p:nvSpPr>
                        <p:cNvPr id="17" name="Rechteck: abgerundete Ecken 16">
                          <a:extLst>
                            <a:ext uri="{FF2B5EF4-FFF2-40B4-BE49-F238E27FC236}">
                              <a16:creationId xmlns:a16="http://schemas.microsoft.com/office/drawing/2014/main" id="{FEA48786-B24A-44EA-8146-993FFDA3EA0E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6835877" y="2148840"/>
                          <a:ext cx="723437" cy="369332"/>
                        </a:xfrm>
                        <a:prstGeom prst="roundRect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0" tIns="0" rIns="0" bIns="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Char char="•"/>
                            <a:tabLst/>
                          </a:pPr>
                          <a:endParaRPr kumimoji="0" lang="de-DE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8" name="Textfeld 17">
                          <a:extLst>
                            <a:ext uri="{FF2B5EF4-FFF2-40B4-BE49-F238E27FC236}">
                              <a16:creationId xmlns:a16="http://schemas.microsoft.com/office/drawing/2014/main" id="{F6D2DCAB-28D9-4CEE-A0F7-83781B39CED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771862" y="2148840"/>
                          <a:ext cx="850610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de-DE" sz="1000" dirty="0"/>
                            <a:t>Smartmeter</a:t>
                          </a:r>
                        </a:p>
                        <a:p>
                          <a:pPr algn="ctr"/>
                          <a:r>
                            <a:rPr lang="de-DE" sz="1000" dirty="0"/>
                            <a:t>Gateway</a:t>
                          </a:r>
                        </a:p>
                      </p:txBody>
                    </p:sp>
                  </p:grpSp>
                  <p:cxnSp>
                    <p:nvCxnSpPr>
                      <p:cNvPr id="31" name="Gerade Verbindung mit Pfeil 30">
                        <a:extLst>
                          <a:ext uri="{FF2B5EF4-FFF2-40B4-BE49-F238E27FC236}">
                            <a16:creationId xmlns:a16="http://schemas.microsoft.com/office/drawing/2014/main" id="{0398BD51-F6DC-10C5-8CB0-D36183E09508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7622599" y="2295786"/>
                        <a:ext cx="234581" cy="0"/>
                      </a:xfrm>
                      <a:prstGeom prst="straightConnector1">
                        <a:avLst/>
                      </a:prstGeom>
                      <a:solidFill>
                        <a:srgbClr val="FF0000"/>
                      </a:solidFill>
                      <a:ln w="28575" cap="flat" cmpd="sng" algn="ctr">
                        <a:solidFill>
                          <a:srgbClr val="00B0F0"/>
                        </a:solidFill>
                        <a:prstDash val="solid"/>
                        <a:round/>
                        <a:headEnd type="triangle" w="med" len="med"/>
                        <a:tailEnd type="triangl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  <p:cxnSp>
                  <p:nvCxnSpPr>
                    <p:cNvPr id="149" name="Gerader Verbinder 148">
                      <a:extLst>
                        <a:ext uri="{FF2B5EF4-FFF2-40B4-BE49-F238E27FC236}">
                          <a16:creationId xmlns:a16="http://schemas.microsoft.com/office/drawing/2014/main" id="{B8C2D932-DBCE-4ECE-97AB-37329B00C27C}"/>
                        </a:ext>
                      </a:extLst>
                    </p:cNvPr>
                    <p:cNvCxnSpPr>
                      <a:stCxn id="132" idx="2"/>
                    </p:cNvCxnSpPr>
                    <p:nvPr/>
                  </p:nvCxnSpPr>
                  <p:spPr bwMode="auto">
                    <a:xfrm flipH="1">
                      <a:off x="8150725" y="2506322"/>
                      <a:ext cx="1776" cy="677909"/>
                    </a:xfrm>
                    <a:prstGeom prst="line">
                      <a:avLst/>
                    </a:prstGeom>
                    <a:solidFill>
                      <a:srgbClr val="FF0000"/>
                    </a:solidFill>
                    <a:ln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pic>
                  <p:nvPicPr>
                    <p:cNvPr id="76" name="Grafik 75">
                      <a:extLst>
                        <a:ext uri="{FF2B5EF4-FFF2-40B4-BE49-F238E27FC236}">
                          <a16:creationId xmlns:a16="http://schemas.microsoft.com/office/drawing/2014/main" id="{A74357A6-7905-442B-8779-977962B9D3F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29834" y="4685634"/>
                      <a:ext cx="860309" cy="86030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7" name="Grafik 76">
                      <a:extLst>
                        <a:ext uri="{FF2B5EF4-FFF2-40B4-BE49-F238E27FC236}">
                          <a16:creationId xmlns:a16="http://schemas.microsoft.com/office/drawing/2014/main" id="{6C26690D-1889-48ED-BBA1-EFFFD808318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1087" t="56358" r="73126" b="14625"/>
                    <a:stretch/>
                  </p:blipFill>
                  <p:spPr>
                    <a:xfrm>
                      <a:off x="5960798" y="3943698"/>
                      <a:ext cx="340430" cy="58404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9" name="Grafik 88">
                      <a:extLst>
                        <a:ext uri="{FF2B5EF4-FFF2-40B4-BE49-F238E27FC236}">
                          <a16:creationId xmlns:a16="http://schemas.microsoft.com/office/drawing/2014/main" id="{20FD1140-ABA1-4C37-B756-B52361B759B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29361" b="26935"/>
                    <a:stretch/>
                  </p:blipFill>
                  <p:spPr>
                    <a:xfrm>
                      <a:off x="5776490" y="3003380"/>
                      <a:ext cx="860309" cy="375518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7" name="Gruppieren 6">
                      <a:extLst>
                        <a:ext uri="{FF2B5EF4-FFF2-40B4-BE49-F238E27FC236}">
                          <a16:creationId xmlns:a16="http://schemas.microsoft.com/office/drawing/2014/main" id="{3BA57A3C-BA4A-4D68-A21B-8753AB904E7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676602" y="2916212"/>
                      <a:ext cx="860309" cy="462686"/>
                      <a:chOff x="10837564" y="1643045"/>
                      <a:chExt cx="3320770" cy="1785955"/>
                    </a:xfrm>
                  </p:grpSpPr>
                  <p:sp>
                    <p:nvSpPr>
                      <p:cNvPr id="106" name="Freihandform: Form 105">
                        <a:extLst>
                          <a:ext uri="{FF2B5EF4-FFF2-40B4-BE49-F238E27FC236}">
                            <a16:creationId xmlns:a16="http://schemas.microsoft.com/office/drawing/2014/main" id="{36712021-5037-4DD5-A939-13F002D9AF57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0837564" y="1643045"/>
                        <a:ext cx="3320770" cy="1785955"/>
                      </a:xfrm>
                      <a:custGeom>
                        <a:avLst/>
                        <a:gdLst>
                          <a:gd name="connsiteX0" fmla="*/ 0 w 3972232"/>
                          <a:gd name="connsiteY0" fmla="*/ 9833 h 1897626"/>
                          <a:gd name="connsiteX1" fmla="*/ 2871019 w 3972232"/>
                          <a:gd name="connsiteY1" fmla="*/ 39329 h 1897626"/>
                          <a:gd name="connsiteX2" fmla="*/ 3972232 w 3972232"/>
                          <a:gd name="connsiteY2" fmla="*/ 1858297 h 1897626"/>
                          <a:gd name="connsiteX3" fmla="*/ 894735 w 3972232"/>
                          <a:gd name="connsiteY3" fmla="*/ 1897626 h 1897626"/>
                          <a:gd name="connsiteX4" fmla="*/ 49161 w 3972232"/>
                          <a:gd name="connsiteY4" fmla="*/ 0 h 1897626"/>
                          <a:gd name="connsiteX5" fmla="*/ 78658 w 3972232"/>
                          <a:gd name="connsiteY5" fmla="*/ 68826 h 1897626"/>
                          <a:gd name="connsiteX0" fmla="*/ 0 w 3972232"/>
                          <a:gd name="connsiteY0" fmla="*/ 9833 h 1897626"/>
                          <a:gd name="connsiteX1" fmla="*/ 2874829 w 3972232"/>
                          <a:gd name="connsiteY1" fmla="*/ 54569 h 1897626"/>
                          <a:gd name="connsiteX2" fmla="*/ 3972232 w 3972232"/>
                          <a:gd name="connsiteY2" fmla="*/ 1858297 h 1897626"/>
                          <a:gd name="connsiteX3" fmla="*/ 894735 w 3972232"/>
                          <a:gd name="connsiteY3" fmla="*/ 1897626 h 1897626"/>
                          <a:gd name="connsiteX4" fmla="*/ 49161 w 3972232"/>
                          <a:gd name="connsiteY4" fmla="*/ 0 h 1897626"/>
                          <a:gd name="connsiteX5" fmla="*/ 78658 w 3972232"/>
                          <a:gd name="connsiteY5" fmla="*/ 68826 h 1897626"/>
                          <a:gd name="connsiteX0" fmla="*/ 0 w 3972232"/>
                          <a:gd name="connsiteY0" fmla="*/ 17453 h 1905246"/>
                          <a:gd name="connsiteX1" fmla="*/ 2874829 w 3972232"/>
                          <a:gd name="connsiteY1" fmla="*/ 62189 h 1905246"/>
                          <a:gd name="connsiteX2" fmla="*/ 3972232 w 3972232"/>
                          <a:gd name="connsiteY2" fmla="*/ 1865917 h 1905246"/>
                          <a:gd name="connsiteX3" fmla="*/ 894735 w 3972232"/>
                          <a:gd name="connsiteY3" fmla="*/ 1905246 h 1905246"/>
                          <a:gd name="connsiteX4" fmla="*/ 178701 w 3972232"/>
                          <a:gd name="connsiteY4" fmla="*/ 0 h 1905246"/>
                          <a:gd name="connsiteX5" fmla="*/ 78658 w 3972232"/>
                          <a:gd name="connsiteY5" fmla="*/ 76446 h 1905246"/>
                          <a:gd name="connsiteX0" fmla="*/ 0 w 3972232"/>
                          <a:gd name="connsiteY0" fmla="*/ 17453 h 1905246"/>
                          <a:gd name="connsiteX1" fmla="*/ 2874829 w 3972232"/>
                          <a:gd name="connsiteY1" fmla="*/ 62189 h 1905246"/>
                          <a:gd name="connsiteX2" fmla="*/ 3972232 w 3972232"/>
                          <a:gd name="connsiteY2" fmla="*/ 1865917 h 1905246"/>
                          <a:gd name="connsiteX3" fmla="*/ 894735 w 3972232"/>
                          <a:gd name="connsiteY3" fmla="*/ 1905246 h 1905246"/>
                          <a:gd name="connsiteX4" fmla="*/ 178701 w 3972232"/>
                          <a:gd name="connsiteY4" fmla="*/ 0 h 1905246"/>
                          <a:gd name="connsiteX5" fmla="*/ 78658 w 3972232"/>
                          <a:gd name="connsiteY5" fmla="*/ 76446 h 1905246"/>
                          <a:gd name="connsiteX0" fmla="*/ 0 w 3972232"/>
                          <a:gd name="connsiteY0" fmla="*/ 0 h 1887793"/>
                          <a:gd name="connsiteX1" fmla="*/ 2874829 w 3972232"/>
                          <a:gd name="connsiteY1" fmla="*/ 44736 h 1887793"/>
                          <a:gd name="connsiteX2" fmla="*/ 3972232 w 3972232"/>
                          <a:gd name="connsiteY2" fmla="*/ 1848464 h 1887793"/>
                          <a:gd name="connsiteX3" fmla="*/ 894735 w 3972232"/>
                          <a:gd name="connsiteY3" fmla="*/ 1887793 h 1887793"/>
                          <a:gd name="connsiteX4" fmla="*/ 78658 w 3972232"/>
                          <a:gd name="connsiteY4" fmla="*/ 58993 h 1887793"/>
                          <a:gd name="connsiteX0" fmla="*/ 0 w 3972232"/>
                          <a:gd name="connsiteY0" fmla="*/ 24827 h 1912620"/>
                          <a:gd name="connsiteX1" fmla="*/ 2874829 w 3972232"/>
                          <a:gd name="connsiteY1" fmla="*/ 69563 h 1912620"/>
                          <a:gd name="connsiteX2" fmla="*/ 3972232 w 3972232"/>
                          <a:gd name="connsiteY2" fmla="*/ 1873291 h 1912620"/>
                          <a:gd name="connsiteX3" fmla="*/ 894735 w 3972232"/>
                          <a:gd name="connsiteY3" fmla="*/ 1912620 h 1912620"/>
                          <a:gd name="connsiteX4" fmla="*/ 21508 w 3972232"/>
                          <a:gd name="connsiteY4" fmla="*/ 0 h 1912620"/>
                          <a:gd name="connsiteX0" fmla="*/ 0 w 3956992"/>
                          <a:gd name="connsiteY0" fmla="*/ 0 h 1922083"/>
                          <a:gd name="connsiteX1" fmla="*/ 2859589 w 3956992"/>
                          <a:gd name="connsiteY1" fmla="*/ 79026 h 1922083"/>
                          <a:gd name="connsiteX2" fmla="*/ 3956992 w 3956992"/>
                          <a:gd name="connsiteY2" fmla="*/ 1882754 h 1922083"/>
                          <a:gd name="connsiteX3" fmla="*/ 879495 w 3956992"/>
                          <a:gd name="connsiteY3" fmla="*/ 1922083 h 1922083"/>
                          <a:gd name="connsiteX4" fmla="*/ 6268 w 3956992"/>
                          <a:gd name="connsiteY4" fmla="*/ 9463 h 1922083"/>
                          <a:gd name="connsiteX0" fmla="*/ 0 w 3956992"/>
                          <a:gd name="connsiteY0" fmla="*/ 0 h 1882754"/>
                          <a:gd name="connsiteX1" fmla="*/ 2859589 w 3956992"/>
                          <a:gd name="connsiteY1" fmla="*/ 79026 h 1882754"/>
                          <a:gd name="connsiteX2" fmla="*/ 3956992 w 3956992"/>
                          <a:gd name="connsiteY2" fmla="*/ 1882754 h 1882754"/>
                          <a:gd name="connsiteX3" fmla="*/ 879495 w 3956992"/>
                          <a:gd name="connsiteY3" fmla="*/ 1867219 h 1882754"/>
                          <a:gd name="connsiteX4" fmla="*/ 6268 w 3956992"/>
                          <a:gd name="connsiteY4" fmla="*/ 9463 h 18827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956992" h="1882754">
                            <a:moveTo>
                              <a:pt x="0" y="0"/>
                            </a:moveTo>
                            <a:lnTo>
                              <a:pt x="2859589" y="79026"/>
                            </a:lnTo>
                            <a:lnTo>
                              <a:pt x="3956992" y="1882754"/>
                            </a:lnTo>
                            <a:lnTo>
                              <a:pt x="879495" y="1867219"/>
                            </a:lnTo>
                            <a:lnTo>
                              <a:pt x="6268" y="9463"/>
                            </a:lnTo>
                          </a:path>
                        </a:pathLst>
                      </a:custGeom>
                      <a:solidFill>
                        <a:srgbClr val="FFCC99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0" tIns="0" rIns="0" bIns="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grpSp>
                    <p:nvGrpSpPr>
                      <p:cNvPr id="110" name="Gruppieren 109">
                        <a:extLst>
                          <a:ext uri="{FF2B5EF4-FFF2-40B4-BE49-F238E27FC236}">
                            <a16:creationId xmlns:a16="http://schemas.microsoft.com/office/drawing/2014/main" id="{B3D94DE7-8638-41A3-B910-7DD437A691E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1264559" y="1884626"/>
                        <a:ext cx="2344763" cy="1302791"/>
                        <a:chOff x="8364915" y="3815016"/>
                        <a:chExt cx="897300" cy="528571"/>
                      </a:xfrm>
                    </p:grpSpPr>
                    <p:sp>
                      <p:nvSpPr>
                        <p:cNvPr id="113" name="Freihandform: Form 112">
                          <a:extLst>
                            <a:ext uri="{FF2B5EF4-FFF2-40B4-BE49-F238E27FC236}">
                              <a16:creationId xmlns:a16="http://schemas.microsoft.com/office/drawing/2014/main" id="{3E24B34B-28BA-43A1-BEAA-3FBD2D6770F8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8364915" y="3815016"/>
                          <a:ext cx="350547" cy="225980"/>
                        </a:xfrm>
                        <a:custGeom>
                          <a:avLst/>
                          <a:gdLst>
                            <a:gd name="connsiteX0" fmla="*/ 0 w 3972232"/>
                            <a:gd name="connsiteY0" fmla="*/ 9833 h 1897626"/>
                            <a:gd name="connsiteX1" fmla="*/ 2871019 w 3972232"/>
                            <a:gd name="connsiteY1" fmla="*/ 39329 h 1897626"/>
                            <a:gd name="connsiteX2" fmla="*/ 3972232 w 3972232"/>
                            <a:gd name="connsiteY2" fmla="*/ 1858297 h 1897626"/>
                            <a:gd name="connsiteX3" fmla="*/ 894735 w 3972232"/>
                            <a:gd name="connsiteY3" fmla="*/ 1897626 h 1897626"/>
                            <a:gd name="connsiteX4" fmla="*/ 49161 w 3972232"/>
                            <a:gd name="connsiteY4" fmla="*/ 0 h 1897626"/>
                            <a:gd name="connsiteX5" fmla="*/ 78658 w 3972232"/>
                            <a:gd name="connsiteY5" fmla="*/ 68826 h 1897626"/>
                            <a:gd name="connsiteX0" fmla="*/ 0 w 3972232"/>
                            <a:gd name="connsiteY0" fmla="*/ 9833 h 1897626"/>
                            <a:gd name="connsiteX1" fmla="*/ 2874829 w 3972232"/>
                            <a:gd name="connsiteY1" fmla="*/ 54569 h 1897626"/>
                            <a:gd name="connsiteX2" fmla="*/ 3972232 w 3972232"/>
                            <a:gd name="connsiteY2" fmla="*/ 1858297 h 1897626"/>
                            <a:gd name="connsiteX3" fmla="*/ 894735 w 3972232"/>
                            <a:gd name="connsiteY3" fmla="*/ 1897626 h 1897626"/>
                            <a:gd name="connsiteX4" fmla="*/ 49161 w 3972232"/>
                            <a:gd name="connsiteY4" fmla="*/ 0 h 1897626"/>
                            <a:gd name="connsiteX5" fmla="*/ 78658 w 3972232"/>
                            <a:gd name="connsiteY5" fmla="*/ 68826 h 1897626"/>
                            <a:gd name="connsiteX0" fmla="*/ 0 w 3972232"/>
                            <a:gd name="connsiteY0" fmla="*/ 17453 h 1905246"/>
                            <a:gd name="connsiteX1" fmla="*/ 2874829 w 3972232"/>
                            <a:gd name="connsiteY1" fmla="*/ 62189 h 1905246"/>
                            <a:gd name="connsiteX2" fmla="*/ 3972232 w 3972232"/>
                            <a:gd name="connsiteY2" fmla="*/ 1865917 h 1905246"/>
                            <a:gd name="connsiteX3" fmla="*/ 894735 w 3972232"/>
                            <a:gd name="connsiteY3" fmla="*/ 1905246 h 1905246"/>
                            <a:gd name="connsiteX4" fmla="*/ 178701 w 3972232"/>
                            <a:gd name="connsiteY4" fmla="*/ 0 h 1905246"/>
                            <a:gd name="connsiteX5" fmla="*/ 78658 w 3972232"/>
                            <a:gd name="connsiteY5" fmla="*/ 76446 h 1905246"/>
                            <a:gd name="connsiteX0" fmla="*/ 0 w 3972232"/>
                            <a:gd name="connsiteY0" fmla="*/ 17453 h 1905246"/>
                            <a:gd name="connsiteX1" fmla="*/ 2874829 w 3972232"/>
                            <a:gd name="connsiteY1" fmla="*/ 62189 h 1905246"/>
                            <a:gd name="connsiteX2" fmla="*/ 3972232 w 3972232"/>
                            <a:gd name="connsiteY2" fmla="*/ 1865917 h 1905246"/>
                            <a:gd name="connsiteX3" fmla="*/ 894735 w 3972232"/>
                            <a:gd name="connsiteY3" fmla="*/ 1905246 h 1905246"/>
                            <a:gd name="connsiteX4" fmla="*/ 178701 w 3972232"/>
                            <a:gd name="connsiteY4" fmla="*/ 0 h 1905246"/>
                            <a:gd name="connsiteX5" fmla="*/ 78658 w 3972232"/>
                            <a:gd name="connsiteY5" fmla="*/ 76446 h 1905246"/>
                            <a:gd name="connsiteX0" fmla="*/ 0 w 3972232"/>
                            <a:gd name="connsiteY0" fmla="*/ 0 h 1887793"/>
                            <a:gd name="connsiteX1" fmla="*/ 2874829 w 3972232"/>
                            <a:gd name="connsiteY1" fmla="*/ 44736 h 1887793"/>
                            <a:gd name="connsiteX2" fmla="*/ 3972232 w 3972232"/>
                            <a:gd name="connsiteY2" fmla="*/ 1848464 h 1887793"/>
                            <a:gd name="connsiteX3" fmla="*/ 894735 w 3972232"/>
                            <a:gd name="connsiteY3" fmla="*/ 1887793 h 1887793"/>
                            <a:gd name="connsiteX4" fmla="*/ 78658 w 3972232"/>
                            <a:gd name="connsiteY4" fmla="*/ 58993 h 1887793"/>
                            <a:gd name="connsiteX0" fmla="*/ 0 w 3972232"/>
                            <a:gd name="connsiteY0" fmla="*/ 24827 h 1912620"/>
                            <a:gd name="connsiteX1" fmla="*/ 2874829 w 3972232"/>
                            <a:gd name="connsiteY1" fmla="*/ 69563 h 1912620"/>
                            <a:gd name="connsiteX2" fmla="*/ 3972232 w 3972232"/>
                            <a:gd name="connsiteY2" fmla="*/ 1873291 h 1912620"/>
                            <a:gd name="connsiteX3" fmla="*/ 894735 w 3972232"/>
                            <a:gd name="connsiteY3" fmla="*/ 1912620 h 1912620"/>
                            <a:gd name="connsiteX4" fmla="*/ 21508 w 3972232"/>
                            <a:gd name="connsiteY4" fmla="*/ 0 h 1912620"/>
                            <a:gd name="connsiteX0" fmla="*/ 0 w 3956992"/>
                            <a:gd name="connsiteY0" fmla="*/ 0 h 1922083"/>
                            <a:gd name="connsiteX1" fmla="*/ 2859589 w 3956992"/>
                            <a:gd name="connsiteY1" fmla="*/ 79026 h 1922083"/>
                            <a:gd name="connsiteX2" fmla="*/ 3956992 w 3956992"/>
                            <a:gd name="connsiteY2" fmla="*/ 1882754 h 1922083"/>
                            <a:gd name="connsiteX3" fmla="*/ 879495 w 3956992"/>
                            <a:gd name="connsiteY3" fmla="*/ 1922083 h 1922083"/>
                            <a:gd name="connsiteX4" fmla="*/ 6268 w 3956992"/>
                            <a:gd name="connsiteY4" fmla="*/ 9463 h 1922083"/>
                            <a:gd name="connsiteX0" fmla="*/ 0 w 3956992"/>
                            <a:gd name="connsiteY0" fmla="*/ 0 h 1882754"/>
                            <a:gd name="connsiteX1" fmla="*/ 2859589 w 3956992"/>
                            <a:gd name="connsiteY1" fmla="*/ 79026 h 1882754"/>
                            <a:gd name="connsiteX2" fmla="*/ 3956992 w 3956992"/>
                            <a:gd name="connsiteY2" fmla="*/ 1882754 h 1882754"/>
                            <a:gd name="connsiteX3" fmla="*/ 879495 w 3956992"/>
                            <a:gd name="connsiteY3" fmla="*/ 1867219 h 1882754"/>
                            <a:gd name="connsiteX4" fmla="*/ 6268 w 3956992"/>
                            <a:gd name="connsiteY4" fmla="*/ 9463 h 188275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956992" h="1882754">
                              <a:moveTo>
                                <a:pt x="0" y="0"/>
                              </a:moveTo>
                              <a:lnTo>
                                <a:pt x="2859589" y="79026"/>
                              </a:lnTo>
                              <a:lnTo>
                                <a:pt x="3956992" y="1882754"/>
                              </a:lnTo>
                              <a:lnTo>
                                <a:pt x="879495" y="1867219"/>
                              </a:lnTo>
                              <a:lnTo>
                                <a:pt x="6268" y="9463"/>
                              </a:lnTo>
                            </a:path>
                          </a:pathLst>
                        </a:custGeom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0" tIns="0" rIns="0" bIns="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Char char="•"/>
                            <a:tabLst/>
                          </a:pPr>
                          <a:endParaRPr kumimoji="0" lang="de-DE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14" name="Freihandform: Form 113">
                          <a:extLst>
                            <a:ext uri="{FF2B5EF4-FFF2-40B4-BE49-F238E27FC236}">
                              <a16:creationId xmlns:a16="http://schemas.microsoft.com/office/drawing/2014/main" id="{EDEBD1C3-6822-413B-B705-3F6390DC1D76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8764049" y="3815016"/>
                          <a:ext cx="350547" cy="225980"/>
                        </a:xfrm>
                        <a:custGeom>
                          <a:avLst/>
                          <a:gdLst>
                            <a:gd name="connsiteX0" fmla="*/ 0 w 3972232"/>
                            <a:gd name="connsiteY0" fmla="*/ 9833 h 1897626"/>
                            <a:gd name="connsiteX1" fmla="*/ 2871019 w 3972232"/>
                            <a:gd name="connsiteY1" fmla="*/ 39329 h 1897626"/>
                            <a:gd name="connsiteX2" fmla="*/ 3972232 w 3972232"/>
                            <a:gd name="connsiteY2" fmla="*/ 1858297 h 1897626"/>
                            <a:gd name="connsiteX3" fmla="*/ 894735 w 3972232"/>
                            <a:gd name="connsiteY3" fmla="*/ 1897626 h 1897626"/>
                            <a:gd name="connsiteX4" fmla="*/ 49161 w 3972232"/>
                            <a:gd name="connsiteY4" fmla="*/ 0 h 1897626"/>
                            <a:gd name="connsiteX5" fmla="*/ 78658 w 3972232"/>
                            <a:gd name="connsiteY5" fmla="*/ 68826 h 1897626"/>
                            <a:gd name="connsiteX0" fmla="*/ 0 w 3972232"/>
                            <a:gd name="connsiteY0" fmla="*/ 9833 h 1897626"/>
                            <a:gd name="connsiteX1" fmla="*/ 2874829 w 3972232"/>
                            <a:gd name="connsiteY1" fmla="*/ 54569 h 1897626"/>
                            <a:gd name="connsiteX2" fmla="*/ 3972232 w 3972232"/>
                            <a:gd name="connsiteY2" fmla="*/ 1858297 h 1897626"/>
                            <a:gd name="connsiteX3" fmla="*/ 894735 w 3972232"/>
                            <a:gd name="connsiteY3" fmla="*/ 1897626 h 1897626"/>
                            <a:gd name="connsiteX4" fmla="*/ 49161 w 3972232"/>
                            <a:gd name="connsiteY4" fmla="*/ 0 h 1897626"/>
                            <a:gd name="connsiteX5" fmla="*/ 78658 w 3972232"/>
                            <a:gd name="connsiteY5" fmla="*/ 68826 h 1897626"/>
                            <a:gd name="connsiteX0" fmla="*/ 0 w 3972232"/>
                            <a:gd name="connsiteY0" fmla="*/ 17453 h 1905246"/>
                            <a:gd name="connsiteX1" fmla="*/ 2874829 w 3972232"/>
                            <a:gd name="connsiteY1" fmla="*/ 62189 h 1905246"/>
                            <a:gd name="connsiteX2" fmla="*/ 3972232 w 3972232"/>
                            <a:gd name="connsiteY2" fmla="*/ 1865917 h 1905246"/>
                            <a:gd name="connsiteX3" fmla="*/ 894735 w 3972232"/>
                            <a:gd name="connsiteY3" fmla="*/ 1905246 h 1905246"/>
                            <a:gd name="connsiteX4" fmla="*/ 178701 w 3972232"/>
                            <a:gd name="connsiteY4" fmla="*/ 0 h 1905246"/>
                            <a:gd name="connsiteX5" fmla="*/ 78658 w 3972232"/>
                            <a:gd name="connsiteY5" fmla="*/ 76446 h 1905246"/>
                            <a:gd name="connsiteX0" fmla="*/ 0 w 3972232"/>
                            <a:gd name="connsiteY0" fmla="*/ 17453 h 1905246"/>
                            <a:gd name="connsiteX1" fmla="*/ 2874829 w 3972232"/>
                            <a:gd name="connsiteY1" fmla="*/ 62189 h 1905246"/>
                            <a:gd name="connsiteX2" fmla="*/ 3972232 w 3972232"/>
                            <a:gd name="connsiteY2" fmla="*/ 1865917 h 1905246"/>
                            <a:gd name="connsiteX3" fmla="*/ 894735 w 3972232"/>
                            <a:gd name="connsiteY3" fmla="*/ 1905246 h 1905246"/>
                            <a:gd name="connsiteX4" fmla="*/ 178701 w 3972232"/>
                            <a:gd name="connsiteY4" fmla="*/ 0 h 1905246"/>
                            <a:gd name="connsiteX5" fmla="*/ 78658 w 3972232"/>
                            <a:gd name="connsiteY5" fmla="*/ 76446 h 1905246"/>
                            <a:gd name="connsiteX0" fmla="*/ 0 w 3972232"/>
                            <a:gd name="connsiteY0" fmla="*/ 0 h 1887793"/>
                            <a:gd name="connsiteX1" fmla="*/ 2874829 w 3972232"/>
                            <a:gd name="connsiteY1" fmla="*/ 44736 h 1887793"/>
                            <a:gd name="connsiteX2" fmla="*/ 3972232 w 3972232"/>
                            <a:gd name="connsiteY2" fmla="*/ 1848464 h 1887793"/>
                            <a:gd name="connsiteX3" fmla="*/ 894735 w 3972232"/>
                            <a:gd name="connsiteY3" fmla="*/ 1887793 h 1887793"/>
                            <a:gd name="connsiteX4" fmla="*/ 78658 w 3972232"/>
                            <a:gd name="connsiteY4" fmla="*/ 58993 h 1887793"/>
                            <a:gd name="connsiteX0" fmla="*/ 0 w 3972232"/>
                            <a:gd name="connsiteY0" fmla="*/ 24827 h 1912620"/>
                            <a:gd name="connsiteX1" fmla="*/ 2874829 w 3972232"/>
                            <a:gd name="connsiteY1" fmla="*/ 69563 h 1912620"/>
                            <a:gd name="connsiteX2" fmla="*/ 3972232 w 3972232"/>
                            <a:gd name="connsiteY2" fmla="*/ 1873291 h 1912620"/>
                            <a:gd name="connsiteX3" fmla="*/ 894735 w 3972232"/>
                            <a:gd name="connsiteY3" fmla="*/ 1912620 h 1912620"/>
                            <a:gd name="connsiteX4" fmla="*/ 21508 w 3972232"/>
                            <a:gd name="connsiteY4" fmla="*/ 0 h 1912620"/>
                            <a:gd name="connsiteX0" fmla="*/ 0 w 3956992"/>
                            <a:gd name="connsiteY0" fmla="*/ 0 h 1922083"/>
                            <a:gd name="connsiteX1" fmla="*/ 2859589 w 3956992"/>
                            <a:gd name="connsiteY1" fmla="*/ 79026 h 1922083"/>
                            <a:gd name="connsiteX2" fmla="*/ 3956992 w 3956992"/>
                            <a:gd name="connsiteY2" fmla="*/ 1882754 h 1922083"/>
                            <a:gd name="connsiteX3" fmla="*/ 879495 w 3956992"/>
                            <a:gd name="connsiteY3" fmla="*/ 1922083 h 1922083"/>
                            <a:gd name="connsiteX4" fmla="*/ 6268 w 3956992"/>
                            <a:gd name="connsiteY4" fmla="*/ 9463 h 1922083"/>
                            <a:gd name="connsiteX0" fmla="*/ 0 w 3956992"/>
                            <a:gd name="connsiteY0" fmla="*/ 0 h 1882754"/>
                            <a:gd name="connsiteX1" fmla="*/ 2859589 w 3956992"/>
                            <a:gd name="connsiteY1" fmla="*/ 79026 h 1882754"/>
                            <a:gd name="connsiteX2" fmla="*/ 3956992 w 3956992"/>
                            <a:gd name="connsiteY2" fmla="*/ 1882754 h 1882754"/>
                            <a:gd name="connsiteX3" fmla="*/ 879495 w 3956992"/>
                            <a:gd name="connsiteY3" fmla="*/ 1867219 h 1882754"/>
                            <a:gd name="connsiteX4" fmla="*/ 6268 w 3956992"/>
                            <a:gd name="connsiteY4" fmla="*/ 9463 h 188275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956992" h="1882754">
                              <a:moveTo>
                                <a:pt x="0" y="0"/>
                              </a:moveTo>
                              <a:lnTo>
                                <a:pt x="2859589" y="79026"/>
                              </a:lnTo>
                              <a:lnTo>
                                <a:pt x="3956992" y="1882754"/>
                              </a:lnTo>
                              <a:lnTo>
                                <a:pt x="879495" y="1867219"/>
                              </a:lnTo>
                              <a:lnTo>
                                <a:pt x="6268" y="9463"/>
                              </a:lnTo>
                            </a:path>
                          </a:pathLst>
                        </a:custGeom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0" tIns="0" rIns="0" bIns="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Char char="•"/>
                            <a:tabLst/>
                          </a:pPr>
                          <a:endParaRPr kumimoji="0" lang="de-DE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15" name="Freihandform: Form 114">
                          <a:extLst>
                            <a:ext uri="{FF2B5EF4-FFF2-40B4-BE49-F238E27FC236}">
                              <a16:creationId xmlns:a16="http://schemas.microsoft.com/office/drawing/2014/main" id="{27377B7A-07F0-4FBD-ACEB-566E06226713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8512535" y="4117607"/>
                          <a:ext cx="350547" cy="225980"/>
                        </a:xfrm>
                        <a:custGeom>
                          <a:avLst/>
                          <a:gdLst>
                            <a:gd name="connsiteX0" fmla="*/ 0 w 3972232"/>
                            <a:gd name="connsiteY0" fmla="*/ 9833 h 1897626"/>
                            <a:gd name="connsiteX1" fmla="*/ 2871019 w 3972232"/>
                            <a:gd name="connsiteY1" fmla="*/ 39329 h 1897626"/>
                            <a:gd name="connsiteX2" fmla="*/ 3972232 w 3972232"/>
                            <a:gd name="connsiteY2" fmla="*/ 1858297 h 1897626"/>
                            <a:gd name="connsiteX3" fmla="*/ 894735 w 3972232"/>
                            <a:gd name="connsiteY3" fmla="*/ 1897626 h 1897626"/>
                            <a:gd name="connsiteX4" fmla="*/ 49161 w 3972232"/>
                            <a:gd name="connsiteY4" fmla="*/ 0 h 1897626"/>
                            <a:gd name="connsiteX5" fmla="*/ 78658 w 3972232"/>
                            <a:gd name="connsiteY5" fmla="*/ 68826 h 1897626"/>
                            <a:gd name="connsiteX0" fmla="*/ 0 w 3972232"/>
                            <a:gd name="connsiteY0" fmla="*/ 9833 h 1897626"/>
                            <a:gd name="connsiteX1" fmla="*/ 2874829 w 3972232"/>
                            <a:gd name="connsiteY1" fmla="*/ 54569 h 1897626"/>
                            <a:gd name="connsiteX2" fmla="*/ 3972232 w 3972232"/>
                            <a:gd name="connsiteY2" fmla="*/ 1858297 h 1897626"/>
                            <a:gd name="connsiteX3" fmla="*/ 894735 w 3972232"/>
                            <a:gd name="connsiteY3" fmla="*/ 1897626 h 1897626"/>
                            <a:gd name="connsiteX4" fmla="*/ 49161 w 3972232"/>
                            <a:gd name="connsiteY4" fmla="*/ 0 h 1897626"/>
                            <a:gd name="connsiteX5" fmla="*/ 78658 w 3972232"/>
                            <a:gd name="connsiteY5" fmla="*/ 68826 h 1897626"/>
                            <a:gd name="connsiteX0" fmla="*/ 0 w 3972232"/>
                            <a:gd name="connsiteY0" fmla="*/ 17453 h 1905246"/>
                            <a:gd name="connsiteX1" fmla="*/ 2874829 w 3972232"/>
                            <a:gd name="connsiteY1" fmla="*/ 62189 h 1905246"/>
                            <a:gd name="connsiteX2" fmla="*/ 3972232 w 3972232"/>
                            <a:gd name="connsiteY2" fmla="*/ 1865917 h 1905246"/>
                            <a:gd name="connsiteX3" fmla="*/ 894735 w 3972232"/>
                            <a:gd name="connsiteY3" fmla="*/ 1905246 h 1905246"/>
                            <a:gd name="connsiteX4" fmla="*/ 178701 w 3972232"/>
                            <a:gd name="connsiteY4" fmla="*/ 0 h 1905246"/>
                            <a:gd name="connsiteX5" fmla="*/ 78658 w 3972232"/>
                            <a:gd name="connsiteY5" fmla="*/ 76446 h 1905246"/>
                            <a:gd name="connsiteX0" fmla="*/ 0 w 3972232"/>
                            <a:gd name="connsiteY0" fmla="*/ 17453 h 1905246"/>
                            <a:gd name="connsiteX1" fmla="*/ 2874829 w 3972232"/>
                            <a:gd name="connsiteY1" fmla="*/ 62189 h 1905246"/>
                            <a:gd name="connsiteX2" fmla="*/ 3972232 w 3972232"/>
                            <a:gd name="connsiteY2" fmla="*/ 1865917 h 1905246"/>
                            <a:gd name="connsiteX3" fmla="*/ 894735 w 3972232"/>
                            <a:gd name="connsiteY3" fmla="*/ 1905246 h 1905246"/>
                            <a:gd name="connsiteX4" fmla="*/ 178701 w 3972232"/>
                            <a:gd name="connsiteY4" fmla="*/ 0 h 1905246"/>
                            <a:gd name="connsiteX5" fmla="*/ 78658 w 3972232"/>
                            <a:gd name="connsiteY5" fmla="*/ 76446 h 1905246"/>
                            <a:gd name="connsiteX0" fmla="*/ 0 w 3972232"/>
                            <a:gd name="connsiteY0" fmla="*/ 0 h 1887793"/>
                            <a:gd name="connsiteX1" fmla="*/ 2874829 w 3972232"/>
                            <a:gd name="connsiteY1" fmla="*/ 44736 h 1887793"/>
                            <a:gd name="connsiteX2" fmla="*/ 3972232 w 3972232"/>
                            <a:gd name="connsiteY2" fmla="*/ 1848464 h 1887793"/>
                            <a:gd name="connsiteX3" fmla="*/ 894735 w 3972232"/>
                            <a:gd name="connsiteY3" fmla="*/ 1887793 h 1887793"/>
                            <a:gd name="connsiteX4" fmla="*/ 78658 w 3972232"/>
                            <a:gd name="connsiteY4" fmla="*/ 58993 h 1887793"/>
                            <a:gd name="connsiteX0" fmla="*/ 0 w 3972232"/>
                            <a:gd name="connsiteY0" fmla="*/ 24827 h 1912620"/>
                            <a:gd name="connsiteX1" fmla="*/ 2874829 w 3972232"/>
                            <a:gd name="connsiteY1" fmla="*/ 69563 h 1912620"/>
                            <a:gd name="connsiteX2" fmla="*/ 3972232 w 3972232"/>
                            <a:gd name="connsiteY2" fmla="*/ 1873291 h 1912620"/>
                            <a:gd name="connsiteX3" fmla="*/ 894735 w 3972232"/>
                            <a:gd name="connsiteY3" fmla="*/ 1912620 h 1912620"/>
                            <a:gd name="connsiteX4" fmla="*/ 21508 w 3972232"/>
                            <a:gd name="connsiteY4" fmla="*/ 0 h 1912620"/>
                            <a:gd name="connsiteX0" fmla="*/ 0 w 3956992"/>
                            <a:gd name="connsiteY0" fmla="*/ 0 h 1922083"/>
                            <a:gd name="connsiteX1" fmla="*/ 2859589 w 3956992"/>
                            <a:gd name="connsiteY1" fmla="*/ 79026 h 1922083"/>
                            <a:gd name="connsiteX2" fmla="*/ 3956992 w 3956992"/>
                            <a:gd name="connsiteY2" fmla="*/ 1882754 h 1922083"/>
                            <a:gd name="connsiteX3" fmla="*/ 879495 w 3956992"/>
                            <a:gd name="connsiteY3" fmla="*/ 1922083 h 1922083"/>
                            <a:gd name="connsiteX4" fmla="*/ 6268 w 3956992"/>
                            <a:gd name="connsiteY4" fmla="*/ 9463 h 1922083"/>
                            <a:gd name="connsiteX0" fmla="*/ 0 w 3956992"/>
                            <a:gd name="connsiteY0" fmla="*/ 0 h 1882754"/>
                            <a:gd name="connsiteX1" fmla="*/ 2859589 w 3956992"/>
                            <a:gd name="connsiteY1" fmla="*/ 79026 h 1882754"/>
                            <a:gd name="connsiteX2" fmla="*/ 3956992 w 3956992"/>
                            <a:gd name="connsiteY2" fmla="*/ 1882754 h 1882754"/>
                            <a:gd name="connsiteX3" fmla="*/ 879495 w 3956992"/>
                            <a:gd name="connsiteY3" fmla="*/ 1867219 h 1882754"/>
                            <a:gd name="connsiteX4" fmla="*/ 6268 w 3956992"/>
                            <a:gd name="connsiteY4" fmla="*/ 9463 h 188275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956992" h="1882754">
                              <a:moveTo>
                                <a:pt x="0" y="0"/>
                              </a:moveTo>
                              <a:lnTo>
                                <a:pt x="2859589" y="79026"/>
                              </a:lnTo>
                              <a:lnTo>
                                <a:pt x="3956992" y="1882754"/>
                              </a:lnTo>
                              <a:lnTo>
                                <a:pt x="879495" y="1867219"/>
                              </a:lnTo>
                              <a:lnTo>
                                <a:pt x="6268" y="9463"/>
                              </a:lnTo>
                            </a:path>
                          </a:pathLst>
                        </a:custGeom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0" tIns="0" rIns="0" bIns="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Char char="•"/>
                            <a:tabLst/>
                          </a:pPr>
                          <a:endParaRPr kumimoji="0" lang="de-DE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16" name="Freihandform: Form 115">
                          <a:extLst>
                            <a:ext uri="{FF2B5EF4-FFF2-40B4-BE49-F238E27FC236}">
                              <a16:creationId xmlns:a16="http://schemas.microsoft.com/office/drawing/2014/main" id="{48D703C3-85F0-403A-9AA0-72443052FF75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8911668" y="4117607"/>
                          <a:ext cx="350547" cy="225980"/>
                        </a:xfrm>
                        <a:custGeom>
                          <a:avLst/>
                          <a:gdLst>
                            <a:gd name="connsiteX0" fmla="*/ 0 w 3972232"/>
                            <a:gd name="connsiteY0" fmla="*/ 9833 h 1897626"/>
                            <a:gd name="connsiteX1" fmla="*/ 2871019 w 3972232"/>
                            <a:gd name="connsiteY1" fmla="*/ 39329 h 1897626"/>
                            <a:gd name="connsiteX2" fmla="*/ 3972232 w 3972232"/>
                            <a:gd name="connsiteY2" fmla="*/ 1858297 h 1897626"/>
                            <a:gd name="connsiteX3" fmla="*/ 894735 w 3972232"/>
                            <a:gd name="connsiteY3" fmla="*/ 1897626 h 1897626"/>
                            <a:gd name="connsiteX4" fmla="*/ 49161 w 3972232"/>
                            <a:gd name="connsiteY4" fmla="*/ 0 h 1897626"/>
                            <a:gd name="connsiteX5" fmla="*/ 78658 w 3972232"/>
                            <a:gd name="connsiteY5" fmla="*/ 68826 h 1897626"/>
                            <a:gd name="connsiteX0" fmla="*/ 0 w 3972232"/>
                            <a:gd name="connsiteY0" fmla="*/ 9833 h 1897626"/>
                            <a:gd name="connsiteX1" fmla="*/ 2874829 w 3972232"/>
                            <a:gd name="connsiteY1" fmla="*/ 54569 h 1897626"/>
                            <a:gd name="connsiteX2" fmla="*/ 3972232 w 3972232"/>
                            <a:gd name="connsiteY2" fmla="*/ 1858297 h 1897626"/>
                            <a:gd name="connsiteX3" fmla="*/ 894735 w 3972232"/>
                            <a:gd name="connsiteY3" fmla="*/ 1897626 h 1897626"/>
                            <a:gd name="connsiteX4" fmla="*/ 49161 w 3972232"/>
                            <a:gd name="connsiteY4" fmla="*/ 0 h 1897626"/>
                            <a:gd name="connsiteX5" fmla="*/ 78658 w 3972232"/>
                            <a:gd name="connsiteY5" fmla="*/ 68826 h 1897626"/>
                            <a:gd name="connsiteX0" fmla="*/ 0 w 3972232"/>
                            <a:gd name="connsiteY0" fmla="*/ 17453 h 1905246"/>
                            <a:gd name="connsiteX1" fmla="*/ 2874829 w 3972232"/>
                            <a:gd name="connsiteY1" fmla="*/ 62189 h 1905246"/>
                            <a:gd name="connsiteX2" fmla="*/ 3972232 w 3972232"/>
                            <a:gd name="connsiteY2" fmla="*/ 1865917 h 1905246"/>
                            <a:gd name="connsiteX3" fmla="*/ 894735 w 3972232"/>
                            <a:gd name="connsiteY3" fmla="*/ 1905246 h 1905246"/>
                            <a:gd name="connsiteX4" fmla="*/ 178701 w 3972232"/>
                            <a:gd name="connsiteY4" fmla="*/ 0 h 1905246"/>
                            <a:gd name="connsiteX5" fmla="*/ 78658 w 3972232"/>
                            <a:gd name="connsiteY5" fmla="*/ 76446 h 1905246"/>
                            <a:gd name="connsiteX0" fmla="*/ 0 w 3972232"/>
                            <a:gd name="connsiteY0" fmla="*/ 17453 h 1905246"/>
                            <a:gd name="connsiteX1" fmla="*/ 2874829 w 3972232"/>
                            <a:gd name="connsiteY1" fmla="*/ 62189 h 1905246"/>
                            <a:gd name="connsiteX2" fmla="*/ 3972232 w 3972232"/>
                            <a:gd name="connsiteY2" fmla="*/ 1865917 h 1905246"/>
                            <a:gd name="connsiteX3" fmla="*/ 894735 w 3972232"/>
                            <a:gd name="connsiteY3" fmla="*/ 1905246 h 1905246"/>
                            <a:gd name="connsiteX4" fmla="*/ 178701 w 3972232"/>
                            <a:gd name="connsiteY4" fmla="*/ 0 h 1905246"/>
                            <a:gd name="connsiteX5" fmla="*/ 78658 w 3972232"/>
                            <a:gd name="connsiteY5" fmla="*/ 76446 h 1905246"/>
                            <a:gd name="connsiteX0" fmla="*/ 0 w 3972232"/>
                            <a:gd name="connsiteY0" fmla="*/ 0 h 1887793"/>
                            <a:gd name="connsiteX1" fmla="*/ 2874829 w 3972232"/>
                            <a:gd name="connsiteY1" fmla="*/ 44736 h 1887793"/>
                            <a:gd name="connsiteX2" fmla="*/ 3972232 w 3972232"/>
                            <a:gd name="connsiteY2" fmla="*/ 1848464 h 1887793"/>
                            <a:gd name="connsiteX3" fmla="*/ 894735 w 3972232"/>
                            <a:gd name="connsiteY3" fmla="*/ 1887793 h 1887793"/>
                            <a:gd name="connsiteX4" fmla="*/ 78658 w 3972232"/>
                            <a:gd name="connsiteY4" fmla="*/ 58993 h 1887793"/>
                            <a:gd name="connsiteX0" fmla="*/ 0 w 3972232"/>
                            <a:gd name="connsiteY0" fmla="*/ 24827 h 1912620"/>
                            <a:gd name="connsiteX1" fmla="*/ 2874829 w 3972232"/>
                            <a:gd name="connsiteY1" fmla="*/ 69563 h 1912620"/>
                            <a:gd name="connsiteX2" fmla="*/ 3972232 w 3972232"/>
                            <a:gd name="connsiteY2" fmla="*/ 1873291 h 1912620"/>
                            <a:gd name="connsiteX3" fmla="*/ 894735 w 3972232"/>
                            <a:gd name="connsiteY3" fmla="*/ 1912620 h 1912620"/>
                            <a:gd name="connsiteX4" fmla="*/ 21508 w 3972232"/>
                            <a:gd name="connsiteY4" fmla="*/ 0 h 1912620"/>
                            <a:gd name="connsiteX0" fmla="*/ 0 w 3956992"/>
                            <a:gd name="connsiteY0" fmla="*/ 0 h 1922083"/>
                            <a:gd name="connsiteX1" fmla="*/ 2859589 w 3956992"/>
                            <a:gd name="connsiteY1" fmla="*/ 79026 h 1922083"/>
                            <a:gd name="connsiteX2" fmla="*/ 3956992 w 3956992"/>
                            <a:gd name="connsiteY2" fmla="*/ 1882754 h 1922083"/>
                            <a:gd name="connsiteX3" fmla="*/ 879495 w 3956992"/>
                            <a:gd name="connsiteY3" fmla="*/ 1922083 h 1922083"/>
                            <a:gd name="connsiteX4" fmla="*/ 6268 w 3956992"/>
                            <a:gd name="connsiteY4" fmla="*/ 9463 h 1922083"/>
                            <a:gd name="connsiteX0" fmla="*/ 0 w 3956992"/>
                            <a:gd name="connsiteY0" fmla="*/ 0 h 1882754"/>
                            <a:gd name="connsiteX1" fmla="*/ 2859589 w 3956992"/>
                            <a:gd name="connsiteY1" fmla="*/ 79026 h 1882754"/>
                            <a:gd name="connsiteX2" fmla="*/ 3956992 w 3956992"/>
                            <a:gd name="connsiteY2" fmla="*/ 1882754 h 1882754"/>
                            <a:gd name="connsiteX3" fmla="*/ 879495 w 3956992"/>
                            <a:gd name="connsiteY3" fmla="*/ 1867219 h 1882754"/>
                            <a:gd name="connsiteX4" fmla="*/ 6268 w 3956992"/>
                            <a:gd name="connsiteY4" fmla="*/ 9463 h 188275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956992" h="1882754">
                              <a:moveTo>
                                <a:pt x="0" y="0"/>
                              </a:moveTo>
                              <a:lnTo>
                                <a:pt x="2859589" y="79026"/>
                              </a:lnTo>
                              <a:lnTo>
                                <a:pt x="3956992" y="1882754"/>
                              </a:lnTo>
                              <a:lnTo>
                                <a:pt x="879495" y="1867219"/>
                              </a:lnTo>
                              <a:lnTo>
                                <a:pt x="6268" y="9463"/>
                              </a:lnTo>
                            </a:path>
                          </a:pathLst>
                        </a:custGeom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0" tIns="0" rIns="0" bIns="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Char char="•"/>
                            <a:tabLst/>
                          </a:pPr>
                          <a:endParaRPr kumimoji="0" lang="de-DE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</p:grpSp>
                </p:grpSp>
                <p:pic>
                  <p:nvPicPr>
                    <p:cNvPr id="14" name="Grafik 13">
                      <a:extLst>
                        <a:ext uri="{FF2B5EF4-FFF2-40B4-BE49-F238E27FC236}">
                          <a16:creationId xmlns:a16="http://schemas.microsoft.com/office/drawing/2014/main" id="{1F8C40BC-9A6B-4E54-BE77-A653F8B0B03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1639" t="24627" r="31391" b="25716"/>
                    <a:stretch/>
                  </p:blipFill>
                  <p:spPr>
                    <a:xfrm>
                      <a:off x="8496505" y="4810622"/>
                      <a:ext cx="423723" cy="569127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2" name="Grafik 121">
                      <a:extLst>
                        <a:ext uri="{FF2B5EF4-FFF2-40B4-BE49-F238E27FC236}">
                          <a16:creationId xmlns:a16="http://schemas.microsoft.com/office/drawing/2014/main" id="{410DE8D2-494B-410F-BE7F-C75E8D1E02E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186" t="29360" r="81092" b="53879"/>
                    <a:stretch/>
                  </p:blipFill>
                  <p:spPr>
                    <a:xfrm>
                      <a:off x="9005816" y="3817189"/>
                      <a:ext cx="397075" cy="523141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16" name="Gruppieren 15">
                      <a:extLst>
                        <a:ext uri="{FF2B5EF4-FFF2-40B4-BE49-F238E27FC236}">
                          <a16:creationId xmlns:a16="http://schemas.microsoft.com/office/drawing/2014/main" id="{0E1A845E-9B7A-44CC-819B-9BF3623962B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00324" y="2881918"/>
                      <a:ext cx="1876279" cy="1876279"/>
                      <a:chOff x="6691464" y="2913116"/>
                      <a:chExt cx="1876279" cy="1876279"/>
                    </a:xfrm>
                  </p:grpSpPr>
                  <p:sp>
                    <p:nvSpPr>
                      <p:cNvPr id="15" name="Ellipse 14">
                        <a:extLst>
                          <a:ext uri="{FF2B5EF4-FFF2-40B4-BE49-F238E27FC236}">
                            <a16:creationId xmlns:a16="http://schemas.microsoft.com/office/drawing/2014/main" id="{387071D2-9CB2-487F-978B-5D6CCEF7832A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6691464" y="2913116"/>
                        <a:ext cx="1876279" cy="1876279"/>
                      </a:xfrm>
                      <a:prstGeom prst="ellipse">
                        <a:avLst/>
                      </a:prstGeom>
                      <a:noFill/>
                      <a:ln w="28575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0" tIns="0" rIns="0" bIns="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127" name="Ellipse 126">
                        <a:extLst>
                          <a:ext uri="{FF2B5EF4-FFF2-40B4-BE49-F238E27FC236}">
                            <a16:creationId xmlns:a16="http://schemas.microsoft.com/office/drawing/2014/main" id="{7FE2D2F2-674C-43F6-AC34-C5D1964AD49C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6868605" y="3090257"/>
                        <a:ext cx="1521996" cy="1521996"/>
                      </a:xfrm>
                      <a:prstGeom prst="ellipse">
                        <a:avLst/>
                      </a:prstGeom>
                      <a:noFill/>
                      <a:ln w="12700" cap="flat" cmpd="sng" algn="ctr">
                        <a:solidFill>
                          <a:srgbClr val="0099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0" tIns="0" rIns="0" bIns="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</p:grpSp>
                <p:cxnSp>
                  <p:nvCxnSpPr>
                    <p:cNvPr id="40" name="Gerader Verbinder 39">
                      <a:extLst>
                        <a:ext uri="{FF2B5EF4-FFF2-40B4-BE49-F238E27FC236}">
                          <a16:creationId xmlns:a16="http://schemas.microsoft.com/office/drawing/2014/main" id="{FC877601-BCBB-4C3E-A37A-0BADD1F632DE}"/>
                        </a:ext>
                      </a:extLst>
                    </p:cNvPr>
                    <p:cNvCxnSpPr>
                      <a:stCxn id="89" idx="3"/>
                    </p:cNvCxnSpPr>
                    <p:nvPr/>
                  </p:nvCxnSpPr>
                  <p:spPr bwMode="auto">
                    <a:xfrm>
                      <a:off x="6636799" y="3191139"/>
                      <a:ext cx="396101" cy="0"/>
                    </a:xfrm>
                    <a:prstGeom prst="line">
                      <a:avLst/>
                    </a:prstGeom>
                    <a:solidFill>
                      <a:srgbClr val="FF0000"/>
                    </a:solidFill>
                    <a:ln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57" name="Gerader Verbinder 156">
                      <a:extLst>
                        <a:ext uri="{FF2B5EF4-FFF2-40B4-BE49-F238E27FC236}">
                          <a16:creationId xmlns:a16="http://schemas.microsoft.com/office/drawing/2014/main" id="{493284F1-C594-40C5-B70B-11CEFE519612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8408910" y="3184231"/>
                      <a:ext cx="388803" cy="0"/>
                    </a:xfrm>
                    <a:prstGeom prst="line">
                      <a:avLst/>
                    </a:prstGeom>
                    <a:solidFill>
                      <a:srgbClr val="FF0000"/>
                    </a:solidFill>
                    <a:ln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59" name="Gerader Verbinder 158">
                      <a:extLst>
                        <a:ext uri="{FF2B5EF4-FFF2-40B4-BE49-F238E27FC236}">
                          <a16:creationId xmlns:a16="http://schemas.microsoft.com/office/drawing/2014/main" id="{16F17580-2535-470F-865D-EE81811017C5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8556900" y="4263731"/>
                      <a:ext cx="619126" cy="0"/>
                    </a:xfrm>
                    <a:prstGeom prst="line">
                      <a:avLst/>
                    </a:prstGeom>
                    <a:solidFill>
                      <a:srgbClr val="FF0000"/>
                    </a:solidFill>
                    <a:ln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61" name="Gerader Verbinder 160">
                      <a:extLst>
                        <a:ext uri="{FF2B5EF4-FFF2-40B4-BE49-F238E27FC236}">
                          <a16:creationId xmlns:a16="http://schemas.microsoft.com/office/drawing/2014/main" id="{5243B823-B883-4CE5-84DF-DFC7A94E61D2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301228" y="4114996"/>
                      <a:ext cx="542559" cy="0"/>
                    </a:xfrm>
                    <a:prstGeom prst="line">
                      <a:avLst/>
                    </a:prstGeom>
                    <a:solidFill>
                      <a:srgbClr val="FF0000"/>
                    </a:solidFill>
                    <a:ln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62" name="Gerader Verbinder 161">
                      <a:extLst>
                        <a:ext uri="{FF2B5EF4-FFF2-40B4-BE49-F238E27FC236}">
                          <a16:creationId xmlns:a16="http://schemas.microsoft.com/office/drawing/2014/main" id="{01697C23-5E16-4702-A196-18D6E4A43C41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8364660" y="4527740"/>
                      <a:ext cx="236993" cy="311460"/>
                    </a:xfrm>
                    <a:prstGeom prst="line">
                      <a:avLst/>
                    </a:prstGeom>
                    <a:solidFill>
                      <a:srgbClr val="FF0000"/>
                    </a:solidFill>
                    <a:ln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69" name="Gerader Verbinder 168">
                      <a:extLst>
                        <a:ext uri="{FF2B5EF4-FFF2-40B4-BE49-F238E27FC236}">
                          <a16:creationId xmlns:a16="http://schemas.microsoft.com/office/drawing/2014/main" id="{4D424167-66BA-49EC-B470-A097343243F5}"/>
                        </a:ext>
                      </a:extLst>
                    </p:cNvPr>
                    <p:cNvCxnSpPr/>
                    <p:nvPr/>
                  </p:nvCxnSpPr>
                  <p:spPr bwMode="auto">
                    <a:xfrm flipV="1">
                      <a:off x="6797498" y="4361099"/>
                      <a:ext cx="179967" cy="473169"/>
                    </a:xfrm>
                    <a:prstGeom prst="line">
                      <a:avLst/>
                    </a:prstGeom>
                    <a:solidFill>
                      <a:srgbClr val="FF0000"/>
                    </a:solidFill>
                    <a:ln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72" name="Gerader Verbinder 171">
                      <a:extLst>
                        <a:ext uri="{FF2B5EF4-FFF2-40B4-BE49-F238E27FC236}">
                          <a16:creationId xmlns:a16="http://schemas.microsoft.com/office/drawing/2014/main" id="{293115B1-2EA7-4467-92AA-7DDCD7F9A8A1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8364660" y="4255935"/>
                      <a:ext cx="458940" cy="578333"/>
                    </a:xfrm>
                    <a:prstGeom prst="line">
                      <a:avLst/>
                    </a:prstGeom>
                    <a:solidFill>
                      <a:srgbClr val="FF0000"/>
                    </a:solidFill>
                    <a:ln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74" name="Gerader Verbinder 173">
                      <a:extLst>
                        <a:ext uri="{FF2B5EF4-FFF2-40B4-BE49-F238E27FC236}">
                          <a16:creationId xmlns:a16="http://schemas.microsoft.com/office/drawing/2014/main" id="{23020CB2-93D8-422F-9DC3-AE508C87E98B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>
                      <a:off x="7069565" y="4400934"/>
                      <a:ext cx="182216" cy="461842"/>
                    </a:xfrm>
                    <a:prstGeom prst="line">
                      <a:avLst/>
                    </a:prstGeom>
                    <a:solidFill>
                      <a:srgbClr val="FF0000"/>
                    </a:solidFill>
                    <a:ln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76" name="Gerader Verbinder 175">
                      <a:extLst>
                        <a:ext uri="{FF2B5EF4-FFF2-40B4-BE49-F238E27FC236}">
                          <a16:creationId xmlns:a16="http://schemas.microsoft.com/office/drawing/2014/main" id="{5F6A7F58-FA72-448A-93DB-7780D9CBC75C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583320" y="3293561"/>
                      <a:ext cx="510540" cy="134482"/>
                    </a:xfrm>
                    <a:prstGeom prst="line">
                      <a:avLst/>
                    </a:prstGeom>
                    <a:solidFill>
                      <a:srgbClr val="FF0000"/>
                    </a:solidFill>
                    <a:ln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82" name="Gerader Verbinder 181">
                      <a:extLst>
                        <a:ext uri="{FF2B5EF4-FFF2-40B4-BE49-F238E27FC236}">
                          <a16:creationId xmlns:a16="http://schemas.microsoft.com/office/drawing/2014/main" id="{57B63DEB-B473-475C-8B2F-E2F997736566}"/>
                        </a:ext>
                      </a:extLst>
                    </p:cNvPr>
                    <p:cNvCxnSpPr/>
                    <p:nvPr/>
                  </p:nvCxnSpPr>
                  <p:spPr bwMode="auto">
                    <a:xfrm flipV="1">
                      <a:off x="8442003" y="3250825"/>
                      <a:ext cx="381597" cy="297573"/>
                    </a:xfrm>
                    <a:prstGeom prst="line">
                      <a:avLst/>
                    </a:prstGeom>
                    <a:solidFill>
                      <a:srgbClr val="FF0000"/>
                    </a:solidFill>
                    <a:ln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319" name="Gerader Verbinder 318">
                      <a:extLst>
                        <a:ext uri="{FF2B5EF4-FFF2-40B4-BE49-F238E27FC236}">
                          <a16:creationId xmlns:a16="http://schemas.microsoft.com/office/drawing/2014/main" id="{E60C30BD-36E1-44B7-80EC-E8A0D8CF2418}"/>
                        </a:ext>
                      </a:extLst>
                    </p:cNvPr>
                    <p:cNvCxnSpPr>
                      <a:stCxn id="77" idx="3"/>
                    </p:cNvCxnSpPr>
                    <p:nvPr/>
                  </p:nvCxnSpPr>
                  <p:spPr bwMode="auto">
                    <a:xfrm flipV="1">
                      <a:off x="6301228" y="4216842"/>
                      <a:ext cx="792632" cy="18877"/>
                    </a:xfrm>
                    <a:prstGeom prst="line">
                      <a:avLst/>
                    </a:prstGeom>
                    <a:solidFill>
                      <a:srgbClr val="FF0000"/>
                    </a:solidFill>
                    <a:ln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24" name="Gerader Verbinder 23">
                      <a:extLst>
                        <a:ext uri="{FF2B5EF4-FFF2-40B4-BE49-F238E27FC236}">
                          <a16:creationId xmlns:a16="http://schemas.microsoft.com/office/drawing/2014/main" id="{382312F7-7D95-4F2A-917D-BA7D4E50787D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7220860" y="2506322"/>
                      <a:ext cx="0" cy="533612"/>
                    </a:xfrm>
                    <a:prstGeom prst="line">
                      <a:avLst/>
                    </a:prstGeom>
                    <a:solidFill>
                      <a:srgbClr val="FF0000"/>
                    </a:solidFill>
                    <a:ln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grpSp>
                  <p:nvGrpSpPr>
                    <p:cNvPr id="121" name="Gruppieren 120">
                      <a:extLst>
                        <a:ext uri="{FF2B5EF4-FFF2-40B4-BE49-F238E27FC236}">
                          <a16:creationId xmlns:a16="http://schemas.microsoft.com/office/drawing/2014/main" id="{A1A4C497-F28D-43C8-B646-ED2927B5B37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442003" y="1768215"/>
                      <a:ext cx="1016234" cy="866395"/>
                      <a:chOff x="8333143" y="1799413"/>
                      <a:chExt cx="1016234" cy="866395"/>
                    </a:xfrm>
                  </p:grpSpPr>
                  <p:pic>
                    <p:nvPicPr>
                      <p:cNvPr id="202" name="Grafik 201">
                        <a:extLst>
                          <a:ext uri="{FF2B5EF4-FFF2-40B4-BE49-F238E27FC236}">
                            <a16:creationId xmlns:a16="http://schemas.microsoft.com/office/drawing/2014/main" id="{1A5BB1E7-F893-4180-8986-D4A4AE709B1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0520" b="9928"/>
                      <a:stretch/>
                    </p:blipFill>
                    <p:spPr>
                      <a:xfrm>
                        <a:off x="8950043" y="2080156"/>
                        <a:ext cx="326987" cy="18315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07" name="Grafik 206">
                        <a:extLst>
                          <a:ext uri="{FF2B5EF4-FFF2-40B4-BE49-F238E27FC236}">
                            <a16:creationId xmlns:a16="http://schemas.microsoft.com/office/drawing/2014/main" id="{E760D723-4B29-48B8-BD9F-5F5C32B91F1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927436" y="1799413"/>
                        <a:ext cx="366050" cy="21963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13" name="Grafik 212" descr="Ein Bild, das Text, ClipArt enthält.&#10;&#10;Automatisch generierte Beschreibung">
                        <a:extLst>
                          <a:ext uri="{FF2B5EF4-FFF2-40B4-BE49-F238E27FC236}">
                            <a16:creationId xmlns:a16="http://schemas.microsoft.com/office/drawing/2014/main" id="{D80A2792-B011-407D-A6A9-CC46FE347DF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120" t="25822" r="22201" b="37321"/>
                      <a:stretch/>
                    </p:blipFill>
                    <p:spPr>
                      <a:xfrm>
                        <a:off x="8875761" y="2304828"/>
                        <a:ext cx="473616" cy="149381"/>
                      </a:xfrm>
                      <a:prstGeom prst="rect">
                        <a:avLst/>
                      </a:prstGeom>
                    </p:spPr>
                  </p:pic>
                  <p:cxnSp>
                    <p:nvCxnSpPr>
                      <p:cNvPr id="71" name="Gerade Verbindung mit Pfeil 70">
                        <a:extLst>
                          <a:ext uri="{FF2B5EF4-FFF2-40B4-BE49-F238E27FC236}">
                            <a16:creationId xmlns:a16="http://schemas.microsoft.com/office/drawing/2014/main" id="{B8D4BB47-8FE7-4EE6-9406-41E8489683F7}"/>
                          </a:ext>
                        </a:extLst>
                      </p:cNvPr>
                      <p:cNvCxnSpPr>
                        <a:stCxn id="207" idx="1"/>
                      </p:cNvCxnSpPr>
                      <p:nvPr/>
                    </p:nvCxnSpPr>
                    <p:spPr bwMode="auto">
                      <a:xfrm flipH="1">
                        <a:off x="8352069" y="1909228"/>
                        <a:ext cx="575367" cy="256388"/>
                      </a:xfrm>
                      <a:prstGeom prst="straightConnector1">
                        <a:avLst/>
                      </a:prstGeom>
                      <a:solidFill>
                        <a:srgbClr val="FF000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triangle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216" name="Gerade Verbindung mit Pfeil 215">
                        <a:extLst>
                          <a:ext uri="{FF2B5EF4-FFF2-40B4-BE49-F238E27FC236}">
                            <a16:creationId xmlns:a16="http://schemas.microsoft.com/office/drawing/2014/main" id="{19112872-1DF3-4B64-AD9F-E5B2C7F8D0C7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>
                        <a:off x="8387645" y="2200857"/>
                        <a:ext cx="547610" cy="89401"/>
                      </a:xfrm>
                      <a:prstGeom prst="straightConnector1">
                        <a:avLst/>
                      </a:prstGeom>
                      <a:solidFill>
                        <a:srgbClr val="FF000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triangle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223" name="Gerade Verbindung mit Pfeil 222">
                        <a:extLst>
                          <a:ext uri="{FF2B5EF4-FFF2-40B4-BE49-F238E27FC236}">
                            <a16:creationId xmlns:a16="http://schemas.microsoft.com/office/drawing/2014/main" id="{F1E44E13-DB7D-483E-9720-C1BF900583CE}"/>
                          </a:ext>
                        </a:extLst>
                      </p:cNvPr>
                      <p:cNvCxnSpPr>
                        <a:stCxn id="256" idx="1"/>
                      </p:cNvCxnSpPr>
                      <p:nvPr/>
                    </p:nvCxnSpPr>
                    <p:spPr bwMode="auto">
                      <a:xfrm flipH="1" flipV="1">
                        <a:off x="8333143" y="2507892"/>
                        <a:ext cx="632110" cy="157916"/>
                      </a:xfrm>
                      <a:prstGeom prst="straightConnector1">
                        <a:avLst/>
                      </a:prstGeom>
                      <a:solidFill>
                        <a:srgbClr val="FF000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triangle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261" name="Gerade Verbindung mit Pfeil 260">
                        <a:extLst>
                          <a:ext uri="{FF2B5EF4-FFF2-40B4-BE49-F238E27FC236}">
                            <a16:creationId xmlns:a16="http://schemas.microsoft.com/office/drawing/2014/main" id="{EE320FF4-C5B4-AB2F-E9C7-56B6C1990A96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>
                        <a:off x="8387645" y="2398574"/>
                        <a:ext cx="459046" cy="31050"/>
                      </a:xfrm>
                      <a:prstGeom prst="straightConnector1">
                        <a:avLst/>
                      </a:prstGeom>
                      <a:solidFill>
                        <a:srgbClr val="FF000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triangle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  <p:sp>
                  <p:nvSpPr>
                    <p:cNvPr id="105" name="Textfeld 104">
                      <a:extLst>
                        <a:ext uri="{FF2B5EF4-FFF2-40B4-BE49-F238E27FC236}">
                          <a16:creationId xmlns:a16="http://schemas.microsoft.com/office/drawing/2014/main" id="{4B882C8F-1E9D-4BC7-9758-B82AF2B08ED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299140" y="5456649"/>
                      <a:ext cx="886781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de-DE" sz="1000" dirty="0"/>
                        <a:t>schaltbare</a:t>
                      </a:r>
                      <a:br>
                        <a:rPr lang="de-DE" sz="1000" dirty="0"/>
                      </a:br>
                      <a:r>
                        <a:rPr lang="de-DE" sz="1000" dirty="0"/>
                        <a:t>Verbraucher</a:t>
                      </a:r>
                    </a:p>
                  </p:txBody>
                </p:sp>
                <p:sp>
                  <p:nvSpPr>
                    <p:cNvPr id="107" name="Textfeld 106">
                      <a:extLst>
                        <a:ext uri="{FF2B5EF4-FFF2-40B4-BE49-F238E27FC236}">
                          <a16:creationId xmlns:a16="http://schemas.microsoft.com/office/drawing/2014/main" id="{4895D7E9-A6D0-4D0E-8BEF-1B9B4F2F838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97880" y="5456649"/>
                      <a:ext cx="1519968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de-DE" sz="1000" dirty="0"/>
                        <a:t>WPPE mit</a:t>
                      </a:r>
                      <a:br>
                        <a:rPr lang="de-DE" sz="1000" dirty="0"/>
                      </a:br>
                      <a:r>
                        <a:rPr lang="de-DE" sz="1000" dirty="0"/>
                        <a:t>Wasser-/Pufferspeicher</a:t>
                      </a:r>
                    </a:p>
                  </p:txBody>
                </p:sp>
                <p:cxnSp>
                  <p:nvCxnSpPr>
                    <p:cNvPr id="21" name="Gerade Verbindung mit Pfeil 20">
                      <a:extLst>
                        <a:ext uri="{FF2B5EF4-FFF2-40B4-BE49-F238E27FC236}">
                          <a16:creationId xmlns:a16="http://schemas.microsoft.com/office/drawing/2014/main" id="{2257E19A-6928-4D52-8B7F-F4943504C0A8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703314" y="3080728"/>
                      <a:ext cx="366251" cy="0"/>
                    </a:xfrm>
                    <a:prstGeom prst="straightConnector1">
                      <a:avLst/>
                    </a:prstGeom>
                    <a:solidFill>
                      <a:srgbClr val="FF0000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triangle" w="med" len="med"/>
                      <a:tailEnd type="triangl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19" name="Gerade Verbindung mit Pfeil 118">
                      <a:extLst>
                        <a:ext uri="{FF2B5EF4-FFF2-40B4-BE49-F238E27FC236}">
                          <a16:creationId xmlns:a16="http://schemas.microsoft.com/office/drawing/2014/main" id="{5B9FD8C7-1F3D-42FC-A323-03F8D224EC08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364488" y="4024745"/>
                      <a:ext cx="366251" cy="0"/>
                    </a:xfrm>
                    <a:prstGeom prst="straightConnector1">
                      <a:avLst/>
                    </a:prstGeom>
                    <a:solidFill>
                      <a:srgbClr val="FF0000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triangle" w="med" len="med"/>
                      <a:tailEnd type="triangl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80" name="Gerade Verbindung mit Pfeil 179">
                      <a:extLst>
                        <a:ext uri="{FF2B5EF4-FFF2-40B4-BE49-F238E27FC236}">
                          <a16:creationId xmlns:a16="http://schemas.microsoft.com/office/drawing/2014/main" id="{A6A924AA-D5D0-4903-A6E6-6A2F10A67638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7337420" y="2666631"/>
                      <a:ext cx="0" cy="249581"/>
                    </a:xfrm>
                    <a:prstGeom prst="straightConnector1">
                      <a:avLst/>
                    </a:prstGeom>
                    <a:solidFill>
                      <a:srgbClr val="FF0000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triangle" w="med" len="med"/>
                      <a:tailEnd type="triangl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196" name="Textfeld 195">
                      <a:extLst>
                        <a:ext uri="{FF2B5EF4-FFF2-40B4-BE49-F238E27FC236}">
                          <a16:creationId xmlns:a16="http://schemas.microsoft.com/office/drawing/2014/main" id="{8AF42D9D-3C37-48FA-B68A-96CBA8C29BE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75315" y="3340311"/>
                      <a:ext cx="1172116" cy="55399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de-DE" sz="1000" dirty="0" err="1"/>
                        <a:t>PkW</a:t>
                      </a:r>
                      <a:r>
                        <a:rPr lang="de-DE" sz="1000" dirty="0"/>
                        <a:t>-Schwarm-</a:t>
                      </a:r>
                      <a:br>
                        <a:rPr lang="de-DE" sz="1000" dirty="0"/>
                      </a:br>
                      <a:r>
                        <a:rPr lang="de-DE" sz="1000" dirty="0" err="1"/>
                        <a:t>speicher</a:t>
                      </a:r>
                      <a:r>
                        <a:rPr lang="de-DE" sz="1000" dirty="0"/>
                        <a:t> (V2H/G)</a:t>
                      </a:r>
                      <a:br>
                        <a:rPr lang="de-DE" sz="1000" dirty="0"/>
                      </a:br>
                      <a:r>
                        <a:rPr lang="de-DE" sz="1000" dirty="0"/>
                        <a:t>*)</a:t>
                      </a:r>
                    </a:p>
                  </p:txBody>
                </p:sp>
              </p:grpSp>
            </p:grpSp>
            <p:sp>
              <p:nvSpPr>
                <p:cNvPr id="118" name="Textfeld 117">
                  <a:extLst>
                    <a:ext uri="{FF2B5EF4-FFF2-40B4-BE49-F238E27FC236}">
                      <a16:creationId xmlns:a16="http://schemas.microsoft.com/office/drawing/2014/main" id="{0526651A-8ED0-400C-8431-FD22DD362D1E}"/>
                    </a:ext>
                  </a:extLst>
                </p:cNvPr>
                <p:cNvSpPr txBox="1"/>
                <p:nvPr/>
              </p:nvSpPr>
              <p:spPr>
                <a:xfrm>
                  <a:off x="7675828" y="2152050"/>
                  <a:ext cx="121860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1400" b="1" dirty="0"/>
                    <a:t>„</a:t>
                  </a:r>
                  <a:r>
                    <a:rPr lang="de-DE" sz="1400" b="1" dirty="0" err="1"/>
                    <a:t>ProSumer</a:t>
                  </a:r>
                  <a:r>
                    <a:rPr lang="de-DE" sz="1400" b="1" dirty="0"/>
                    <a:t>“</a:t>
                  </a:r>
                </a:p>
              </p:txBody>
            </p:sp>
          </p:grpSp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43F60FC5-B1A0-9363-BF09-64AC26BE3BA1}"/>
                  </a:ext>
                </a:extLst>
              </p:cNvPr>
              <p:cNvSpPr txBox="1"/>
              <p:nvPr/>
            </p:nvSpPr>
            <p:spPr>
              <a:xfrm>
                <a:off x="7859637" y="5942325"/>
                <a:ext cx="199353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DE" sz="1000" dirty="0"/>
                  <a:t>*) V2H/G: Vehicle </a:t>
                </a:r>
                <a:r>
                  <a:rPr lang="de-DE" sz="1000" dirty="0" err="1"/>
                  <a:t>to</a:t>
                </a:r>
                <a:r>
                  <a:rPr lang="de-DE" sz="1000" dirty="0"/>
                  <a:t> Home/</a:t>
                </a:r>
                <a:r>
                  <a:rPr lang="de-DE" sz="1000" dirty="0" err="1"/>
                  <a:t>Grid</a:t>
                </a:r>
                <a:endParaRPr lang="de-DE" sz="1000" dirty="0"/>
              </a:p>
            </p:txBody>
          </p:sp>
        </p:grpSp>
        <p:grpSp>
          <p:nvGrpSpPr>
            <p:cNvPr id="258" name="Gruppieren 257">
              <a:extLst>
                <a:ext uri="{FF2B5EF4-FFF2-40B4-BE49-F238E27FC236}">
                  <a16:creationId xmlns:a16="http://schemas.microsoft.com/office/drawing/2014/main" id="{CE70F33C-DF6A-4D8C-BDFE-7B7200BAEEEE}"/>
                </a:ext>
              </a:extLst>
            </p:cNvPr>
            <p:cNvGrpSpPr/>
            <p:nvPr/>
          </p:nvGrpSpPr>
          <p:grpSpPr>
            <a:xfrm>
              <a:off x="9076565" y="2511306"/>
              <a:ext cx="328036" cy="313378"/>
              <a:chOff x="10347867" y="2424224"/>
              <a:chExt cx="401106" cy="377433"/>
            </a:xfrm>
          </p:grpSpPr>
          <p:sp>
            <p:nvSpPr>
              <p:cNvPr id="256" name="Rechteck 255">
                <a:extLst>
                  <a:ext uri="{FF2B5EF4-FFF2-40B4-BE49-F238E27FC236}">
                    <a16:creationId xmlns:a16="http://schemas.microsoft.com/office/drawing/2014/main" id="{BBE2217C-22C2-54CE-3D7B-FB3CB359F141}"/>
                  </a:ext>
                </a:extLst>
              </p:cNvPr>
              <p:cNvSpPr/>
              <p:nvPr/>
            </p:nvSpPr>
            <p:spPr bwMode="auto">
              <a:xfrm>
                <a:off x="10347867" y="2424224"/>
                <a:ext cx="401106" cy="377433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257" name="Grafik 256" descr="Ein Bild, das Schwarz, Dunkelheit enthält.&#10;&#10;Automatisch generierte Beschreibung">
                <a:extLst>
                  <a:ext uri="{FF2B5EF4-FFF2-40B4-BE49-F238E27FC236}">
                    <a16:creationId xmlns:a16="http://schemas.microsoft.com/office/drawing/2014/main" id="{F57649E0-0D34-46B5-A516-AD5BCD46CF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12070" y="2485605"/>
                <a:ext cx="272712" cy="254671"/>
              </a:xfrm>
              <a:prstGeom prst="rect">
                <a:avLst/>
              </a:prstGeom>
            </p:spPr>
          </p:pic>
        </p:grpSp>
      </p:grpSp>
      <p:sp>
        <p:nvSpPr>
          <p:cNvPr id="99" name="Rechteck 98">
            <a:extLst>
              <a:ext uri="{FF2B5EF4-FFF2-40B4-BE49-F238E27FC236}">
                <a16:creationId xmlns:a16="http://schemas.microsoft.com/office/drawing/2014/main" id="{FFAA6369-F1F3-4C47-8DCA-6EEDBF91B314}"/>
              </a:ext>
            </a:extLst>
          </p:cNvPr>
          <p:cNvSpPr/>
          <p:nvPr/>
        </p:nvSpPr>
        <p:spPr bwMode="auto">
          <a:xfrm>
            <a:off x="32128" y="1746540"/>
            <a:ext cx="4394961" cy="438930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707" name="Rectangle 4">
            <a:extLst>
              <a:ext uri="{FF2B5EF4-FFF2-40B4-BE49-F238E27FC236}">
                <a16:creationId xmlns:a16="http://schemas.microsoft.com/office/drawing/2014/main" id="{EA0FBD13-4D0C-46B5-BB93-EEDE4E184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4"/>
            <a:ext cx="851039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Die Energie-Management-Systeme (EMS),</a:t>
            </a:r>
            <a:br>
              <a:rPr lang="de-DE" altLang="de-DE" sz="2000" dirty="0">
                <a:solidFill>
                  <a:schemeClr val="bg1"/>
                </a:solidFill>
              </a:rPr>
            </a:br>
            <a:r>
              <a:rPr lang="de-DE" altLang="de-DE" sz="2000" dirty="0">
                <a:solidFill>
                  <a:schemeClr val="bg1"/>
                </a:solidFill>
              </a:rPr>
              <a:t>notwendige Energie-Organisation in der EE-Welt </a:t>
            </a:r>
          </a:p>
        </p:txBody>
      </p:sp>
      <p:sp>
        <p:nvSpPr>
          <p:cNvPr id="75" name="Text Box 14">
            <a:extLst>
              <a:ext uri="{FF2B5EF4-FFF2-40B4-BE49-F238E27FC236}">
                <a16:creationId xmlns:a16="http://schemas.microsoft.com/office/drawing/2014/main" id="{551E4FFB-27E2-447A-BE1B-300B98FA4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5098" y="5942898"/>
            <a:ext cx="108560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ISE e.V.</a:t>
            </a:r>
          </a:p>
        </p:txBody>
      </p:sp>
      <p:sp>
        <p:nvSpPr>
          <p:cNvPr id="197" name="Ellipse 196">
            <a:extLst>
              <a:ext uri="{FF2B5EF4-FFF2-40B4-BE49-F238E27FC236}">
                <a16:creationId xmlns:a16="http://schemas.microsoft.com/office/drawing/2014/main" id="{9BF8F3AF-9E8F-401D-A724-C1313895C5DE}"/>
              </a:ext>
            </a:extLst>
          </p:cNvPr>
          <p:cNvSpPr/>
          <p:nvPr/>
        </p:nvSpPr>
        <p:spPr bwMode="auto">
          <a:xfrm>
            <a:off x="1319084" y="2801657"/>
            <a:ext cx="1876279" cy="187627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8" name="Ellipse 197">
            <a:extLst>
              <a:ext uri="{FF2B5EF4-FFF2-40B4-BE49-F238E27FC236}">
                <a16:creationId xmlns:a16="http://schemas.microsoft.com/office/drawing/2014/main" id="{C5A917D8-68DD-4CF1-9964-D2C5AB667658}"/>
              </a:ext>
            </a:extLst>
          </p:cNvPr>
          <p:cNvSpPr/>
          <p:nvPr/>
        </p:nvSpPr>
        <p:spPr bwMode="auto">
          <a:xfrm>
            <a:off x="1496225" y="2978798"/>
            <a:ext cx="1521996" cy="1521996"/>
          </a:xfrm>
          <a:prstGeom prst="ellipse">
            <a:avLst/>
          </a:prstGeom>
          <a:noFill/>
          <a:ln w="12700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87" name="Grafik 286">
            <a:extLst>
              <a:ext uri="{FF2B5EF4-FFF2-40B4-BE49-F238E27FC236}">
                <a16:creationId xmlns:a16="http://schemas.microsoft.com/office/drawing/2014/main" id="{EDBE85F0-46AF-49D7-BE59-80DA6B39018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1" b="30514"/>
          <a:stretch/>
        </p:blipFill>
        <p:spPr>
          <a:xfrm>
            <a:off x="3330288" y="2824684"/>
            <a:ext cx="870204" cy="522605"/>
          </a:xfrm>
          <a:prstGeom prst="rect">
            <a:avLst/>
          </a:prstGeom>
        </p:spPr>
      </p:pic>
      <p:pic>
        <p:nvPicPr>
          <p:cNvPr id="288" name="Grafik 287">
            <a:extLst>
              <a:ext uri="{FF2B5EF4-FFF2-40B4-BE49-F238E27FC236}">
                <a16:creationId xmlns:a16="http://schemas.microsoft.com/office/drawing/2014/main" id="{42445D65-2227-4747-83DE-5926BAB537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913" y="5207907"/>
            <a:ext cx="517970" cy="517970"/>
          </a:xfrm>
          <a:prstGeom prst="rect">
            <a:avLst/>
          </a:prstGeom>
        </p:spPr>
      </p:pic>
      <p:pic>
        <p:nvPicPr>
          <p:cNvPr id="129" name="Grafik 128" descr="Ein Bild, das Outdoorobjekt enthält.&#10;&#10;Automatisch generierte Beschreibung">
            <a:extLst>
              <a:ext uri="{FF2B5EF4-FFF2-40B4-BE49-F238E27FC236}">
                <a16:creationId xmlns:a16="http://schemas.microsoft.com/office/drawing/2014/main" id="{56050542-5BA5-4B9B-886E-E5A0B658C98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31" y="3610184"/>
            <a:ext cx="1164489" cy="1164489"/>
          </a:xfrm>
          <a:prstGeom prst="rect">
            <a:avLst/>
          </a:prstGeom>
        </p:spPr>
      </p:pic>
      <p:pic>
        <p:nvPicPr>
          <p:cNvPr id="133" name="Grafik 132">
            <a:extLst>
              <a:ext uri="{FF2B5EF4-FFF2-40B4-BE49-F238E27FC236}">
                <a16:creationId xmlns:a16="http://schemas.microsoft.com/office/drawing/2014/main" id="{373E39CC-C46F-4C36-AB5E-65267AA6D3F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46" y="3008336"/>
            <a:ext cx="956333" cy="609006"/>
          </a:xfrm>
          <a:prstGeom prst="rect">
            <a:avLst/>
          </a:prstGeom>
        </p:spPr>
      </p:pic>
      <p:pic>
        <p:nvPicPr>
          <p:cNvPr id="136" name="Grafik 135">
            <a:extLst>
              <a:ext uri="{FF2B5EF4-FFF2-40B4-BE49-F238E27FC236}">
                <a16:creationId xmlns:a16="http://schemas.microsoft.com/office/drawing/2014/main" id="{CB59B381-2527-4551-B6DB-7ED46C7FD8F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46" y="4221769"/>
            <a:ext cx="959440" cy="646663"/>
          </a:xfrm>
          <a:prstGeom prst="rect">
            <a:avLst/>
          </a:prstGeom>
        </p:spPr>
      </p:pic>
      <p:cxnSp>
        <p:nvCxnSpPr>
          <p:cNvPr id="138" name="Gerader Verbinder 137">
            <a:extLst>
              <a:ext uri="{FF2B5EF4-FFF2-40B4-BE49-F238E27FC236}">
                <a16:creationId xmlns:a16="http://schemas.microsoft.com/office/drawing/2014/main" id="{8C696EB2-9F5A-40E2-A34E-E350F58C0C06}"/>
              </a:ext>
            </a:extLst>
          </p:cNvPr>
          <p:cNvCxnSpPr/>
          <p:nvPr/>
        </p:nvCxnSpPr>
        <p:spPr bwMode="auto">
          <a:xfrm>
            <a:off x="337020" y="5095185"/>
            <a:ext cx="1952649" cy="0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6" name="Gruppieren 145">
            <a:extLst>
              <a:ext uri="{FF2B5EF4-FFF2-40B4-BE49-F238E27FC236}">
                <a16:creationId xmlns:a16="http://schemas.microsoft.com/office/drawing/2014/main" id="{881C8485-B798-488A-B75D-024C3F60E384}"/>
              </a:ext>
            </a:extLst>
          </p:cNvPr>
          <p:cNvGrpSpPr/>
          <p:nvPr/>
        </p:nvGrpSpPr>
        <p:grpSpPr>
          <a:xfrm>
            <a:off x="2189584" y="5379749"/>
            <a:ext cx="589791" cy="490862"/>
            <a:chOff x="3309447" y="5146986"/>
            <a:chExt cx="951326" cy="791755"/>
          </a:xfrm>
        </p:grpSpPr>
        <p:sp>
          <p:nvSpPr>
            <p:cNvPr id="142" name="Rechteck 141">
              <a:extLst>
                <a:ext uri="{FF2B5EF4-FFF2-40B4-BE49-F238E27FC236}">
                  <a16:creationId xmlns:a16="http://schemas.microsoft.com/office/drawing/2014/main" id="{5F2A0F3D-0BCC-4B01-B7FB-737B4734A52C}"/>
                </a:ext>
              </a:extLst>
            </p:cNvPr>
            <p:cNvSpPr/>
            <p:nvPr/>
          </p:nvSpPr>
          <p:spPr bwMode="auto">
            <a:xfrm>
              <a:off x="3309447" y="5146986"/>
              <a:ext cx="951326" cy="7917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DAD412FD-90B1-4F9F-A835-44E850AC49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77" r="22471"/>
            <a:stretch/>
          </p:blipFill>
          <p:spPr>
            <a:xfrm>
              <a:off x="3482215" y="5253176"/>
              <a:ext cx="605790" cy="567392"/>
            </a:xfrm>
            <a:prstGeom prst="rect">
              <a:avLst/>
            </a:prstGeom>
          </p:spPr>
        </p:pic>
      </p:grpSp>
      <p:cxnSp>
        <p:nvCxnSpPr>
          <p:cNvPr id="302" name="Gerader Verbinder 301">
            <a:extLst>
              <a:ext uri="{FF2B5EF4-FFF2-40B4-BE49-F238E27FC236}">
                <a16:creationId xmlns:a16="http://schemas.microsoft.com/office/drawing/2014/main" id="{6FF0D879-8EDE-44E6-AFC6-59E68A8E3A38}"/>
              </a:ext>
            </a:extLst>
          </p:cNvPr>
          <p:cNvCxnSpPr/>
          <p:nvPr/>
        </p:nvCxnSpPr>
        <p:spPr bwMode="auto">
          <a:xfrm flipV="1">
            <a:off x="458776" y="3864725"/>
            <a:ext cx="869950" cy="344788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3" name="Gerader Verbinder 302">
            <a:extLst>
              <a:ext uri="{FF2B5EF4-FFF2-40B4-BE49-F238E27FC236}">
                <a16:creationId xmlns:a16="http://schemas.microsoft.com/office/drawing/2014/main" id="{42B2CEB8-14AF-4C49-8BF9-0F121ABEA1CB}"/>
              </a:ext>
            </a:extLst>
          </p:cNvPr>
          <p:cNvCxnSpPr/>
          <p:nvPr/>
        </p:nvCxnSpPr>
        <p:spPr bwMode="auto">
          <a:xfrm>
            <a:off x="2854553" y="3034268"/>
            <a:ext cx="475735" cy="0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5" name="Gerader Verbinder 304">
            <a:extLst>
              <a:ext uri="{FF2B5EF4-FFF2-40B4-BE49-F238E27FC236}">
                <a16:creationId xmlns:a16="http://schemas.microsoft.com/office/drawing/2014/main" id="{C581BAE1-8C2D-40D6-B429-FAB692FE90FE}"/>
              </a:ext>
            </a:extLst>
          </p:cNvPr>
          <p:cNvCxnSpPr>
            <a:stCxn id="197" idx="5"/>
          </p:cNvCxnSpPr>
          <p:nvPr/>
        </p:nvCxnSpPr>
        <p:spPr bwMode="auto">
          <a:xfrm>
            <a:off x="2920588" y="4403161"/>
            <a:ext cx="534987" cy="246160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" name="Gerader Verbinder 308">
            <a:extLst>
              <a:ext uri="{FF2B5EF4-FFF2-40B4-BE49-F238E27FC236}">
                <a16:creationId xmlns:a16="http://schemas.microsoft.com/office/drawing/2014/main" id="{06DFD8D7-FD00-4434-8314-8FA4971051BD}"/>
              </a:ext>
            </a:extLst>
          </p:cNvPr>
          <p:cNvCxnSpPr/>
          <p:nvPr/>
        </p:nvCxnSpPr>
        <p:spPr bwMode="auto">
          <a:xfrm>
            <a:off x="2564332" y="4631855"/>
            <a:ext cx="174040" cy="744464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1" name="Gerader Verbinder 310">
            <a:extLst>
              <a:ext uri="{FF2B5EF4-FFF2-40B4-BE49-F238E27FC236}">
                <a16:creationId xmlns:a16="http://schemas.microsoft.com/office/drawing/2014/main" id="{DC24183A-24A5-4B65-A248-5232E2FFAD7A}"/>
              </a:ext>
            </a:extLst>
          </p:cNvPr>
          <p:cNvCxnSpPr/>
          <p:nvPr/>
        </p:nvCxnSpPr>
        <p:spPr bwMode="auto">
          <a:xfrm flipH="1" flipV="1">
            <a:off x="2030085" y="5095185"/>
            <a:ext cx="155610" cy="370608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4" name="Gerader Verbinder 313">
            <a:extLst>
              <a:ext uri="{FF2B5EF4-FFF2-40B4-BE49-F238E27FC236}">
                <a16:creationId xmlns:a16="http://schemas.microsoft.com/office/drawing/2014/main" id="{339FD985-4D6C-4082-8CDB-C89ECAA633CE}"/>
              </a:ext>
            </a:extLst>
          </p:cNvPr>
          <p:cNvCxnSpPr>
            <a:stCxn id="288" idx="1"/>
          </p:cNvCxnSpPr>
          <p:nvPr/>
        </p:nvCxnSpPr>
        <p:spPr bwMode="auto">
          <a:xfrm flipH="1" flipV="1">
            <a:off x="1197517" y="5084517"/>
            <a:ext cx="135396" cy="382375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6" name="Gerader Verbinder 315">
            <a:extLst>
              <a:ext uri="{FF2B5EF4-FFF2-40B4-BE49-F238E27FC236}">
                <a16:creationId xmlns:a16="http://schemas.microsoft.com/office/drawing/2014/main" id="{62863488-9B91-4DB9-8D8F-BD3520D25C1B}"/>
              </a:ext>
            </a:extLst>
          </p:cNvPr>
          <p:cNvCxnSpPr/>
          <p:nvPr/>
        </p:nvCxnSpPr>
        <p:spPr bwMode="auto">
          <a:xfrm flipH="1" flipV="1">
            <a:off x="600648" y="4873728"/>
            <a:ext cx="9270" cy="219028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0" name="Gerader Verbinder 319">
            <a:extLst>
              <a:ext uri="{FF2B5EF4-FFF2-40B4-BE49-F238E27FC236}">
                <a16:creationId xmlns:a16="http://schemas.microsoft.com/office/drawing/2014/main" id="{D99A0D85-303A-416A-B250-F9D65C33490F}"/>
              </a:ext>
            </a:extLst>
          </p:cNvPr>
          <p:cNvCxnSpPr/>
          <p:nvPr/>
        </p:nvCxnSpPr>
        <p:spPr bwMode="auto">
          <a:xfrm>
            <a:off x="2872522" y="4191270"/>
            <a:ext cx="583997" cy="282767"/>
          </a:xfrm>
          <a:prstGeom prst="line">
            <a:avLst/>
          </a:prstGeom>
          <a:solidFill>
            <a:srgbClr val="FF0000"/>
          </a:solidFill>
          <a:ln w="12700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2" name="Gerader Verbinder 321">
            <a:extLst>
              <a:ext uri="{FF2B5EF4-FFF2-40B4-BE49-F238E27FC236}">
                <a16:creationId xmlns:a16="http://schemas.microsoft.com/office/drawing/2014/main" id="{CA30BC6B-F63B-48C9-8C11-0580617F362A}"/>
              </a:ext>
            </a:extLst>
          </p:cNvPr>
          <p:cNvCxnSpPr/>
          <p:nvPr/>
        </p:nvCxnSpPr>
        <p:spPr bwMode="auto">
          <a:xfrm flipV="1">
            <a:off x="2935068" y="3249971"/>
            <a:ext cx="423789" cy="155056"/>
          </a:xfrm>
          <a:prstGeom prst="line">
            <a:avLst/>
          </a:prstGeom>
          <a:solidFill>
            <a:srgbClr val="FF0000"/>
          </a:solidFill>
          <a:ln w="12700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4" name="Gerader Verbinder 323">
            <a:extLst>
              <a:ext uri="{FF2B5EF4-FFF2-40B4-BE49-F238E27FC236}">
                <a16:creationId xmlns:a16="http://schemas.microsoft.com/office/drawing/2014/main" id="{A1C45C19-8AD1-4B2E-A469-1DC156253BD5}"/>
              </a:ext>
            </a:extLst>
          </p:cNvPr>
          <p:cNvCxnSpPr/>
          <p:nvPr/>
        </p:nvCxnSpPr>
        <p:spPr bwMode="auto">
          <a:xfrm flipV="1">
            <a:off x="1258226" y="3255791"/>
            <a:ext cx="196712" cy="776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" name="Gerader Verbinder 326">
            <a:extLst>
              <a:ext uri="{FF2B5EF4-FFF2-40B4-BE49-F238E27FC236}">
                <a16:creationId xmlns:a16="http://schemas.microsoft.com/office/drawing/2014/main" id="{E3C84DB7-E2E8-445A-8951-3E316C936E8C}"/>
              </a:ext>
            </a:extLst>
          </p:cNvPr>
          <p:cNvCxnSpPr/>
          <p:nvPr/>
        </p:nvCxnSpPr>
        <p:spPr bwMode="auto">
          <a:xfrm flipV="1">
            <a:off x="1235840" y="4419198"/>
            <a:ext cx="670486" cy="325903"/>
          </a:xfrm>
          <a:prstGeom prst="line">
            <a:avLst/>
          </a:prstGeom>
          <a:solidFill>
            <a:srgbClr val="FF0000"/>
          </a:solidFill>
          <a:ln w="12700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9" name="Gerader Verbinder 328">
            <a:extLst>
              <a:ext uri="{FF2B5EF4-FFF2-40B4-BE49-F238E27FC236}">
                <a16:creationId xmlns:a16="http://schemas.microsoft.com/office/drawing/2014/main" id="{4BE3CE64-DE4C-4EE4-BAF7-D22042451C0A}"/>
              </a:ext>
            </a:extLst>
          </p:cNvPr>
          <p:cNvCxnSpPr/>
          <p:nvPr/>
        </p:nvCxnSpPr>
        <p:spPr bwMode="auto">
          <a:xfrm flipH="1" flipV="1">
            <a:off x="2371586" y="4500794"/>
            <a:ext cx="85582" cy="867353"/>
          </a:xfrm>
          <a:prstGeom prst="line">
            <a:avLst/>
          </a:prstGeom>
          <a:solidFill>
            <a:srgbClr val="FF0000"/>
          </a:solidFill>
          <a:ln w="12700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Gerader Verbinder 91">
            <a:extLst>
              <a:ext uri="{FF2B5EF4-FFF2-40B4-BE49-F238E27FC236}">
                <a16:creationId xmlns:a16="http://schemas.microsoft.com/office/drawing/2014/main" id="{5E1D39C2-3FA2-402B-87F6-81F0F827B1D5}"/>
              </a:ext>
            </a:extLst>
          </p:cNvPr>
          <p:cNvCxnSpPr>
            <a:cxnSpLocks/>
          </p:cNvCxnSpPr>
          <p:nvPr/>
        </p:nvCxnSpPr>
        <p:spPr bwMode="auto">
          <a:xfrm flipH="1">
            <a:off x="2608339" y="2620920"/>
            <a:ext cx="8677" cy="234115"/>
          </a:xfrm>
          <a:prstGeom prst="line">
            <a:avLst/>
          </a:prstGeom>
          <a:solidFill>
            <a:srgbClr val="FF0000"/>
          </a:solidFill>
          <a:ln w="12700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2" name="Gerader Verbinder 331">
            <a:extLst>
              <a:ext uri="{FF2B5EF4-FFF2-40B4-BE49-F238E27FC236}">
                <a16:creationId xmlns:a16="http://schemas.microsoft.com/office/drawing/2014/main" id="{519C341E-457B-4727-BD57-1F960400F696}"/>
              </a:ext>
            </a:extLst>
          </p:cNvPr>
          <p:cNvCxnSpPr/>
          <p:nvPr/>
        </p:nvCxnSpPr>
        <p:spPr bwMode="auto">
          <a:xfrm>
            <a:off x="1258226" y="3447476"/>
            <a:ext cx="277894" cy="50394"/>
          </a:xfrm>
          <a:prstGeom prst="line">
            <a:avLst/>
          </a:prstGeom>
          <a:solidFill>
            <a:srgbClr val="FF0000"/>
          </a:solidFill>
          <a:ln w="12700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EFE3276A-888B-43F3-89AB-2B941CD7F38A}"/>
              </a:ext>
            </a:extLst>
          </p:cNvPr>
          <p:cNvSpPr/>
          <p:nvPr/>
        </p:nvSpPr>
        <p:spPr bwMode="auto">
          <a:xfrm>
            <a:off x="2300654" y="1893477"/>
            <a:ext cx="647373" cy="720721"/>
          </a:xfrm>
          <a:prstGeom prst="roundRect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0" name="Textfeld 199">
            <a:extLst>
              <a:ext uri="{FF2B5EF4-FFF2-40B4-BE49-F238E27FC236}">
                <a16:creationId xmlns:a16="http://schemas.microsoft.com/office/drawing/2014/main" id="{514716E8-6B6C-4C3D-AA3E-14CEEB784230}"/>
              </a:ext>
            </a:extLst>
          </p:cNvPr>
          <p:cNvSpPr txBox="1"/>
          <p:nvPr/>
        </p:nvSpPr>
        <p:spPr>
          <a:xfrm>
            <a:off x="2222516" y="1911415"/>
            <a:ext cx="78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00" dirty="0"/>
              <a:t>Versorger-</a:t>
            </a:r>
          </a:p>
          <a:p>
            <a:pPr algn="ctr"/>
            <a:r>
              <a:rPr lang="de-DE" sz="1000" dirty="0"/>
              <a:t>Manager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5451F326-A320-39AA-4594-DC74B7593784}"/>
              </a:ext>
            </a:extLst>
          </p:cNvPr>
          <p:cNvSpPr txBox="1"/>
          <p:nvPr/>
        </p:nvSpPr>
        <p:spPr>
          <a:xfrm>
            <a:off x="2275419" y="2218807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00" dirty="0">
                <a:solidFill>
                  <a:srgbClr val="FF0000"/>
                </a:solidFill>
              </a:rPr>
              <a:t>(Last-</a:t>
            </a:r>
            <a:br>
              <a:rPr lang="de-DE" sz="1000" dirty="0">
                <a:solidFill>
                  <a:srgbClr val="FF0000"/>
                </a:solidFill>
              </a:rPr>
            </a:br>
            <a:r>
              <a:rPr lang="de-DE" sz="1000" dirty="0" err="1">
                <a:solidFill>
                  <a:srgbClr val="FF0000"/>
                </a:solidFill>
              </a:rPr>
              <a:t>verteiler</a:t>
            </a:r>
            <a:r>
              <a:rPr lang="de-DE" sz="10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02" name="Textfeld 101">
            <a:extLst>
              <a:ext uri="{FF2B5EF4-FFF2-40B4-BE49-F238E27FC236}">
                <a16:creationId xmlns:a16="http://schemas.microsoft.com/office/drawing/2014/main" id="{EAA45AE4-A6BC-4338-AB14-FC15FE008A10}"/>
              </a:ext>
            </a:extLst>
          </p:cNvPr>
          <p:cNvSpPr txBox="1"/>
          <p:nvPr/>
        </p:nvSpPr>
        <p:spPr>
          <a:xfrm>
            <a:off x="110884" y="1740023"/>
            <a:ext cx="1669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400" b="1" dirty="0"/>
              <a:t>Energieversorger</a:t>
            </a:r>
          </a:p>
        </p:txBody>
      </p:sp>
      <p:pic>
        <p:nvPicPr>
          <p:cNvPr id="103" name="Grafik 102">
            <a:extLst>
              <a:ext uri="{FF2B5EF4-FFF2-40B4-BE49-F238E27FC236}">
                <a16:creationId xmlns:a16="http://schemas.microsoft.com/office/drawing/2014/main" id="{E1A2B33F-41A3-4071-A850-132771FC1D27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" t="4324" r="5339" b="5596"/>
          <a:stretch/>
        </p:blipFill>
        <p:spPr>
          <a:xfrm>
            <a:off x="232003" y="5249536"/>
            <a:ext cx="911355" cy="612066"/>
          </a:xfrm>
          <a:prstGeom prst="rect">
            <a:avLst/>
          </a:prstGeom>
        </p:spPr>
      </p:pic>
      <p:cxnSp>
        <p:nvCxnSpPr>
          <p:cNvPr id="104" name="Gerader Verbinder 103">
            <a:extLst>
              <a:ext uri="{FF2B5EF4-FFF2-40B4-BE49-F238E27FC236}">
                <a16:creationId xmlns:a16="http://schemas.microsoft.com/office/drawing/2014/main" id="{95C6BADA-FBB6-4DB4-BE2B-8B61EC114C2E}"/>
              </a:ext>
            </a:extLst>
          </p:cNvPr>
          <p:cNvCxnSpPr>
            <a:cxnSpLocks/>
            <a:stCxn id="103" idx="0"/>
          </p:cNvCxnSpPr>
          <p:nvPr/>
        </p:nvCxnSpPr>
        <p:spPr bwMode="auto">
          <a:xfrm flipH="1" flipV="1">
            <a:off x="682402" y="5092098"/>
            <a:ext cx="5279" cy="157438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C3D6F9D3-2945-4938-8C94-425FB65FB7EB}"/>
              </a:ext>
            </a:extLst>
          </p:cNvPr>
          <p:cNvSpPr txBox="1"/>
          <p:nvPr/>
        </p:nvSpPr>
        <p:spPr>
          <a:xfrm>
            <a:off x="2040438" y="5866611"/>
            <a:ext cx="9236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00" dirty="0"/>
              <a:t>Elektrolyseur</a:t>
            </a:r>
          </a:p>
        </p:txBody>
      </p:sp>
      <p:sp>
        <p:nvSpPr>
          <p:cNvPr id="112" name="Textfeld 111">
            <a:extLst>
              <a:ext uri="{FF2B5EF4-FFF2-40B4-BE49-F238E27FC236}">
                <a16:creationId xmlns:a16="http://schemas.microsoft.com/office/drawing/2014/main" id="{18198A98-6E88-4EA8-90C3-017D161A9B4E}"/>
              </a:ext>
            </a:extLst>
          </p:cNvPr>
          <p:cNvSpPr txBox="1"/>
          <p:nvPr/>
        </p:nvSpPr>
        <p:spPr>
          <a:xfrm>
            <a:off x="1162358" y="5740147"/>
            <a:ext cx="955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00" dirty="0"/>
              <a:t>Biogasanlage</a:t>
            </a:r>
            <a:br>
              <a:rPr lang="de-DE" sz="1000" dirty="0"/>
            </a:br>
            <a:r>
              <a:rPr lang="de-DE" sz="1000" dirty="0"/>
              <a:t>(Bioabfälle)</a:t>
            </a:r>
          </a:p>
        </p:txBody>
      </p:sp>
      <p:sp>
        <p:nvSpPr>
          <p:cNvPr id="117" name="Textfeld 116">
            <a:extLst>
              <a:ext uri="{FF2B5EF4-FFF2-40B4-BE49-F238E27FC236}">
                <a16:creationId xmlns:a16="http://schemas.microsoft.com/office/drawing/2014/main" id="{D00460C1-30C5-4335-9442-9091B308C832}"/>
              </a:ext>
            </a:extLst>
          </p:cNvPr>
          <p:cNvSpPr txBox="1"/>
          <p:nvPr/>
        </p:nvSpPr>
        <p:spPr>
          <a:xfrm>
            <a:off x="233898" y="5866611"/>
            <a:ext cx="9012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00" dirty="0"/>
              <a:t>Gasspeicher</a:t>
            </a:r>
          </a:p>
        </p:txBody>
      </p:sp>
      <p:sp>
        <p:nvSpPr>
          <p:cNvPr id="178" name="Textfeld 177">
            <a:extLst>
              <a:ext uri="{FF2B5EF4-FFF2-40B4-BE49-F238E27FC236}">
                <a16:creationId xmlns:a16="http://schemas.microsoft.com/office/drawing/2014/main" id="{FA72F6CD-AFA4-476F-A095-5066C454C488}"/>
              </a:ext>
            </a:extLst>
          </p:cNvPr>
          <p:cNvSpPr txBox="1"/>
          <p:nvPr/>
        </p:nvSpPr>
        <p:spPr>
          <a:xfrm>
            <a:off x="634854" y="4822621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00" dirty="0" err="1"/>
              <a:t>GuD</a:t>
            </a:r>
            <a:r>
              <a:rPr lang="de-DE" sz="1000" dirty="0"/>
              <a:t>-KW</a:t>
            </a:r>
          </a:p>
        </p:txBody>
      </p:sp>
      <p:sp>
        <p:nvSpPr>
          <p:cNvPr id="179" name="Textfeld 178">
            <a:extLst>
              <a:ext uri="{FF2B5EF4-FFF2-40B4-BE49-F238E27FC236}">
                <a16:creationId xmlns:a16="http://schemas.microsoft.com/office/drawing/2014/main" id="{FCC0D49A-4260-4E8A-A03D-F6D513FADB39}"/>
              </a:ext>
            </a:extLst>
          </p:cNvPr>
          <p:cNvSpPr txBox="1"/>
          <p:nvPr/>
        </p:nvSpPr>
        <p:spPr>
          <a:xfrm>
            <a:off x="233130" y="3617770"/>
            <a:ext cx="6896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00" dirty="0"/>
              <a:t>PSP-KW</a:t>
            </a:r>
          </a:p>
        </p:txBody>
      </p:sp>
      <p:cxnSp>
        <p:nvCxnSpPr>
          <p:cNvPr id="187" name="Gerader Verbinder 186">
            <a:extLst>
              <a:ext uri="{FF2B5EF4-FFF2-40B4-BE49-F238E27FC236}">
                <a16:creationId xmlns:a16="http://schemas.microsoft.com/office/drawing/2014/main" id="{B79A1A67-7E34-406B-853F-4FA379810905}"/>
              </a:ext>
            </a:extLst>
          </p:cNvPr>
          <p:cNvCxnSpPr/>
          <p:nvPr/>
        </p:nvCxnSpPr>
        <p:spPr bwMode="auto">
          <a:xfrm>
            <a:off x="4649246" y="5465793"/>
            <a:ext cx="183513" cy="0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9" name="Text Box 14">
            <a:extLst>
              <a:ext uri="{FF2B5EF4-FFF2-40B4-BE49-F238E27FC236}">
                <a16:creationId xmlns:a16="http://schemas.microsoft.com/office/drawing/2014/main" id="{4A289F88-95E6-4075-8519-629915902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277" y="5350950"/>
            <a:ext cx="76278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Gasnetz</a:t>
            </a:r>
          </a:p>
        </p:txBody>
      </p:sp>
      <p:sp>
        <p:nvSpPr>
          <p:cNvPr id="190" name="Text Box 14">
            <a:extLst>
              <a:ext uri="{FF2B5EF4-FFF2-40B4-BE49-F238E27FC236}">
                <a16:creationId xmlns:a16="http://schemas.microsoft.com/office/drawing/2014/main" id="{AF386221-E25B-44CA-8A0E-99F2D741C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277" y="5587190"/>
            <a:ext cx="76278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Datennetz</a:t>
            </a:r>
          </a:p>
        </p:txBody>
      </p:sp>
      <p:cxnSp>
        <p:nvCxnSpPr>
          <p:cNvPr id="191" name="Gerader Verbinder 190">
            <a:extLst>
              <a:ext uri="{FF2B5EF4-FFF2-40B4-BE49-F238E27FC236}">
                <a16:creationId xmlns:a16="http://schemas.microsoft.com/office/drawing/2014/main" id="{EB83B0CF-17A8-4984-8AAC-AF5B8094A5C2}"/>
              </a:ext>
            </a:extLst>
          </p:cNvPr>
          <p:cNvCxnSpPr/>
          <p:nvPr/>
        </p:nvCxnSpPr>
        <p:spPr bwMode="auto">
          <a:xfrm>
            <a:off x="4638979" y="5679343"/>
            <a:ext cx="191299" cy="0"/>
          </a:xfrm>
          <a:prstGeom prst="line">
            <a:avLst/>
          </a:prstGeom>
          <a:solidFill>
            <a:srgbClr val="FF0000"/>
          </a:solidFill>
          <a:ln w="12700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Gerader Verbinder 198">
            <a:extLst>
              <a:ext uri="{FF2B5EF4-FFF2-40B4-BE49-F238E27FC236}">
                <a16:creationId xmlns:a16="http://schemas.microsoft.com/office/drawing/2014/main" id="{F5532C4E-5117-4111-9109-FEB8B3C3124B}"/>
              </a:ext>
            </a:extLst>
          </p:cNvPr>
          <p:cNvCxnSpPr/>
          <p:nvPr/>
        </p:nvCxnSpPr>
        <p:spPr bwMode="auto">
          <a:xfrm>
            <a:off x="4649246" y="5226465"/>
            <a:ext cx="183513" cy="0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1" name="Text Box 14">
            <a:extLst>
              <a:ext uri="{FF2B5EF4-FFF2-40B4-BE49-F238E27FC236}">
                <a16:creationId xmlns:a16="http://schemas.microsoft.com/office/drawing/2014/main" id="{515ED8C7-0956-432E-A698-9D74920C2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277" y="5140497"/>
            <a:ext cx="76278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Stromnetz</a:t>
            </a:r>
          </a:p>
        </p:txBody>
      </p:sp>
      <p:sp>
        <p:nvSpPr>
          <p:cNvPr id="208" name="Textfeld 207">
            <a:extLst>
              <a:ext uri="{FF2B5EF4-FFF2-40B4-BE49-F238E27FC236}">
                <a16:creationId xmlns:a16="http://schemas.microsoft.com/office/drawing/2014/main" id="{DDAB265E-91AA-4DC9-82B5-8FD1ABC421EB}"/>
              </a:ext>
            </a:extLst>
          </p:cNvPr>
          <p:cNvSpPr txBox="1"/>
          <p:nvPr/>
        </p:nvSpPr>
        <p:spPr>
          <a:xfrm>
            <a:off x="2672265" y="5001905"/>
            <a:ext cx="11304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00" dirty="0" err="1"/>
              <a:t>Überschußstrom</a:t>
            </a:r>
            <a:endParaRPr lang="de-DE" sz="1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3A44E8D-FC99-72CB-1B92-F6AF51793DFD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4" b="17484"/>
          <a:stretch/>
        </p:blipFill>
        <p:spPr>
          <a:xfrm>
            <a:off x="286625" y="2091275"/>
            <a:ext cx="943013" cy="602986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5B3FD0FA-47CD-4FC2-AC85-67CDA50F1DD0}"/>
              </a:ext>
            </a:extLst>
          </p:cNvPr>
          <p:cNvSpPr txBox="1"/>
          <p:nvPr/>
        </p:nvSpPr>
        <p:spPr>
          <a:xfrm>
            <a:off x="233130" y="2649534"/>
            <a:ext cx="8034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Groß-Akku</a:t>
            </a: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D898BAE1-4CBC-8BF5-999E-C8DAAD413313}"/>
              </a:ext>
            </a:extLst>
          </p:cNvPr>
          <p:cNvCxnSpPr>
            <a:endCxn id="197" idx="1"/>
          </p:cNvCxnSpPr>
          <p:nvPr/>
        </p:nvCxnSpPr>
        <p:spPr bwMode="auto">
          <a:xfrm>
            <a:off x="873694" y="2614568"/>
            <a:ext cx="720165" cy="461864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DE95A1BD-61A5-38A3-5AC9-F176373FD5C8}"/>
              </a:ext>
            </a:extLst>
          </p:cNvPr>
          <p:cNvCxnSpPr/>
          <p:nvPr/>
        </p:nvCxnSpPr>
        <p:spPr bwMode="auto">
          <a:xfrm>
            <a:off x="1194482" y="2590257"/>
            <a:ext cx="649530" cy="512518"/>
          </a:xfrm>
          <a:prstGeom prst="line">
            <a:avLst/>
          </a:prstGeom>
          <a:solidFill>
            <a:srgbClr val="FF0000"/>
          </a:solidFill>
          <a:ln w="12700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0" name="Gruppieren 269">
            <a:extLst>
              <a:ext uri="{FF2B5EF4-FFF2-40B4-BE49-F238E27FC236}">
                <a16:creationId xmlns:a16="http://schemas.microsoft.com/office/drawing/2014/main" id="{33589644-48DB-4A1B-8762-4179A5EC8A87}"/>
              </a:ext>
            </a:extLst>
          </p:cNvPr>
          <p:cNvGrpSpPr/>
          <p:nvPr/>
        </p:nvGrpSpPr>
        <p:grpSpPr>
          <a:xfrm>
            <a:off x="132887" y="824045"/>
            <a:ext cx="9683772" cy="2017367"/>
            <a:chOff x="132887" y="824045"/>
            <a:chExt cx="9683772" cy="2017367"/>
          </a:xfrm>
        </p:grpSpPr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ABCB75F1-727D-48DD-A44F-7831E8FBA658}"/>
                </a:ext>
              </a:extLst>
            </p:cNvPr>
            <p:cNvSpPr/>
            <p:nvPr/>
          </p:nvSpPr>
          <p:spPr bwMode="auto">
            <a:xfrm>
              <a:off x="132887" y="826882"/>
              <a:ext cx="9683772" cy="7099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C785A221-F41B-41D0-A18D-1EB391EE98CF}"/>
                </a:ext>
              </a:extLst>
            </p:cNvPr>
            <p:cNvCxnSpPr/>
            <p:nvPr/>
          </p:nvCxnSpPr>
          <p:spPr bwMode="auto">
            <a:xfrm>
              <a:off x="609600" y="1102501"/>
              <a:ext cx="7799310" cy="0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5" name="Gerader Verbinder 134">
              <a:extLst>
                <a:ext uri="{FF2B5EF4-FFF2-40B4-BE49-F238E27FC236}">
                  <a16:creationId xmlns:a16="http://schemas.microsoft.com/office/drawing/2014/main" id="{663398CD-C698-45B7-97AC-989FF60A3B34}"/>
                </a:ext>
              </a:extLst>
            </p:cNvPr>
            <p:cNvCxnSpPr/>
            <p:nvPr/>
          </p:nvCxnSpPr>
          <p:spPr bwMode="auto">
            <a:xfrm>
              <a:off x="609600" y="1356501"/>
              <a:ext cx="7799310" cy="0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274D6C98-C3BC-4F1D-BD67-87A86BF4F91D}"/>
                </a:ext>
              </a:extLst>
            </p:cNvPr>
            <p:cNvSpPr txBox="1"/>
            <p:nvPr/>
          </p:nvSpPr>
          <p:spPr>
            <a:xfrm>
              <a:off x="8432906" y="913638"/>
              <a:ext cx="10005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Stromnetz</a:t>
              </a:r>
            </a:p>
          </p:txBody>
        </p:sp>
        <p:sp>
          <p:nvSpPr>
            <p:cNvPr id="152" name="Textfeld 151">
              <a:extLst>
                <a:ext uri="{FF2B5EF4-FFF2-40B4-BE49-F238E27FC236}">
                  <a16:creationId xmlns:a16="http://schemas.microsoft.com/office/drawing/2014/main" id="{1F232847-AFFC-401C-A6E2-A85DE839F7CD}"/>
                </a:ext>
              </a:extLst>
            </p:cNvPr>
            <p:cNvSpPr txBox="1"/>
            <p:nvPr/>
          </p:nvSpPr>
          <p:spPr>
            <a:xfrm>
              <a:off x="8432906" y="1189669"/>
              <a:ext cx="10005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Datennetz</a:t>
              </a:r>
            </a:p>
          </p:txBody>
        </p:sp>
        <p:sp>
          <p:nvSpPr>
            <p:cNvPr id="120" name="Textfeld 119">
              <a:extLst>
                <a:ext uri="{FF2B5EF4-FFF2-40B4-BE49-F238E27FC236}">
                  <a16:creationId xmlns:a16="http://schemas.microsoft.com/office/drawing/2014/main" id="{4BB29644-986F-483E-9288-4B8E13219C62}"/>
                </a:ext>
              </a:extLst>
            </p:cNvPr>
            <p:cNvSpPr txBox="1"/>
            <p:nvPr/>
          </p:nvSpPr>
          <p:spPr>
            <a:xfrm>
              <a:off x="632079" y="824045"/>
              <a:ext cx="13292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400" b="1" dirty="0"/>
                <a:t>Netzbetreiber</a:t>
              </a:r>
            </a:p>
          </p:txBody>
        </p:sp>
        <p:cxnSp>
          <p:nvCxnSpPr>
            <p:cNvPr id="145" name="Gerader Verbinder 144">
              <a:extLst>
                <a:ext uri="{FF2B5EF4-FFF2-40B4-BE49-F238E27FC236}">
                  <a16:creationId xmlns:a16="http://schemas.microsoft.com/office/drawing/2014/main" id="{D4220D75-3BEF-4F3F-A602-D49363ED4B9D}"/>
                </a:ext>
              </a:extLst>
            </p:cNvPr>
            <p:cNvCxnSpPr>
              <a:cxnSpLocks/>
              <a:endCxn id="200" idx="0"/>
            </p:cNvCxnSpPr>
            <p:nvPr/>
          </p:nvCxnSpPr>
          <p:spPr bwMode="auto">
            <a:xfrm>
              <a:off x="2608339" y="1174417"/>
              <a:ext cx="8677" cy="736997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Gerader Verbinder 97">
              <a:extLst>
                <a:ext uri="{FF2B5EF4-FFF2-40B4-BE49-F238E27FC236}">
                  <a16:creationId xmlns:a16="http://schemas.microsoft.com/office/drawing/2014/main" id="{F31A4547-82B6-489F-9097-F1FC06059D00}"/>
                </a:ext>
              </a:extLst>
            </p:cNvPr>
            <p:cNvCxnSpPr/>
            <p:nvPr/>
          </p:nvCxnSpPr>
          <p:spPr bwMode="auto">
            <a:xfrm>
              <a:off x="2030085" y="1087846"/>
              <a:ext cx="0" cy="1753566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4" name="Ellipse 123">
              <a:extLst>
                <a:ext uri="{FF2B5EF4-FFF2-40B4-BE49-F238E27FC236}">
                  <a16:creationId xmlns:a16="http://schemas.microsoft.com/office/drawing/2014/main" id="{00B83BDC-76EE-48C7-B93D-FD63AB16E84B}"/>
                </a:ext>
              </a:extLst>
            </p:cNvPr>
            <p:cNvSpPr/>
            <p:nvPr/>
          </p:nvSpPr>
          <p:spPr bwMode="auto">
            <a:xfrm>
              <a:off x="1983768" y="1050965"/>
              <a:ext cx="83820" cy="8382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54" name="Gerader Verbinder 153">
              <a:extLst>
                <a:ext uri="{FF2B5EF4-FFF2-40B4-BE49-F238E27FC236}">
                  <a16:creationId xmlns:a16="http://schemas.microsoft.com/office/drawing/2014/main" id="{FC00F485-46D9-4C30-96E2-7745079133EF}"/>
                </a:ext>
              </a:extLst>
            </p:cNvPr>
            <p:cNvCxnSpPr/>
            <p:nvPr/>
          </p:nvCxnSpPr>
          <p:spPr bwMode="auto">
            <a:xfrm>
              <a:off x="7220860" y="1087846"/>
              <a:ext cx="0" cy="1029796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Gerader Verbinder 146">
              <a:extLst>
                <a:ext uri="{FF2B5EF4-FFF2-40B4-BE49-F238E27FC236}">
                  <a16:creationId xmlns:a16="http://schemas.microsoft.com/office/drawing/2014/main" id="{B5484606-EB3C-44B2-B85B-C8F585B005F1}"/>
                </a:ext>
              </a:extLst>
            </p:cNvPr>
            <p:cNvCxnSpPr>
              <a:endCxn id="132" idx="0"/>
            </p:cNvCxnSpPr>
            <p:nvPr/>
          </p:nvCxnSpPr>
          <p:spPr bwMode="auto">
            <a:xfrm>
              <a:off x="8154958" y="1380685"/>
              <a:ext cx="0" cy="758912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4" name="Ellipse 143">
              <a:extLst>
                <a:ext uri="{FF2B5EF4-FFF2-40B4-BE49-F238E27FC236}">
                  <a16:creationId xmlns:a16="http://schemas.microsoft.com/office/drawing/2014/main" id="{B69F77A9-9099-40E7-AA56-33446639783E}"/>
                </a:ext>
              </a:extLst>
            </p:cNvPr>
            <p:cNvSpPr/>
            <p:nvPr/>
          </p:nvSpPr>
          <p:spPr bwMode="auto">
            <a:xfrm>
              <a:off x="7178950" y="1050965"/>
              <a:ext cx="83820" cy="8382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E39A55AB-F54C-40A4-8D3E-85E2CAF4C8F3}"/>
                </a:ext>
              </a:extLst>
            </p:cNvPr>
            <p:cNvCxnSpPr/>
            <p:nvPr/>
          </p:nvCxnSpPr>
          <p:spPr bwMode="auto">
            <a:xfrm>
              <a:off x="7459620" y="1349866"/>
              <a:ext cx="0" cy="767776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C71ABAD8-64FD-5AAC-92C2-E65A3E3F0FB5}"/>
              </a:ext>
            </a:extLst>
          </p:cNvPr>
          <p:cNvGrpSpPr/>
          <p:nvPr/>
        </p:nvGrpSpPr>
        <p:grpSpPr>
          <a:xfrm>
            <a:off x="2989698" y="1362345"/>
            <a:ext cx="3772741" cy="2643296"/>
            <a:chOff x="2989698" y="1362345"/>
            <a:chExt cx="3772741" cy="2643296"/>
          </a:xfrm>
        </p:grpSpPr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83A412D2-E679-4F94-BAA5-06ADBD340D6C}"/>
                </a:ext>
              </a:extLst>
            </p:cNvPr>
            <p:cNvGrpSpPr/>
            <p:nvPr/>
          </p:nvGrpSpPr>
          <p:grpSpPr>
            <a:xfrm>
              <a:off x="2989698" y="1362345"/>
              <a:ext cx="3772741" cy="2643296"/>
              <a:chOff x="2989698" y="1362345"/>
              <a:chExt cx="3772741" cy="2643296"/>
            </a:xfrm>
          </p:grpSpPr>
          <p:grpSp>
            <p:nvGrpSpPr>
              <p:cNvPr id="61" name="Gruppieren 60">
                <a:extLst>
                  <a:ext uri="{FF2B5EF4-FFF2-40B4-BE49-F238E27FC236}">
                    <a16:creationId xmlns:a16="http://schemas.microsoft.com/office/drawing/2014/main" id="{4E2CB56A-5A6E-4583-B24F-EE8FC97C07E3}"/>
                  </a:ext>
                </a:extLst>
              </p:cNvPr>
              <p:cNvGrpSpPr/>
              <p:nvPr/>
            </p:nvGrpSpPr>
            <p:grpSpPr>
              <a:xfrm>
                <a:off x="2989698" y="2207254"/>
                <a:ext cx="3772741" cy="188571"/>
                <a:chOff x="2989698" y="2207254"/>
                <a:chExt cx="3772741" cy="188571"/>
              </a:xfrm>
            </p:grpSpPr>
            <p:sp>
              <p:nvSpPr>
                <p:cNvPr id="10" name="Pfeil: nach links und rechts 9">
                  <a:extLst>
                    <a:ext uri="{FF2B5EF4-FFF2-40B4-BE49-F238E27FC236}">
                      <a16:creationId xmlns:a16="http://schemas.microsoft.com/office/drawing/2014/main" id="{9C79C629-1732-4C2A-87D1-435EBCA50362}"/>
                    </a:ext>
                  </a:extLst>
                </p:cNvPr>
                <p:cNvSpPr/>
                <p:nvPr/>
              </p:nvSpPr>
              <p:spPr bwMode="auto">
                <a:xfrm>
                  <a:off x="2989698" y="2207254"/>
                  <a:ext cx="1669048" cy="188571"/>
                </a:xfrm>
                <a:prstGeom prst="leftRightArrow">
                  <a:avLst>
                    <a:gd name="adj1" fmla="val 50000"/>
                    <a:gd name="adj2" fmla="val 102532"/>
                  </a:avLst>
                </a:prstGeom>
                <a:solidFill>
                  <a:srgbClr val="00B0F0"/>
                </a:solidFill>
                <a:ln w="127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0" name="Pfeil: nach links und rechts 159">
                  <a:extLst>
                    <a:ext uri="{FF2B5EF4-FFF2-40B4-BE49-F238E27FC236}">
                      <a16:creationId xmlns:a16="http://schemas.microsoft.com/office/drawing/2014/main" id="{EFA745E2-9738-4D46-9E53-C20702C417EE}"/>
                    </a:ext>
                  </a:extLst>
                </p:cNvPr>
                <p:cNvSpPr/>
                <p:nvPr/>
              </p:nvSpPr>
              <p:spPr bwMode="auto">
                <a:xfrm>
                  <a:off x="5543681" y="2207254"/>
                  <a:ext cx="1218758" cy="188571"/>
                </a:xfrm>
                <a:prstGeom prst="leftRightArrow">
                  <a:avLst>
                    <a:gd name="adj1" fmla="val 50000"/>
                    <a:gd name="adj2" fmla="val 102532"/>
                  </a:avLst>
                </a:prstGeom>
                <a:solidFill>
                  <a:srgbClr val="00B0F0"/>
                </a:solidFill>
                <a:ln w="127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0" name="Gruppieren 59">
                <a:extLst>
                  <a:ext uri="{FF2B5EF4-FFF2-40B4-BE49-F238E27FC236}">
                    <a16:creationId xmlns:a16="http://schemas.microsoft.com/office/drawing/2014/main" id="{19A522D8-1AD0-4E09-84BF-09CAA23ACE95}"/>
                  </a:ext>
                </a:extLst>
              </p:cNvPr>
              <p:cNvGrpSpPr/>
              <p:nvPr/>
            </p:nvGrpSpPr>
            <p:grpSpPr>
              <a:xfrm>
                <a:off x="4610001" y="1362345"/>
                <a:ext cx="986360" cy="2643296"/>
                <a:chOff x="4610001" y="1362345"/>
                <a:chExt cx="986360" cy="2643296"/>
              </a:xfrm>
            </p:grpSpPr>
            <p:sp>
              <p:nvSpPr>
                <p:cNvPr id="47" name="Rechteck 46">
                  <a:extLst>
                    <a:ext uri="{FF2B5EF4-FFF2-40B4-BE49-F238E27FC236}">
                      <a16:creationId xmlns:a16="http://schemas.microsoft.com/office/drawing/2014/main" id="{3C3D4D37-A45F-42CF-8AFF-4EE78621C670}"/>
                    </a:ext>
                  </a:extLst>
                </p:cNvPr>
                <p:cNvSpPr/>
                <p:nvPr/>
              </p:nvSpPr>
              <p:spPr bwMode="auto">
                <a:xfrm>
                  <a:off x="4610001" y="1740023"/>
                  <a:ext cx="986360" cy="226561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pic>
              <p:nvPicPr>
                <p:cNvPr id="274" name="Grafik 273">
                  <a:extLst>
                    <a:ext uri="{FF2B5EF4-FFF2-40B4-BE49-F238E27FC236}">
                      <a16:creationId xmlns:a16="http://schemas.microsoft.com/office/drawing/2014/main" id="{BC84CC21-5644-4A02-9D03-CA5FE29A76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0520" b="9928"/>
                <a:stretch/>
              </p:blipFill>
              <p:spPr>
                <a:xfrm>
                  <a:off x="4807263" y="3110607"/>
                  <a:ext cx="326987" cy="183153"/>
                </a:xfrm>
                <a:prstGeom prst="rect">
                  <a:avLst/>
                </a:prstGeom>
              </p:spPr>
            </p:pic>
            <p:pic>
              <p:nvPicPr>
                <p:cNvPr id="275" name="Grafik 274">
                  <a:extLst>
                    <a:ext uri="{FF2B5EF4-FFF2-40B4-BE49-F238E27FC236}">
                      <a16:creationId xmlns:a16="http://schemas.microsoft.com/office/drawing/2014/main" id="{376940AE-AB74-4BCC-9863-0C066A854C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43101" y="2901654"/>
                  <a:ext cx="309899" cy="185939"/>
                </a:xfrm>
                <a:prstGeom prst="rect">
                  <a:avLst/>
                </a:prstGeom>
              </p:spPr>
            </p:pic>
            <p:pic>
              <p:nvPicPr>
                <p:cNvPr id="276" name="Grafik 275" descr="Ein Bild, das Text, ClipArt enthält.&#10;&#10;Automatisch generierte Beschreibung">
                  <a:extLst>
                    <a:ext uri="{FF2B5EF4-FFF2-40B4-BE49-F238E27FC236}">
                      <a16:creationId xmlns:a16="http://schemas.microsoft.com/office/drawing/2014/main" id="{B1651623-79A1-4C6A-A733-C3F26A3DAE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120" t="25822" r="22201" b="37321"/>
                <a:stretch/>
              </p:blipFill>
              <p:spPr>
                <a:xfrm>
                  <a:off x="4884477" y="3350519"/>
                  <a:ext cx="473616" cy="149381"/>
                </a:xfrm>
                <a:prstGeom prst="rect">
                  <a:avLst/>
                </a:prstGeom>
              </p:spPr>
            </p:pic>
            <p:sp>
              <p:nvSpPr>
                <p:cNvPr id="151" name="Rechteck: abgerundete Ecken 150">
                  <a:extLst>
                    <a:ext uri="{FF2B5EF4-FFF2-40B4-BE49-F238E27FC236}">
                      <a16:creationId xmlns:a16="http://schemas.microsoft.com/office/drawing/2014/main" id="{04FEC80A-D11A-4B51-BEE1-01D1A0A0C122}"/>
                    </a:ext>
                  </a:extLst>
                </p:cNvPr>
                <p:cNvSpPr/>
                <p:nvPr/>
              </p:nvSpPr>
              <p:spPr bwMode="auto">
                <a:xfrm>
                  <a:off x="4685002" y="1970352"/>
                  <a:ext cx="832423" cy="657536"/>
                </a:xfrm>
                <a:prstGeom prst="roundRect">
                  <a:avLst/>
                </a:prstGeom>
                <a:solidFill>
                  <a:srgbClr val="00B0F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3" name="Textfeld 152">
                  <a:extLst>
                    <a:ext uri="{FF2B5EF4-FFF2-40B4-BE49-F238E27FC236}">
                      <a16:creationId xmlns:a16="http://schemas.microsoft.com/office/drawing/2014/main" id="{D30DDE69-5024-4997-9EF3-9A6E9BC5C683}"/>
                    </a:ext>
                  </a:extLst>
                </p:cNvPr>
                <p:cNvSpPr txBox="1"/>
                <p:nvPr/>
              </p:nvSpPr>
              <p:spPr>
                <a:xfrm>
                  <a:off x="4613811" y="2025309"/>
                  <a:ext cx="971741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1000" dirty="0"/>
                    <a:t>Energie-</a:t>
                  </a:r>
                </a:p>
                <a:p>
                  <a:pPr algn="ctr"/>
                  <a:r>
                    <a:rPr lang="de-DE" sz="1000" dirty="0"/>
                    <a:t>Management-</a:t>
                  </a:r>
                  <a:br>
                    <a:rPr lang="de-DE" sz="1000" dirty="0"/>
                  </a:br>
                  <a:r>
                    <a:rPr lang="de-DE" sz="1000" dirty="0"/>
                    <a:t>System</a:t>
                  </a:r>
                </a:p>
              </p:txBody>
            </p:sp>
            <p:sp>
              <p:nvSpPr>
                <p:cNvPr id="163" name="Pfeil: nach links und rechts 162">
                  <a:extLst>
                    <a:ext uri="{FF2B5EF4-FFF2-40B4-BE49-F238E27FC236}">
                      <a16:creationId xmlns:a16="http://schemas.microsoft.com/office/drawing/2014/main" id="{BAB52944-8D20-4986-99D6-FD5A22ADC286}"/>
                    </a:ext>
                  </a:extLst>
                </p:cNvPr>
                <p:cNvSpPr/>
                <p:nvPr/>
              </p:nvSpPr>
              <p:spPr bwMode="auto">
                <a:xfrm rot="5400000">
                  <a:off x="4946029" y="1653880"/>
                  <a:ext cx="444375" cy="188571"/>
                </a:xfrm>
                <a:prstGeom prst="leftRightArrow">
                  <a:avLst>
                    <a:gd name="adj1" fmla="val 50000"/>
                    <a:gd name="adj2" fmla="val 102532"/>
                  </a:avLst>
                </a:prstGeom>
                <a:solidFill>
                  <a:srgbClr val="00B0F0"/>
                </a:solidFill>
                <a:ln w="127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164" name="Gerade Verbindung mit Pfeil 163">
                  <a:extLst>
                    <a:ext uri="{FF2B5EF4-FFF2-40B4-BE49-F238E27FC236}">
                      <a16:creationId xmlns:a16="http://schemas.microsoft.com/office/drawing/2014/main" id="{EFB01558-8DD8-422F-9368-B9DE6BFF1452}"/>
                    </a:ext>
                  </a:extLst>
                </p:cNvPr>
                <p:cNvCxnSpPr/>
                <p:nvPr/>
              </p:nvCxnSpPr>
              <p:spPr bwMode="auto">
                <a:xfrm flipV="1">
                  <a:off x="4832759" y="2621131"/>
                  <a:ext cx="0" cy="246833"/>
                </a:xfrm>
                <a:prstGeom prst="straightConnector1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65" name="Gerade Verbindung mit Pfeil 164">
                  <a:extLst>
                    <a:ext uri="{FF2B5EF4-FFF2-40B4-BE49-F238E27FC236}">
                      <a16:creationId xmlns:a16="http://schemas.microsoft.com/office/drawing/2014/main" id="{2FAC29B1-14E1-4EED-A7CF-C0911CB0D184}"/>
                    </a:ext>
                  </a:extLst>
                </p:cNvPr>
                <p:cNvCxnSpPr/>
                <p:nvPr/>
              </p:nvCxnSpPr>
              <p:spPr bwMode="auto">
                <a:xfrm flipV="1">
                  <a:off x="5047098" y="2621131"/>
                  <a:ext cx="0" cy="474017"/>
                </a:xfrm>
                <a:prstGeom prst="straightConnector1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67" name="Gerade Verbindung mit Pfeil 166">
                  <a:extLst>
                    <a:ext uri="{FF2B5EF4-FFF2-40B4-BE49-F238E27FC236}">
                      <a16:creationId xmlns:a16="http://schemas.microsoft.com/office/drawing/2014/main" id="{2BEE85F2-631A-41BF-AFA4-C4327A49DE01}"/>
                    </a:ext>
                  </a:extLst>
                </p:cNvPr>
                <p:cNvCxnSpPr/>
                <p:nvPr/>
              </p:nvCxnSpPr>
              <p:spPr bwMode="auto">
                <a:xfrm flipV="1">
                  <a:off x="5224898" y="2621131"/>
                  <a:ext cx="0" cy="695180"/>
                </a:xfrm>
                <a:prstGeom prst="straightConnector1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8" name="Gerader Verbinder 157">
                  <a:extLst>
                    <a:ext uri="{FF2B5EF4-FFF2-40B4-BE49-F238E27FC236}">
                      <a16:creationId xmlns:a16="http://schemas.microsoft.com/office/drawing/2014/main" id="{1021C1D7-8779-4829-9BB4-89AAFF3A6B8B}"/>
                    </a:ext>
                  </a:extLst>
                </p:cNvPr>
                <p:cNvCxnSpPr/>
                <p:nvPr/>
              </p:nvCxnSpPr>
              <p:spPr bwMode="auto">
                <a:xfrm>
                  <a:off x="4899418" y="1362345"/>
                  <a:ext cx="0" cy="608007"/>
                </a:xfrm>
                <a:prstGeom prst="lin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0099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" name="Gerade Verbindung mit Pfeil 3">
                  <a:extLst>
                    <a:ext uri="{FF2B5EF4-FFF2-40B4-BE49-F238E27FC236}">
                      <a16:creationId xmlns:a16="http://schemas.microsoft.com/office/drawing/2014/main" id="{1D3736BA-4259-411D-D105-EBED3F85B0D6}"/>
                    </a:ext>
                  </a:extLst>
                </p:cNvPr>
                <p:cNvCxnSpPr>
                  <a:stCxn id="12" idx="0"/>
                </p:cNvCxnSpPr>
                <p:nvPr/>
              </p:nvCxnSpPr>
              <p:spPr bwMode="auto">
                <a:xfrm flipH="1" flipV="1">
                  <a:off x="5402698" y="2621131"/>
                  <a:ext cx="10374" cy="975922"/>
                </a:xfrm>
                <a:prstGeom prst="straightConnector1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grpSp>
          <p:nvGrpSpPr>
            <p:cNvPr id="27" name="Gruppieren 26">
              <a:extLst>
                <a:ext uri="{FF2B5EF4-FFF2-40B4-BE49-F238E27FC236}">
                  <a16:creationId xmlns:a16="http://schemas.microsoft.com/office/drawing/2014/main" id="{3ACCCAD1-695A-7C5C-C76A-9B12D73EB86E}"/>
                </a:ext>
              </a:extLst>
            </p:cNvPr>
            <p:cNvGrpSpPr/>
            <p:nvPr/>
          </p:nvGrpSpPr>
          <p:grpSpPr>
            <a:xfrm>
              <a:off x="5262998" y="3597053"/>
              <a:ext cx="300148" cy="286736"/>
              <a:chOff x="5197010" y="3735511"/>
              <a:chExt cx="328036" cy="313378"/>
            </a:xfrm>
          </p:grpSpPr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44195131-9088-E827-39CA-085C766F2E4E}"/>
                  </a:ext>
                </a:extLst>
              </p:cNvPr>
              <p:cNvSpPr/>
              <p:nvPr/>
            </p:nvSpPr>
            <p:spPr bwMode="auto">
              <a:xfrm>
                <a:off x="5197010" y="3735511"/>
                <a:ext cx="328036" cy="313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22" name="Grafik 21" descr="Ein Bild, das Schwarz, Dunkelheit enthält.&#10;&#10;Automatisch generierte Beschreibung">
                <a:extLst>
                  <a:ext uri="{FF2B5EF4-FFF2-40B4-BE49-F238E27FC236}">
                    <a16:creationId xmlns:a16="http://schemas.microsoft.com/office/drawing/2014/main" id="{EFA5F5B1-A010-2DF2-2A77-C229674D15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49517" y="3786475"/>
                <a:ext cx="223032" cy="211450"/>
              </a:xfrm>
              <a:prstGeom prst="rect">
                <a:avLst/>
              </a:prstGeom>
            </p:spPr>
          </p:pic>
        </p:grpSp>
      </p:grpSp>
      <p:sp>
        <p:nvSpPr>
          <p:cNvPr id="5" name="Text Box 5">
            <a:extLst>
              <a:ext uri="{FF2B5EF4-FFF2-40B4-BE49-F238E27FC236}">
                <a16:creationId xmlns:a16="http://schemas.microsoft.com/office/drawing/2014/main" id="{ACB449E3-B681-4B0B-8980-3EE63E6BA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96503"/>
            <a:ext cx="9906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Die EMS sind notwendige Voraussetzung für die Energiewende!</a:t>
            </a:r>
            <a:endParaRPr lang="de-DE" altLang="de-DE" sz="1800" i="1" dirty="0">
              <a:solidFill>
                <a:srgbClr val="00B050"/>
              </a:solidFill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76C347FC-FCB1-5734-F47D-9DE4A2FCB757}"/>
              </a:ext>
            </a:extLst>
          </p:cNvPr>
          <p:cNvGrpSpPr/>
          <p:nvPr/>
        </p:nvGrpSpPr>
        <p:grpSpPr>
          <a:xfrm>
            <a:off x="2970634" y="1817108"/>
            <a:ext cx="621038" cy="335324"/>
            <a:chOff x="2824974" y="1817108"/>
            <a:chExt cx="621038" cy="335324"/>
          </a:xfrm>
        </p:grpSpPr>
        <p:grpSp>
          <p:nvGrpSpPr>
            <p:cNvPr id="268" name="Gruppieren 267">
              <a:extLst>
                <a:ext uri="{FF2B5EF4-FFF2-40B4-BE49-F238E27FC236}">
                  <a16:creationId xmlns:a16="http://schemas.microsoft.com/office/drawing/2014/main" id="{7F19219A-6656-68CC-FBD0-E0666850FB34}"/>
                </a:ext>
              </a:extLst>
            </p:cNvPr>
            <p:cNvGrpSpPr/>
            <p:nvPr/>
          </p:nvGrpSpPr>
          <p:grpSpPr>
            <a:xfrm>
              <a:off x="3117976" y="1817108"/>
              <a:ext cx="328036" cy="313378"/>
              <a:chOff x="3117976" y="1817108"/>
              <a:chExt cx="328036" cy="313378"/>
            </a:xfrm>
          </p:grpSpPr>
          <p:sp>
            <p:nvSpPr>
              <p:cNvPr id="266" name="Rechteck 265">
                <a:extLst>
                  <a:ext uri="{FF2B5EF4-FFF2-40B4-BE49-F238E27FC236}">
                    <a16:creationId xmlns:a16="http://schemas.microsoft.com/office/drawing/2014/main" id="{4F773A29-DE63-1FA6-AAC7-768F5246B000}"/>
                  </a:ext>
                </a:extLst>
              </p:cNvPr>
              <p:cNvSpPr/>
              <p:nvPr/>
            </p:nvSpPr>
            <p:spPr bwMode="auto">
              <a:xfrm>
                <a:off x="3117976" y="1817108"/>
                <a:ext cx="328036" cy="313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267" name="Grafik 266" descr="Ein Bild, das Schwarz, Dunkelheit enthält.&#10;&#10;Automatisch generierte Beschreibung">
                <a:extLst>
                  <a:ext uri="{FF2B5EF4-FFF2-40B4-BE49-F238E27FC236}">
                    <a16:creationId xmlns:a16="http://schemas.microsoft.com/office/drawing/2014/main" id="{711FD5FE-B0A0-D887-27CA-2414CAC10A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70483" y="1868072"/>
                <a:ext cx="223032" cy="211450"/>
              </a:xfrm>
              <a:prstGeom prst="rect">
                <a:avLst/>
              </a:prstGeom>
            </p:spPr>
          </p:pic>
        </p:grpSp>
        <p:cxnSp>
          <p:nvCxnSpPr>
            <p:cNvPr id="269" name="Gerade Verbindung mit Pfeil 268">
              <a:extLst>
                <a:ext uri="{FF2B5EF4-FFF2-40B4-BE49-F238E27FC236}">
                  <a16:creationId xmlns:a16="http://schemas.microsoft.com/office/drawing/2014/main" id="{9C1F119C-CC37-F2B0-D1DE-0BE6052BF463}"/>
                </a:ext>
              </a:extLst>
            </p:cNvPr>
            <p:cNvCxnSpPr/>
            <p:nvPr/>
          </p:nvCxnSpPr>
          <p:spPr bwMode="auto">
            <a:xfrm flipH="1">
              <a:off x="2824974" y="1967691"/>
              <a:ext cx="287683" cy="184741"/>
            </a:xfrm>
            <a:prstGeom prst="straightConnector1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51264065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24" name="Rechteck 72723">
            <a:extLst>
              <a:ext uri="{FF2B5EF4-FFF2-40B4-BE49-F238E27FC236}">
                <a16:creationId xmlns:a16="http://schemas.microsoft.com/office/drawing/2014/main" id="{E150CF9D-B2C7-F91B-7006-3D183549AF8C}"/>
              </a:ext>
            </a:extLst>
          </p:cNvPr>
          <p:cNvSpPr/>
          <p:nvPr/>
        </p:nvSpPr>
        <p:spPr bwMode="auto">
          <a:xfrm>
            <a:off x="112405" y="1489697"/>
            <a:ext cx="9721960" cy="466904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707" name="Rectangle 4">
            <a:extLst>
              <a:ext uri="{FF2B5EF4-FFF2-40B4-BE49-F238E27FC236}">
                <a16:creationId xmlns:a16="http://schemas.microsoft.com/office/drawing/2014/main" id="{EA0FBD13-4D0C-46B5-BB93-EEDE4E184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4"/>
            <a:ext cx="851039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Das Energie-Management-System beim </a:t>
            </a:r>
            <a:r>
              <a:rPr lang="de-DE" altLang="de-DE" sz="2000" dirty="0" err="1">
                <a:solidFill>
                  <a:schemeClr val="bg1"/>
                </a:solidFill>
              </a:rPr>
              <a:t>ProSumer</a:t>
            </a:r>
            <a:r>
              <a:rPr lang="de-DE" altLang="de-DE" sz="2000" dirty="0">
                <a:solidFill>
                  <a:schemeClr val="bg1"/>
                </a:solidFill>
              </a:rPr>
              <a:t> (1)</a:t>
            </a:r>
            <a:br>
              <a:rPr lang="de-DE" altLang="de-DE" sz="2000" dirty="0">
                <a:solidFill>
                  <a:schemeClr val="bg1"/>
                </a:solidFill>
              </a:rPr>
            </a:br>
            <a:r>
              <a:rPr lang="de-DE" altLang="de-DE" sz="2000" dirty="0">
                <a:solidFill>
                  <a:schemeClr val="bg1"/>
                </a:solidFill>
              </a:rPr>
              <a:t>Komponenten und Funktionen</a:t>
            </a: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C785A221-F41B-41D0-A18D-1EB391EE98CF}"/>
              </a:ext>
            </a:extLst>
          </p:cNvPr>
          <p:cNvCxnSpPr/>
          <p:nvPr/>
        </p:nvCxnSpPr>
        <p:spPr bwMode="auto">
          <a:xfrm>
            <a:off x="609600" y="1102501"/>
            <a:ext cx="7799310" cy="0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r Verbinder 134">
            <a:extLst>
              <a:ext uri="{FF2B5EF4-FFF2-40B4-BE49-F238E27FC236}">
                <a16:creationId xmlns:a16="http://schemas.microsoft.com/office/drawing/2014/main" id="{663398CD-C698-45B7-97AC-989FF60A3B34}"/>
              </a:ext>
            </a:extLst>
          </p:cNvPr>
          <p:cNvCxnSpPr/>
          <p:nvPr/>
        </p:nvCxnSpPr>
        <p:spPr bwMode="auto">
          <a:xfrm>
            <a:off x="609600" y="1356501"/>
            <a:ext cx="7799310" cy="0"/>
          </a:xfrm>
          <a:prstGeom prst="line">
            <a:avLst/>
          </a:prstGeom>
          <a:solidFill>
            <a:srgbClr val="FF0000"/>
          </a:solidFill>
          <a:ln w="12700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feld 34">
            <a:extLst>
              <a:ext uri="{FF2B5EF4-FFF2-40B4-BE49-F238E27FC236}">
                <a16:creationId xmlns:a16="http://schemas.microsoft.com/office/drawing/2014/main" id="{274D6C98-C3BC-4F1D-BD67-87A86BF4F91D}"/>
              </a:ext>
            </a:extLst>
          </p:cNvPr>
          <p:cNvSpPr txBox="1"/>
          <p:nvPr/>
        </p:nvSpPr>
        <p:spPr>
          <a:xfrm>
            <a:off x="8432906" y="913638"/>
            <a:ext cx="1430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EVU-Stromnetz</a:t>
            </a:r>
          </a:p>
        </p:txBody>
      </p:sp>
      <p:sp>
        <p:nvSpPr>
          <p:cNvPr id="152" name="Textfeld 151">
            <a:extLst>
              <a:ext uri="{FF2B5EF4-FFF2-40B4-BE49-F238E27FC236}">
                <a16:creationId xmlns:a16="http://schemas.microsoft.com/office/drawing/2014/main" id="{1F232847-AFFC-401C-A6E2-A85DE839F7CD}"/>
              </a:ext>
            </a:extLst>
          </p:cNvPr>
          <p:cNvSpPr txBox="1"/>
          <p:nvPr/>
        </p:nvSpPr>
        <p:spPr>
          <a:xfrm>
            <a:off x="8432906" y="1189669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Datennetz</a:t>
            </a:r>
          </a:p>
        </p:txBody>
      </p:sp>
      <p:cxnSp>
        <p:nvCxnSpPr>
          <p:cNvPr id="145" name="Gerader Verbinder 144">
            <a:extLst>
              <a:ext uri="{FF2B5EF4-FFF2-40B4-BE49-F238E27FC236}">
                <a16:creationId xmlns:a16="http://schemas.microsoft.com/office/drawing/2014/main" id="{D4220D75-3BEF-4F3F-A602-D49363ED4B9D}"/>
              </a:ext>
            </a:extLst>
          </p:cNvPr>
          <p:cNvCxnSpPr/>
          <p:nvPr/>
        </p:nvCxnSpPr>
        <p:spPr bwMode="auto">
          <a:xfrm>
            <a:off x="2875860" y="1349866"/>
            <a:ext cx="0" cy="808126"/>
          </a:xfrm>
          <a:prstGeom prst="line">
            <a:avLst/>
          </a:prstGeom>
          <a:solidFill>
            <a:srgbClr val="FF0000"/>
          </a:solidFill>
          <a:ln w="12700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Gerader Verbinder 97">
            <a:extLst>
              <a:ext uri="{FF2B5EF4-FFF2-40B4-BE49-F238E27FC236}">
                <a16:creationId xmlns:a16="http://schemas.microsoft.com/office/drawing/2014/main" id="{F31A4547-82B6-489F-9097-F1FC06059D00}"/>
              </a:ext>
            </a:extLst>
          </p:cNvPr>
          <p:cNvCxnSpPr/>
          <p:nvPr/>
        </p:nvCxnSpPr>
        <p:spPr bwMode="auto">
          <a:xfrm>
            <a:off x="1984343" y="1087846"/>
            <a:ext cx="0" cy="1057893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Ellipse 123">
            <a:extLst>
              <a:ext uri="{FF2B5EF4-FFF2-40B4-BE49-F238E27FC236}">
                <a16:creationId xmlns:a16="http://schemas.microsoft.com/office/drawing/2014/main" id="{00B83BDC-76EE-48C7-B93D-FD63AB16E84B}"/>
              </a:ext>
            </a:extLst>
          </p:cNvPr>
          <p:cNvSpPr/>
          <p:nvPr/>
        </p:nvSpPr>
        <p:spPr bwMode="auto">
          <a:xfrm>
            <a:off x="1943832" y="1050965"/>
            <a:ext cx="83820" cy="8382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5805ACD8-3270-5959-25ED-7843A985F7CD}"/>
              </a:ext>
            </a:extLst>
          </p:cNvPr>
          <p:cNvSpPr/>
          <p:nvPr/>
        </p:nvSpPr>
        <p:spPr bwMode="auto">
          <a:xfrm>
            <a:off x="1453255" y="2157992"/>
            <a:ext cx="2146663" cy="930358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F3DD43A-59F6-F743-217D-765BBF9AF175}"/>
              </a:ext>
            </a:extLst>
          </p:cNvPr>
          <p:cNvSpPr txBox="1"/>
          <p:nvPr/>
        </p:nvSpPr>
        <p:spPr>
          <a:xfrm>
            <a:off x="2712261" y="2139857"/>
            <a:ext cx="631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/>
              <a:t>Gate-</a:t>
            </a:r>
          </a:p>
          <a:p>
            <a:pPr algn="ctr"/>
            <a:r>
              <a:rPr lang="de-DE" sz="1400" dirty="0"/>
              <a:t>Way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C1084EFA-6125-0C60-EB08-03BF50547718}"/>
              </a:ext>
            </a:extLst>
          </p:cNvPr>
          <p:cNvCxnSpPr>
            <a:cxnSpLocks/>
          </p:cNvCxnSpPr>
          <p:nvPr/>
        </p:nvCxnSpPr>
        <p:spPr bwMode="auto">
          <a:xfrm>
            <a:off x="2461935" y="2157992"/>
            <a:ext cx="0" cy="930358"/>
          </a:xfrm>
          <a:prstGeom prst="lin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EEF770B2-593E-6EB1-D81F-70287B8A515E}"/>
              </a:ext>
            </a:extLst>
          </p:cNvPr>
          <p:cNvSpPr txBox="1"/>
          <p:nvPr/>
        </p:nvSpPr>
        <p:spPr>
          <a:xfrm>
            <a:off x="1656021" y="2232217"/>
            <a:ext cx="66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/>
              <a:t>Smart</a:t>
            </a:r>
          </a:p>
          <a:p>
            <a:pPr algn="ctr"/>
            <a:r>
              <a:rPr lang="de-DE" sz="1400" dirty="0"/>
              <a:t>Meter</a:t>
            </a:r>
          </a:p>
        </p:txBody>
      </p: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291C1C56-E255-CEC2-3D41-ECBE4D01633F}"/>
              </a:ext>
            </a:extLst>
          </p:cNvPr>
          <p:cNvCxnSpPr/>
          <p:nvPr/>
        </p:nvCxnSpPr>
        <p:spPr bwMode="auto">
          <a:xfrm>
            <a:off x="362146" y="4431855"/>
            <a:ext cx="7626154" cy="0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feld 38">
            <a:extLst>
              <a:ext uri="{FF2B5EF4-FFF2-40B4-BE49-F238E27FC236}">
                <a16:creationId xmlns:a16="http://schemas.microsoft.com/office/drawing/2014/main" id="{910F2429-8EC4-1A93-ACA4-E251425C2B6A}"/>
              </a:ext>
            </a:extLst>
          </p:cNvPr>
          <p:cNvSpPr txBox="1"/>
          <p:nvPr/>
        </p:nvSpPr>
        <p:spPr>
          <a:xfrm>
            <a:off x="8036506" y="4262824"/>
            <a:ext cx="1478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Haus-Stromnetz</a:t>
            </a:r>
          </a:p>
        </p:txBody>
      </p:sp>
      <p:cxnSp>
        <p:nvCxnSpPr>
          <p:cNvPr id="121" name="Gerader Verbinder 120">
            <a:extLst>
              <a:ext uri="{FF2B5EF4-FFF2-40B4-BE49-F238E27FC236}">
                <a16:creationId xmlns:a16="http://schemas.microsoft.com/office/drawing/2014/main" id="{6951BB67-7915-D9CE-3EC9-756F9BF53DFC}"/>
              </a:ext>
            </a:extLst>
          </p:cNvPr>
          <p:cNvCxnSpPr>
            <a:cxnSpLocks/>
            <a:endCxn id="122" idx="0"/>
          </p:cNvCxnSpPr>
          <p:nvPr/>
        </p:nvCxnSpPr>
        <p:spPr bwMode="auto">
          <a:xfrm>
            <a:off x="1965394" y="3084206"/>
            <a:ext cx="1898" cy="1301936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" name="Ellipse 121">
            <a:extLst>
              <a:ext uri="{FF2B5EF4-FFF2-40B4-BE49-F238E27FC236}">
                <a16:creationId xmlns:a16="http://schemas.microsoft.com/office/drawing/2014/main" id="{3C34E12F-AB8D-D580-1D60-98688A4E04B0}"/>
              </a:ext>
            </a:extLst>
          </p:cNvPr>
          <p:cNvSpPr/>
          <p:nvPr/>
        </p:nvSpPr>
        <p:spPr bwMode="auto">
          <a:xfrm>
            <a:off x="1925382" y="4386142"/>
            <a:ext cx="83820" cy="8382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2" name="Textfeld 161">
            <a:extLst>
              <a:ext uri="{FF2B5EF4-FFF2-40B4-BE49-F238E27FC236}">
                <a16:creationId xmlns:a16="http://schemas.microsoft.com/office/drawing/2014/main" id="{2BE31B8C-0735-39E2-C149-5E32FAB17B54}"/>
              </a:ext>
            </a:extLst>
          </p:cNvPr>
          <p:cNvSpPr txBox="1"/>
          <p:nvPr/>
        </p:nvSpPr>
        <p:spPr>
          <a:xfrm>
            <a:off x="280061" y="1510390"/>
            <a:ext cx="1043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err="1"/>
              <a:t>ProSumer</a:t>
            </a:r>
            <a:endParaRPr lang="de-DE" sz="1400" b="1" dirty="0"/>
          </a:p>
        </p:txBody>
      </p:sp>
      <p:sp>
        <p:nvSpPr>
          <p:cNvPr id="153" name="Textfeld 152">
            <a:extLst>
              <a:ext uri="{FF2B5EF4-FFF2-40B4-BE49-F238E27FC236}">
                <a16:creationId xmlns:a16="http://schemas.microsoft.com/office/drawing/2014/main" id="{16F25056-ED52-89D6-B544-C3D9BBE7970F}"/>
              </a:ext>
            </a:extLst>
          </p:cNvPr>
          <p:cNvSpPr txBox="1"/>
          <p:nvPr/>
        </p:nvSpPr>
        <p:spPr>
          <a:xfrm>
            <a:off x="170201" y="2384821"/>
            <a:ext cx="1335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>
                <a:solidFill>
                  <a:srgbClr val="0000FF"/>
                </a:solidFill>
              </a:rPr>
              <a:t>- ermittelt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Verbrauchswerte</a:t>
            </a:r>
          </a:p>
        </p:txBody>
      </p:sp>
      <p:sp>
        <p:nvSpPr>
          <p:cNvPr id="166" name="Text Box 14">
            <a:extLst>
              <a:ext uri="{FF2B5EF4-FFF2-40B4-BE49-F238E27FC236}">
                <a16:creationId xmlns:a16="http://schemas.microsoft.com/office/drawing/2014/main" id="{6CDFB86A-93CC-8DD4-E426-68C3E55D8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4794" y="5220503"/>
            <a:ext cx="91192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b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</a:b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- ISE e.V.</a:t>
            </a:r>
            <a:b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</a:b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- </a:t>
            </a:r>
            <a:r>
              <a:rPr lang="de-DE" altLang="de-DE" sz="1200" dirty="0" err="1">
                <a:solidFill>
                  <a:srgbClr val="000000"/>
                </a:solidFill>
                <a:ea typeface="Microsoft YaHei" panose="020B0503020204020204" pitchFamily="34" charset="-122"/>
              </a:rPr>
              <a:t>FairGrid</a:t>
            </a:r>
            <a:endParaRPr lang="de-DE" altLang="de-DE" sz="1200" dirty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cxnSp>
        <p:nvCxnSpPr>
          <p:cNvPr id="171" name="Gerade Verbindung mit Pfeil 170">
            <a:extLst>
              <a:ext uri="{FF2B5EF4-FFF2-40B4-BE49-F238E27FC236}">
                <a16:creationId xmlns:a16="http://schemas.microsoft.com/office/drawing/2014/main" id="{1258D2B0-03A8-2555-8463-716D567D8E1D}"/>
              </a:ext>
            </a:extLst>
          </p:cNvPr>
          <p:cNvCxnSpPr/>
          <p:nvPr/>
        </p:nvCxnSpPr>
        <p:spPr bwMode="auto">
          <a:xfrm>
            <a:off x="1845660" y="1544206"/>
            <a:ext cx="0" cy="490177"/>
          </a:xfrm>
          <a:prstGeom prst="straightConnector1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6CD8ED79-D7B0-8E3A-902A-5EAC6E078D15}"/>
              </a:ext>
            </a:extLst>
          </p:cNvPr>
          <p:cNvSpPr txBox="1"/>
          <p:nvPr/>
        </p:nvSpPr>
        <p:spPr>
          <a:xfrm>
            <a:off x="7374813" y="1672401"/>
            <a:ext cx="2387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flexible Strompreise:</a:t>
            </a:r>
            <a:r>
              <a:rPr lang="de-DE" sz="1200" dirty="0"/>
              <a:t> </a:t>
            </a:r>
            <a:r>
              <a:rPr lang="de-DE" sz="1200" dirty="0">
                <a:solidFill>
                  <a:srgbClr val="FF0000"/>
                </a:solidFill>
              </a:rPr>
              <a:t>z.B.</a:t>
            </a:r>
            <a:r>
              <a:rPr lang="de-DE" sz="1200" dirty="0"/>
              <a:t> </a:t>
            </a:r>
            <a:r>
              <a:rPr lang="de-DE" sz="1200" dirty="0" err="1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tibber</a:t>
            </a:r>
            <a:endParaRPr lang="de-DE" sz="1200" dirty="0">
              <a:solidFill>
                <a:srgbClr val="FF0000"/>
              </a:solidFill>
            </a:endParaRP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86F64689-0C53-B517-FF18-42075F8709FC}"/>
              </a:ext>
            </a:extLst>
          </p:cNvPr>
          <p:cNvGrpSpPr/>
          <p:nvPr/>
        </p:nvGrpSpPr>
        <p:grpSpPr>
          <a:xfrm>
            <a:off x="3599918" y="1053365"/>
            <a:ext cx="3875872" cy="2046813"/>
            <a:chOff x="3599918" y="1053365"/>
            <a:chExt cx="3875872" cy="2046813"/>
          </a:xfrm>
        </p:grpSpPr>
        <p:grpSp>
          <p:nvGrpSpPr>
            <p:cNvPr id="72720" name="Gruppieren 72719">
              <a:extLst>
                <a:ext uri="{FF2B5EF4-FFF2-40B4-BE49-F238E27FC236}">
                  <a16:creationId xmlns:a16="http://schemas.microsoft.com/office/drawing/2014/main" id="{0B0BF4CA-55EA-01A4-5895-8A48EA45103A}"/>
                </a:ext>
              </a:extLst>
            </p:cNvPr>
            <p:cNvGrpSpPr/>
            <p:nvPr/>
          </p:nvGrpSpPr>
          <p:grpSpPr>
            <a:xfrm>
              <a:off x="3599918" y="1368329"/>
              <a:ext cx="3875872" cy="1731849"/>
              <a:chOff x="3568974" y="1356501"/>
              <a:chExt cx="3875872" cy="1731849"/>
            </a:xfrm>
          </p:grpSpPr>
          <p:sp>
            <p:nvSpPr>
              <p:cNvPr id="27" name="Rechteck: abgerundete Ecken 26">
                <a:extLst>
                  <a:ext uri="{FF2B5EF4-FFF2-40B4-BE49-F238E27FC236}">
                    <a16:creationId xmlns:a16="http://schemas.microsoft.com/office/drawing/2014/main" id="{26A512E6-FBCC-88C4-9BEA-5BEEA5742605}"/>
                  </a:ext>
                </a:extLst>
              </p:cNvPr>
              <p:cNvSpPr/>
              <p:nvPr/>
            </p:nvSpPr>
            <p:spPr bwMode="auto">
              <a:xfrm>
                <a:off x="4961825" y="2157992"/>
                <a:ext cx="2483021" cy="930358"/>
              </a:xfrm>
              <a:prstGeom prst="roundRect">
                <a:avLst/>
              </a:prstGeom>
              <a:solidFill>
                <a:srgbClr val="66CC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505600DE-D75B-A625-8FB4-FC7E98C13A6E}"/>
                  </a:ext>
                </a:extLst>
              </p:cNvPr>
              <p:cNvSpPr txBox="1"/>
              <p:nvPr/>
            </p:nvSpPr>
            <p:spPr>
              <a:xfrm>
                <a:off x="5111698" y="2450310"/>
                <a:ext cx="141726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/>
                  <a:t>Home-Manager</a:t>
                </a:r>
              </a:p>
            </p:txBody>
          </p:sp>
          <p:cxnSp>
            <p:nvCxnSpPr>
              <p:cNvPr id="29" name="Gerade Verbindung mit Pfeil 28">
                <a:extLst>
                  <a:ext uri="{FF2B5EF4-FFF2-40B4-BE49-F238E27FC236}">
                    <a16:creationId xmlns:a16="http://schemas.microsoft.com/office/drawing/2014/main" id="{219E9C1C-7B47-071B-8E16-80055A9BAA82}"/>
                  </a:ext>
                </a:extLst>
              </p:cNvPr>
              <p:cNvCxnSpPr>
                <a:cxnSpLocks/>
                <a:stCxn id="2" idx="3"/>
                <a:endCxn id="27" idx="1"/>
              </p:cNvCxnSpPr>
              <p:nvPr/>
            </p:nvCxnSpPr>
            <p:spPr bwMode="auto">
              <a:xfrm>
                <a:off x="3568974" y="2611343"/>
                <a:ext cx="1392851" cy="11828"/>
              </a:xfrm>
              <a:prstGeom prst="straightConnector1">
                <a:avLst/>
              </a:prstGeom>
              <a:solidFill>
                <a:srgbClr val="FF0000"/>
              </a:solidFill>
              <a:ln w="38100" cap="flat" cmpd="sng" algn="ctr">
                <a:solidFill>
                  <a:srgbClr val="0099FF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4A907435-B61E-B738-7D58-A87B60B8DE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520" b="9928"/>
              <a:stretch/>
            </p:blipFill>
            <p:spPr>
              <a:xfrm>
                <a:off x="6263986" y="1645073"/>
                <a:ext cx="496238" cy="277954"/>
              </a:xfrm>
              <a:prstGeom prst="rect">
                <a:avLst/>
              </a:prstGeom>
            </p:spPr>
          </p:pic>
          <p:pic>
            <p:nvPicPr>
              <p:cNvPr id="105" name="Grafik 104">
                <a:extLst>
                  <a:ext uri="{FF2B5EF4-FFF2-40B4-BE49-F238E27FC236}">
                    <a16:creationId xmlns:a16="http://schemas.microsoft.com/office/drawing/2014/main" id="{1C23678A-5769-45C9-2467-836A0962D0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62661" y="2429516"/>
                <a:ext cx="600262" cy="360157"/>
              </a:xfrm>
              <a:prstGeom prst="rect">
                <a:avLst/>
              </a:prstGeom>
            </p:spPr>
          </p:pic>
          <p:pic>
            <p:nvPicPr>
              <p:cNvPr id="106" name="Grafik 105" descr="Ein Bild, das Text, ClipArt enthält.&#10;&#10;Automatisch generierte Beschreibung">
                <a:extLst>
                  <a:ext uri="{FF2B5EF4-FFF2-40B4-BE49-F238E27FC236}">
                    <a16:creationId xmlns:a16="http://schemas.microsoft.com/office/drawing/2014/main" id="{AC49CF96-1108-4D61-734C-42566C7827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20" t="25822" r="22201" b="37321"/>
              <a:stretch/>
            </p:blipFill>
            <p:spPr>
              <a:xfrm>
                <a:off x="6882658" y="1731670"/>
                <a:ext cx="473616" cy="149381"/>
              </a:xfrm>
              <a:prstGeom prst="rect">
                <a:avLst/>
              </a:prstGeom>
            </p:spPr>
          </p:pic>
          <p:cxnSp>
            <p:nvCxnSpPr>
              <p:cNvPr id="118" name="Gerader Verbinder 117">
                <a:extLst>
                  <a:ext uri="{FF2B5EF4-FFF2-40B4-BE49-F238E27FC236}">
                    <a16:creationId xmlns:a16="http://schemas.microsoft.com/office/drawing/2014/main" id="{88B02795-73D4-1F45-5F6A-1427F19578CD}"/>
                  </a:ext>
                </a:extLst>
              </p:cNvPr>
              <p:cNvCxnSpPr/>
              <p:nvPr/>
            </p:nvCxnSpPr>
            <p:spPr bwMode="auto">
              <a:xfrm>
                <a:off x="5286857" y="1356501"/>
                <a:ext cx="0" cy="789238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00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4" name="Gerade Verbindung mit Pfeil 113">
                <a:extLst>
                  <a:ext uri="{FF2B5EF4-FFF2-40B4-BE49-F238E27FC236}">
                    <a16:creationId xmlns:a16="http://schemas.microsoft.com/office/drawing/2014/main" id="{F2C2FD74-7709-9082-AA16-923FDA79AADB}"/>
                  </a:ext>
                </a:extLst>
              </p:cNvPr>
              <p:cNvCxnSpPr>
                <a:stCxn id="104" idx="2"/>
              </p:cNvCxnSpPr>
              <p:nvPr/>
            </p:nvCxnSpPr>
            <p:spPr bwMode="auto">
              <a:xfrm>
                <a:off x="6512105" y="1923027"/>
                <a:ext cx="0" cy="222712"/>
              </a:xfrm>
              <a:prstGeom prst="straightConnector1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7" name="Gerade Verbindung mit Pfeil 126">
                <a:extLst>
                  <a:ext uri="{FF2B5EF4-FFF2-40B4-BE49-F238E27FC236}">
                    <a16:creationId xmlns:a16="http://schemas.microsoft.com/office/drawing/2014/main" id="{88F450D4-E00E-687E-1CFD-65842F10A30C}"/>
                  </a:ext>
                </a:extLst>
              </p:cNvPr>
              <p:cNvCxnSpPr/>
              <p:nvPr/>
            </p:nvCxnSpPr>
            <p:spPr bwMode="auto">
              <a:xfrm>
                <a:off x="7124818" y="1923027"/>
                <a:ext cx="0" cy="222712"/>
              </a:xfrm>
              <a:prstGeom prst="straightConnector1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72719" name="Gruppieren 72718">
                <a:extLst>
                  <a:ext uri="{FF2B5EF4-FFF2-40B4-BE49-F238E27FC236}">
                    <a16:creationId xmlns:a16="http://schemas.microsoft.com/office/drawing/2014/main" id="{EDD520BD-DCE5-BD15-BE76-516BAB5BA931}"/>
                  </a:ext>
                </a:extLst>
              </p:cNvPr>
              <p:cNvGrpSpPr/>
              <p:nvPr/>
            </p:nvGrpSpPr>
            <p:grpSpPr>
              <a:xfrm>
                <a:off x="3586097" y="2178760"/>
                <a:ext cx="1415549" cy="816721"/>
                <a:chOff x="3586097" y="2178760"/>
                <a:chExt cx="1415549" cy="816721"/>
              </a:xfrm>
            </p:grpSpPr>
            <p:sp>
              <p:nvSpPr>
                <p:cNvPr id="137" name="Textfeld 136">
                  <a:extLst>
                    <a:ext uri="{FF2B5EF4-FFF2-40B4-BE49-F238E27FC236}">
                      <a16:creationId xmlns:a16="http://schemas.microsoft.com/office/drawing/2014/main" id="{C7515460-0626-D305-26A5-DD64E65583A0}"/>
                    </a:ext>
                  </a:extLst>
                </p:cNvPr>
                <p:cNvSpPr txBox="1"/>
                <p:nvPr/>
              </p:nvSpPr>
              <p:spPr>
                <a:xfrm>
                  <a:off x="3765998" y="2178760"/>
                  <a:ext cx="12356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200" dirty="0">
                      <a:solidFill>
                        <a:srgbClr val="0000FF"/>
                      </a:solidFill>
                    </a:rPr>
                    <a:t>- </a:t>
                  </a:r>
                  <a:r>
                    <a:rPr lang="de-DE" sz="1200" dirty="0" err="1">
                      <a:solidFill>
                        <a:srgbClr val="0000FF"/>
                      </a:solidFill>
                    </a:rPr>
                    <a:t>Verbr.werte</a:t>
                  </a:r>
                  <a:br>
                    <a:rPr lang="de-DE" sz="1200" dirty="0">
                      <a:solidFill>
                        <a:srgbClr val="0000FF"/>
                      </a:solidFill>
                    </a:rPr>
                  </a:br>
                  <a:r>
                    <a:rPr lang="de-DE" sz="1200" dirty="0">
                      <a:solidFill>
                        <a:srgbClr val="0000FF"/>
                      </a:solidFill>
                    </a:rPr>
                    <a:t>- Soll-Zustände</a:t>
                  </a:r>
                </a:p>
              </p:txBody>
            </p:sp>
            <p:sp>
              <p:nvSpPr>
                <p:cNvPr id="138" name="Textfeld 137">
                  <a:extLst>
                    <a:ext uri="{FF2B5EF4-FFF2-40B4-BE49-F238E27FC236}">
                      <a16:creationId xmlns:a16="http://schemas.microsoft.com/office/drawing/2014/main" id="{9C4258BF-CA2C-47E5-F865-18A48C013B45}"/>
                    </a:ext>
                  </a:extLst>
                </p:cNvPr>
                <p:cNvSpPr txBox="1"/>
                <p:nvPr/>
              </p:nvSpPr>
              <p:spPr>
                <a:xfrm>
                  <a:off x="3624664" y="2718482"/>
                  <a:ext cx="117692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200" dirty="0">
                      <a:solidFill>
                        <a:srgbClr val="0000FF"/>
                      </a:solidFill>
                    </a:rPr>
                    <a:t> - Ist-Zustände</a:t>
                  </a:r>
                </a:p>
              </p:txBody>
            </p:sp>
            <p:cxnSp>
              <p:nvCxnSpPr>
                <p:cNvPr id="72710" name="Gerade Verbindung mit Pfeil 72709">
                  <a:extLst>
                    <a:ext uri="{FF2B5EF4-FFF2-40B4-BE49-F238E27FC236}">
                      <a16:creationId xmlns:a16="http://schemas.microsoft.com/office/drawing/2014/main" id="{BB730E40-0800-2E75-05FD-0BD19E9C173B}"/>
                    </a:ext>
                  </a:extLst>
                </p:cNvPr>
                <p:cNvCxnSpPr/>
                <p:nvPr/>
              </p:nvCxnSpPr>
              <p:spPr bwMode="auto">
                <a:xfrm flipH="1">
                  <a:off x="4718856" y="2866269"/>
                  <a:ext cx="194536" cy="0"/>
                </a:xfrm>
                <a:prstGeom prst="straightConnector1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2718" name="Gerade Verbindung mit Pfeil 72717">
                  <a:extLst>
                    <a:ext uri="{FF2B5EF4-FFF2-40B4-BE49-F238E27FC236}">
                      <a16:creationId xmlns:a16="http://schemas.microsoft.com/office/drawing/2014/main" id="{935FA1ED-D42C-AAFA-CD53-C1421EB5890C}"/>
                    </a:ext>
                  </a:extLst>
                </p:cNvPr>
                <p:cNvCxnSpPr/>
                <p:nvPr/>
              </p:nvCxnSpPr>
              <p:spPr bwMode="auto">
                <a:xfrm>
                  <a:off x="3586097" y="2392463"/>
                  <a:ext cx="237746" cy="0"/>
                </a:xfrm>
                <a:prstGeom prst="straightConnector1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14" name="Gerade Verbindung mit Pfeil 13">
                <a:extLst>
                  <a:ext uri="{FF2B5EF4-FFF2-40B4-BE49-F238E27FC236}">
                    <a16:creationId xmlns:a16="http://schemas.microsoft.com/office/drawing/2014/main" id="{B9F7A267-B5DB-326D-9570-4BC54C06641C}"/>
                  </a:ext>
                </a:extLst>
              </p:cNvPr>
              <p:cNvCxnSpPr/>
              <p:nvPr/>
            </p:nvCxnSpPr>
            <p:spPr bwMode="auto">
              <a:xfrm>
                <a:off x="5722489" y="1923027"/>
                <a:ext cx="0" cy="222712"/>
              </a:xfrm>
              <a:prstGeom prst="straightConnector1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E8AA29FC-721D-B987-41AB-68F5AAB03A8F}"/>
                </a:ext>
              </a:extLst>
            </p:cNvPr>
            <p:cNvGrpSpPr/>
            <p:nvPr/>
          </p:nvGrpSpPr>
          <p:grpSpPr>
            <a:xfrm>
              <a:off x="5546583" y="1615956"/>
              <a:ext cx="401106" cy="377433"/>
              <a:chOff x="10161344" y="2392768"/>
              <a:chExt cx="712396" cy="717839"/>
            </a:xfrm>
          </p:grpSpPr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692D1759-A6CD-E367-7C5D-ED8E303F3802}"/>
                  </a:ext>
                </a:extLst>
              </p:cNvPr>
              <p:cNvSpPr/>
              <p:nvPr/>
            </p:nvSpPr>
            <p:spPr bwMode="auto">
              <a:xfrm>
                <a:off x="10161344" y="2392768"/>
                <a:ext cx="712396" cy="717839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13" name="Grafik 12" descr="Ein Bild, das Schwarz, Dunkelheit enthält.&#10;&#10;Automatisch generierte Beschreibung">
                <a:extLst>
                  <a:ext uri="{FF2B5EF4-FFF2-40B4-BE49-F238E27FC236}">
                    <a16:creationId xmlns:a16="http://schemas.microsoft.com/office/drawing/2014/main" id="{8D4D6488-F9F0-5C7B-D630-9A58B8902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75363" y="2509508"/>
                <a:ext cx="484358" cy="484358"/>
              </a:xfrm>
              <a:prstGeom prst="rect">
                <a:avLst/>
              </a:prstGeom>
            </p:spPr>
          </p:pic>
        </p:grpSp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C124EF77-FC87-4FCB-2C8D-A5D6C0445207}"/>
                </a:ext>
              </a:extLst>
            </p:cNvPr>
            <p:cNvCxnSpPr>
              <a:endCxn id="22" idx="4"/>
            </p:cNvCxnSpPr>
            <p:nvPr/>
          </p:nvCxnSpPr>
          <p:spPr bwMode="auto">
            <a:xfrm flipV="1">
              <a:off x="5753433" y="1137185"/>
              <a:ext cx="186" cy="479666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A5E448A7-3708-5BCD-C173-01350E3B22A3}"/>
                </a:ext>
              </a:extLst>
            </p:cNvPr>
            <p:cNvSpPr/>
            <p:nvPr/>
          </p:nvSpPr>
          <p:spPr bwMode="auto">
            <a:xfrm>
              <a:off x="5711709" y="1053365"/>
              <a:ext cx="83820" cy="8382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" name="Text Box 5">
            <a:extLst>
              <a:ext uri="{FF2B5EF4-FFF2-40B4-BE49-F238E27FC236}">
                <a16:creationId xmlns:a16="http://schemas.microsoft.com/office/drawing/2014/main" id="{ACB449E3-B681-4B0B-8980-3EE63E6BA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41087"/>
            <a:ext cx="9906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Smart Meter-Gateway und Home-Manager organisieren zukünftig den </a:t>
            </a:r>
            <a:r>
              <a:rPr lang="de-DE" altLang="de-DE" sz="1800" dirty="0" err="1">
                <a:solidFill>
                  <a:srgbClr val="00B050"/>
                </a:solidFill>
              </a:rPr>
              <a:t>ProSumer</a:t>
            </a:r>
            <a:r>
              <a:rPr lang="de-DE" altLang="de-DE" sz="1800" dirty="0">
                <a:solidFill>
                  <a:srgbClr val="00B050"/>
                </a:solidFill>
              </a:rPr>
              <a:t>!</a:t>
            </a:r>
            <a:endParaRPr lang="de-DE" altLang="de-DE" sz="1800" i="1" dirty="0">
              <a:solidFill>
                <a:srgbClr val="00B050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AE6C825-E406-3B26-AA6B-E4B9F5D38AFF}"/>
              </a:ext>
            </a:extLst>
          </p:cNvPr>
          <p:cNvSpPr txBox="1"/>
          <p:nvPr/>
        </p:nvSpPr>
        <p:spPr>
          <a:xfrm>
            <a:off x="5753433" y="3192671"/>
            <a:ext cx="3193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für Normalanwender: z.B. </a:t>
            </a:r>
            <a:r>
              <a:rPr lang="de-DE" sz="1200" dirty="0">
                <a:solidFill>
                  <a:srgbClr val="FF000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AMPERIX</a:t>
            </a:r>
            <a:br>
              <a:rPr lang="de-DE" sz="1200" dirty="0">
                <a:solidFill>
                  <a:srgbClr val="FF0000"/>
                </a:solidFill>
              </a:rPr>
            </a:br>
            <a:r>
              <a:rPr lang="de-DE" sz="1200" dirty="0">
                <a:solidFill>
                  <a:srgbClr val="FF0000"/>
                </a:solidFill>
              </a:rPr>
              <a:t>für IT-Fans: Mini-PC  und z.B. </a:t>
            </a:r>
            <a:r>
              <a:rPr lang="de-DE" sz="1200" dirty="0" err="1">
                <a:solidFill>
                  <a:srgbClr val="FF000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Homeassitant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75C79C2-D605-A395-398C-4CE404C514C8}"/>
              </a:ext>
            </a:extLst>
          </p:cNvPr>
          <p:cNvSpPr txBox="1"/>
          <p:nvPr/>
        </p:nvSpPr>
        <p:spPr>
          <a:xfrm>
            <a:off x="1880044" y="3084204"/>
            <a:ext cx="1521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/>
              <a:t>Komponten</a:t>
            </a:r>
            <a:r>
              <a:rPr lang="de-DE" sz="1200" dirty="0"/>
              <a:t> des Netzbetreibers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C416C816-5260-9BCD-C8CE-6051E0A4A156}"/>
              </a:ext>
            </a:extLst>
          </p:cNvPr>
          <p:cNvGrpSpPr/>
          <p:nvPr/>
        </p:nvGrpSpPr>
        <p:grpSpPr>
          <a:xfrm>
            <a:off x="362146" y="1991110"/>
            <a:ext cx="9431448" cy="3229393"/>
            <a:chOff x="362146" y="1991110"/>
            <a:chExt cx="9431448" cy="3229393"/>
          </a:xfrm>
        </p:grpSpPr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82CE6C90-F5E6-0FC8-5B3E-21A62B24A87D}"/>
                </a:ext>
              </a:extLst>
            </p:cNvPr>
            <p:cNvGrpSpPr/>
            <p:nvPr/>
          </p:nvGrpSpPr>
          <p:grpSpPr>
            <a:xfrm>
              <a:off x="362146" y="3130306"/>
              <a:ext cx="9219376" cy="2090197"/>
              <a:chOff x="362146" y="3130306"/>
              <a:chExt cx="9219376" cy="2090197"/>
            </a:xfrm>
          </p:grpSpPr>
          <p:cxnSp>
            <p:nvCxnSpPr>
              <p:cNvPr id="83" name="Gerader Verbinder 82">
                <a:extLst>
                  <a:ext uri="{FF2B5EF4-FFF2-40B4-BE49-F238E27FC236}">
                    <a16:creationId xmlns:a16="http://schemas.microsoft.com/office/drawing/2014/main" id="{DB91B626-B107-8F0F-EE75-40A94B2AA475}"/>
                  </a:ext>
                </a:extLst>
              </p:cNvPr>
              <p:cNvCxnSpPr/>
              <p:nvPr/>
            </p:nvCxnSpPr>
            <p:spPr bwMode="auto">
              <a:xfrm>
                <a:off x="5316074" y="3130306"/>
                <a:ext cx="0" cy="1474731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00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Gerader Verbinder 37">
                <a:extLst>
                  <a:ext uri="{FF2B5EF4-FFF2-40B4-BE49-F238E27FC236}">
                    <a16:creationId xmlns:a16="http://schemas.microsoft.com/office/drawing/2014/main" id="{26F6B5E3-0746-C94E-55BC-617C74AC9B6D}"/>
                  </a:ext>
                </a:extLst>
              </p:cNvPr>
              <p:cNvCxnSpPr/>
              <p:nvPr/>
            </p:nvCxnSpPr>
            <p:spPr bwMode="auto">
              <a:xfrm>
                <a:off x="362146" y="4605038"/>
                <a:ext cx="7626154" cy="0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00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311464AE-5376-DEDF-466D-AF40AC9FF9B6}"/>
                  </a:ext>
                </a:extLst>
              </p:cNvPr>
              <p:cNvSpPr txBox="1"/>
              <p:nvPr/>
            </p:nvSpPr>
            <p:spPr>
              <a:xfrm>
                <a:off x="8040716" y="4451149"/>
                <a:ext cx="15408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>
                    <a:solidFill>
                      <a:srgbClr val="0000FF"/>
                    </a:solidFill>
                  </a:rPr>
                  <a:t>WLAN/Powerline</a:t>
                </a:r>
              </a:p>
            </p:txBody>
          </p:sp>
          <p:cxnSp>
            <p:nvCxnSpPr>
              <p:cNvPr id="86" name="Gerader Verbinder 85">
                <a:extLst>
                  <a:ext uri="{FF2B5EF4-FFF2-40B4-BE49-F238E27FC236}">
                    <a16:creationId xmlns:a16="http://schemas.microsoft.com/office/drawing/2014/main" id="{4F9598C1-68F6-C132-46F3-653AF91FE4E0}"/>
                  </a:ext>
                </a:extLst>
              </p:cNvPr>
              <p:cNvCxnSpPr/>
              <p:nvPr/>
            </p:nvCxnSpPr>
            <p:spPr bwMode="auto">
              <a:xfrm>
                <a:off x="4282175" y="4605038"/>
                <a:ext cx="0" cy="419880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00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" name="Gerader Verbinder 90">
                <a:extLst>
                  <a:ext uri="{FF2B5EF4-FFF2-40B4-BE49-F238E27FC236}">
                    <a16:creationId xmlns:a16="http://schemas.microsoft.com/office/drawing/2014/main" id="{73381D53-208E-A51E-BCAC-28E159217488}"/>
                  </a:ext>
                </a:extLst>
              </p:cNvPr>
              <p:cNvCxnSpPr/>
              <p:nvPr/>
            </p:nvCxnSpPr>
            <p:spPr bwMode="auto">
              <a:xfrm>
                <a:off x="5704575" y="4605038"/>
                <a:ext cx="0" cy="419880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00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5" name="Gerader Verbinder 94">
                <a:extLst>
                  <a:ext uri="{FF2B5EF4-FFF2-40B4-BE49-F238E27FC236}">
                    <a16:creationId xmlns:a16="http://schemas.microsoft.com/office/drawing/2014/main" id="{948A2E27-AB2D-161D-6D8E-A5E21481B305}"/>
                  </a:ext>
                </a:extLst>
              </p:cNvPr>
              <p:cNvCxnSpPr/>
              <p:nvPr/>
            </p:nvCxnSpPr>
            <p:spPr bwMode="auto">
              <a:xfrm>
                <a:off x="1040987" y="3850778"/>
                <a:ext cx="0" cy="1255291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00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" name="Gerader Verbinder 91">
                <a:extLst>
                  <a:ext uri="{FF2B5EF4-FFF2-40B4-BE49-F238E27FC236}">
                    <a16:creationId xmlns:a16="http://schemas.microsoft.com/office/drawing/2014/main" id="{34F67D80-E958-8A46-AEB9-9EA4834E01DC}"/>
                  </a:ext>
                </a:extLst>
              </p:cNvPr>
              <p:cNvCxnSpPr/>
              <p:nvPr/>
            </p:nvCxnSpPr>
            <p:spPr bwMode="auto">
              <a:xfrm>
                <a:off x="7547345" y="4605038"/>
                <a:ext cx="0" cy="615465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00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9" name="Textfeld 128">
              <a:extLst>
                <a:ext uri="{FF2B5EF4-FFF2-40B4-BE49-F238E27FC236}">
                  <a16:creationId xmlns:a16="http://schemas.microsoft.com/office/drawing/2014/main" id="{11B161C3-D268-A8BD-46AF-526156CB42BF}"/>
                </a:ext>
              </a:extLst>
            </p:cNvPr>
            <p:cNvSpPr txBox="1"/>
            <p:nvPr/>
          </p:nvSpPr>
          <p:spPr>
            <a:xfrm>
              <a:off x="7406855" y="1991110"/>
              <a:ext cx="23867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rgbClr val="0000FF"/>
                  </a:solidFill>
                </a:rPr>
                <a:t> - ermittelt Verbraucherzustände </a:t>
              </a:r>
            </a:p>
          </p:txBody>
        </p:sp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3D1EF791-F282-0F13-0E65-4B96856376D9}"/>
              </a:ext>
            </a:extLst>
          </p:cNvPr>
          <p:cNvSpPr txBox="1"/>
          <p:nvPr/>
        </p:nvSpPr>
        <p:spPr>
          <a:xfrm>
            <a:off x="3644402" y="1604071"/>
            <a:ext cx="1316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solidFill>
                  <a:srgbClr val="FF0000"/>
                </a:solidFill>
                <a:sym typeface="Symbol" panose="05050102010706020507" pitchFamily="18" charset="2"/>
              </a:rPr>
              <a:t>Dimmen</a:t>
            </a:r>
            <a:br>
              <a:rPr lang="de-DE" sz="1200" dirty="0">
                <a:solidFill>
                  <a:srgbClr val="FF0000"/>
                </a:solidFill>
                <a:sym typeface="Symbol" panose="05050102010706020507" pitchFamily="18" charset="2"/>
              </a:rPr>
            </a:br>
            <a:r>
              <a:rPr lang="de-DE" sz="1200" dirty="0">
                <a:solidFill>
                  <a:srgbClr val="FF0000"/>
                </a:solidFill>
                <a:sym typeface="Symbol" panose="05050102010706020507" pitchFamily="18" charset="2"/>
              </a:rPr>
              <a:t></a:t>
            </a:r>
            <a:r>
              <a:rPr lang="de-DE" sz="1200" dirty="0">
                <a:solidFill>
                  <a:srgbClr val="FF0000"/>
                </a:solidFill>
              </a:rPr>
              <a:t> 4,2 kW (EnWG §14a)</a:t>
            </a:r>
          </a:p>
        </p:txBody>
      </p:sp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60F76062-3787-97DA-28DD-7CA29BCFE7EC}"/>
              </a:ext>
            </a:extLst>
          </p:cNvPr>
          <p:cNvGrpSpPr/>
          <p:nvPr/>
        </p:nvGrpSpPr>
        <p:grpSpPr>
          <a:xfrm>
            <a:off x="421477" y="3365073"/>
            <a:ext cx="1401016" cy="2674908"/>
            <a:chOff x="421477" y="3365073"/>
            <a:chExt cx="1401016" cy="2674908"/>
          </a:xfrm>
        </p:grpSpPr>
        <p:cxnSp>
          <p:nvCxnSpPr>
            <p:cNvPr id="72728" name="Gerade Verbindung mit Pfeil 72727">
              <a:extLst>
                <a:ext uri="{FF2B5EF4-FFF2-40B4-BE49-F238E27FC236}">
                  <a16:creationId xmlns:a16="http://schemas.microsoft.com/office/drawing/2014/main" id="{EEE13A75-2348-4C13-FBD9-EB8A7AE4BDB5}"/>
                </a:ext>
              </a:extLst>
            </p:cNvPr>
            <p:cNvCxnSpPr/>
            <p:nvPr/>
          </p:nvCxnSpPr>
          <p:spPr bwMode="auto">
            <a:xfrm>
              <a:off x="1822493" y="3456205"/>
              <a:ext cx="0" cy="490177"/>
            </a:xfrm>
            <a:prstGeom prst="straightConnector1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316AC124-F839-DB52-09C6-BD6435A6657E}"/>
                </a:ext>
              </a:extLst>
            </p:cNvPr>
            <p:cNvGrpSpPr/>
            <p:nvPr/>
          </p:nvGrpSpPr>
          <p:grpSpPr>
            <a:xfrm>
              <a:off x="421477" y="3365073"/>
              <a:ext cx="975545" cy="2674908"/>
              <a:chOff x="421477" y="3365073"/>
              <a:chExt cx="975545" cy="2674908"/>
            </a:xfrm>
          </p:grpSpPr>
          <p:grpSp>
            <p:nvGrpSpPr>
              <p:cNvPr id="41" name="Gruppieren 40">
                <a:extLst>
                  <a:ext uri="{FF2B5EF4-FFF2-40B4-BE49-F238E27FC236}">
                    <a16:creationId xmlns:a16="http://schemas.microsoft.com/office/drawing/2014/main" id="{0F8BBF1F-4F47-8FCA-5C1D-9CF961F95245}"/>
                  </a:ext>
                </a:extLst>
              </p:cNvPr>
              <p:cNvGrpSpPr/>
              <p:nvPr/>
            </p:nvGrpSpPr>
            <p:grpSpPr>
              <a:xfrm>
                <a:off x="421477" y="3365073"/>
                <a:ext cx="860309" cy="462686"/>
                <a:chOff x="10837564" y="1643045"/>
                <a:chExt cx="3320770" cy="1785955"/>
              </a:xfrm>
            </p:grpSpPr>
            <p:sp>
              <p:nvSpPr>
                <p:cNvPr id="42" name="Freihandform: Form 41">
                  <a:extLst>
                    <a:ext uri="{FF2B5EF4-FFF2-40B4-BE49-F238E27FC236}">
                      <a16:creationId xmlns:a16="http://schemas.microsoft.com/office/drawing/2014/main" id="{E6208189-1284-75D3-1C4F-A53AB6397C17}"/>
                    </a:ext>
                  </a:extLst>
                </p:cNvPr>
                <p:cNvSpPr/>
                <p:nvPr/>
              </p:nvSpPr>
              <p:spPr bwMode="auto">
                <a:xfrm>
                  <a:off x="10837564" y="1643045"/>
                  <a:ext cx="3320770" cy="1785955"/>
                </a:xfrm>
                <a:custGeom>
                  <a:avLst/>
                  <a:gdLst>
                    <a:gd name="connsiteX0" fmla="*/ 0 w 3972232"/>
                    <a:gd name="connsiteY0" fmla="*/ 9833 h 1897626"/>
                    <a:gd name="connsiteX1" fmla="*/ 2871019 w 3972232"/>
                    <a:gd name="connsiteY1" fmla="*/ 39329 h 1897626"/>
                    <a:gd name="connsiteX2" fmla="*/ 3972232 w 3972232"/>
                    <a:gd name="connsiteY2" fmla="*/ 1858297 h 1897626"/>
                    <a:gd name="connsiteX3" fmla="*/ 894735 w 3972232"/>
                    <a:gd name="connsiteY3" fmla="*/ 1897626 h 1897626"/>
                    <a:gd name="connsiteX4" fmla="*/ 49161 w 3972232"/>
                    <a:gd name="connsiteY4" fmla="*/ 0 h 1897626"/>
                    <a:gd name="connsiteX5" fmla="*/ 78658 w 3972232"/>
                    <a:gd name="connsiteY5" fmla="*/ 68826 h 1897626"/>
                    <a:gd name="connsiteX0" fmla="*/ 0 w 3972232"/>
                    <a:gd name="connsiteY0" fmla="*/ 9833 h 1897626"/>
                    <a:gd name="connsiteX1" fmla="*/ 2874829 w 3972232"/>
                    <a:gd name="connsiteY1" fmla="*/ 54569 h 1897626"/>
                    <a:gd name="connsiteX2" fmla="*/ 3972232 w 3972232"/>
                    <a:gd name="connsiteY2" fmla="*/ 1858297 h 1897626"/>
                    <a:gd name="connsiteX3" fmla="*/ 894735 w 3972232"/>
                    <a:gd name="connsiteY3" fmla="*/ 1897626 h 1897626"/>
                    <a:gd name="connsiteX4" fmla="*/ 49161 w 3972232"/>
                    <a:gd name="connsiteY4" fmla="*/ 0 h 1897626"/>
                    <a:gd name="connsiteX5" fmla="*/ 78658 w 3972232"/>
                    <a:gd name="connsiteY5" fmla="*/ 68826 h 1897626"/>
                    <a:gd name="connsiteX0" fmla="*/ 0 w 3972232"/>
                    <a:gd name="connsiteY0" fmla="*/ 17453 h 1905246"/>
                    <a:gd name="connsiteX1" fmla="*/ 2874829 w 3972232"/>
                    <a:gd name="connsiteY1" fmla="*/ 62189 h 1905246"/>
                    <a:gd name="connsiteX2" fmla="*/ 3972232 w 3972232"/>
                    <a:gd name="connsiteY2" fmla="*/ 1865917 h 1905246"/>
                    <a:gd name="connsiteX3" fmla="*/ 894735 w 3972232"/>
                    <a:gd name="connsiteY3" fmla="*/ 1905246 h 1905246"/>
                    <a:gd name="connsiteX4" fmla="*/ 178701 w 3972232"/>
                    <a:gd name="connsiteY4" fmla="*/ 0 h 1905246"/>
                    <a:gd name="connsiteX5" fmla="*/ 78658 w 3972232"/>
                    <a:gd name="connsiteY5" fmla="*/ 76446 h 1905246"/>
                    <a:gd name="connsiteX0" fmla="*/ 0 w 3972232"/>
                    <a:gd name="connsiteY0" fmla="*/ 17453 h 1905246"/>
                    <a:gd name="connsiteX1" fmla="*/ 2874829 w 3972232"/>
                    <a:gd name="connsiteY1" fmla="*/ 62189 h 1905246"/>
                    <a:gd name="connsiteX2" fmla="*/ 3972232 w 3972232"/>
                    <a:gd name="connsiteY2" fmla="*/ 1865917 h 1905246"/>
                    <a:gd name="connsiteX3" fmla="*/ 894735 w 3972232"/>
                    <a:gd name="connsiteY3" fmla="*/ 1905246 h 1905246"/>
                    <a:gd name="connsiteX4" fmla="*/ 178701 w 3972232"/>
                    <a:gd name="connsiteY4" fmla="*/ 0 h 1905246"/>
                    <a:gd name="connsiteX5" fmla="*/ 78658 w 3972232"/>
                    <a:gd name="connsiteY5" fmla="*/ 76446 h 1905246"/>
                    <a:gd name="connsiteX0" fmla="*/ 0 w 3972232"/>
                    <a:gd name="connsiteY0" fmla="*/ 0 h 1887793"/>
                    <a:gd name="connsiteX1" fmla="*/ 2874829 w 3972232"/>
                    <a:gd name="connsiteY1" fmla="*/ 44736 h 1887793"/>
                    <a:gd name="connsiteX2" fmla="*/ 3972232 w 3972232"/>
                    <a:gd name="connsiteY2" fmla="*/ 1848464 h 1887793"/>
                    <a:gd name="connsiteX3" fmla="*/ 894735 w 3972232"/>
                    <a:gd name="connsiteY3" fmla="*/ 1887793 h 1887793"/>
                    <a:gd name="connsiteX4" fmla="*/ 78658 w 3972232"/>
                    <a:gd name="connsiteY4" fmla="*/ 58993 h 1887793"/>
                    <a:gd name="connsiteX0" fmla="*/ 0 w 3972232"/>
                    <a:gd name="connsiteY0" fmla="*/ 24827 h 1912620"/>
                    <a:gd name="connsiteX1" fmla="*/ 2874829 w 3972232"/>
                    <a:gd name="connsiteY1" fmla="*/ 69563 h 1912620"/>
                    <a:gd name="connsiteX2" fmla="*/ 3972232 w 3972232"/>
                    <a:gd name="connsiteY2" fmla="*/ 1873291 h 1912620"/>
                    <a:gd name="connsiteX3" fmla="*/ 894735 w 3972232"/>
                    <a:gd name="connsiteY3" fmla="*/ 1912620 h 1912620"/>
                    <a:gd name="connsiteX4" fmla="*/ 21508 w 3972232"/>
                    <a:gd name="connsiteY4" fmla="*/ 0 h 1912620"/>
                    <a:gd name="connsiteX0" fmla="*/ 0 w 3956992"/>
                    <a:gd name="connsiteY0" fmla="*/ 0 h 1922083"/>
                    <a:gd name="connsiteX1" fmla="*/ 2859589 w 3956992"/>
                    <a:gd name="connsiteY1" fmla="*/ 79026 h 1922083"/>
                    <a:gd name="connsiteX2" fmla="*/ 3956992 w 3956992"/>
                    <a:gd name="connsiteY2" fmla="*/ 1882754 h 1922083"/>
                    <a:gd name="connsiteX3" fmla="*/ 879495 w 3956992"/>
                    <a:gd name="connsiteY3" fmla="*/ 1922083 h 1922083"/>
                    <a:gd name="connsiteX4" fmla="*/ 6268 w 3956992"/>
                    <a:gd name="connsiteY4" fmla="*/ 9463 h 1922083"/>
                    <a:gd name="connsiteX0" fmla="*/ 0 w 3956992"/>
                    <a:gd name="connsiteY0" fmla="*/ 0 h 1882754"/>
                    <a:gd name="connsiteX1" fmla="*/ 2859589 w 3956992"/>
                    <a:gd name="connsiteY1" fmla="*/ 79026 h 1882754"/>
                    <a:gd name="connsiteX2" fmla="*/ 3956992 w 3956992"/>
                    <a:gd name="connsiteY2" fmla="*/ 1882754 h 1882754"/>
                    <a:gd name="connsiteX3" fmla="*/ 879495 w 3956992"/>
                    <a:gd name="connsiteY3" fmla="*/ 1867219 h 1882754"/>
                    <a:gd name="connsiteX4" fmla="*/ 6268 w 3956992"/>
                    <a:gd name="connsiteY4" fmla="*/ 9463 h 1882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56992" h="1882754">
                      <a:moveTo>
                        <a:pt x="0" y="0"/>
                      </a:moveTo>
                      <a:lnTo>
                        <a:pt x="2859589" y="79026"/>
                      </a:lnTo>
                      <a:lnTo>
                        <a:pt x="3956992" y="1882754"/>
                      </a:lnTo>
                      <a:lnTo>
                        <a:pt x="879495" y="1867219"/>
                      </a:lnTo>
                      <a:lnTo>
                        <a:pt x="6268" y="9463"/>
                      </a:lnTo>
                    </a:path>
                  </a:pathLst>
                </a:custGeom>
                <a:solidFill>
                  <a:srgbClr val="FFCC99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grpSp>
              <p:nvGrpSpPr>
                <p:cNvPr id="43" name="Gruppieren 42">
                  <a:extLst>
                    <a:ext uri="{FF2B5EF4-FFF2-40B4-BE49-F238E27FC236}">
                      <a16:creationId xmlns:a16="http://schemas.microsoft.com/office/drawing/2014/main" id="{E5227234-ADBA-7836-27D7-48FB3186C7E0}"/>
                    </a:ext>
                  </a:extLst>
                </p:cNvPr>
                <p:cNvGrpSpPr/>
                <p:nvPr/>
              </p:nvGrpSpPr>
              <p:grpSpPr>
                <a:xfrm>
                  <a:off x="11264516" y="1884626"/>
                  <a:ext cx="2344309" cy="1302791"/>
                  <a:chOff x="8364915" y="3815016"/>
                  <a:chExt cx="897128" cy="528571"/>
                </a:xfrm>
              </p:grpSpPr>
              <p:sp>
                <p:nvSpPr>
                  <p:cNvPr id="44" name="Freihandform: Form 43">
                    <a:extLst>
                      <a:ext uri="{FF2B5EF4-FFF2-40B4-BE49-F238E27FC236}">
                        <a16:creationId xmlns:a16="http://schemas.microsoft.com/office/drawing/2014/main" id="{728822CB-6B94-D463-11A9-CBE72CFB410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64915" y="3815016"/>
                    <a:ext cx="350547" cy="225980"/>
                  </a:xfrm>
                  <a:custGeom>
                    <a:avLst/>
                    <a:gdLst>
                      <a:gd name="connsiteX0" fmla="*/ 0 w 3972232"/>
                      <a:gd name="connsiteY0" fmla="*/ 9833 h 1897626"/>
                      <a:gd name="connsiteX1" fmla="*/ 2871019 w 3972232"/>
                      <a:gd name="connsiteY1" fmla="*/ 39329 h 1897626"/>
                      <a:gd name="connsiteX2" fmla="*/ 3972232 w 3972232"/>
                      <a:gd name="connsiteY2" fmla="*/ 1858297 h 1897626"/>
                      <a:gd name="connsiteX3" fmla="*/ 894735 w 3972232"/>
                      <a:gd name="connsiteY3" fmla="*/ 1897626 h 1897626"/>
                      <a:gd name="connsiteX4" fmla="*/ 49161 w 3972232"/>
                      <a:gd name="connsiteY4" fmla="*/ 0 h 1897626"/>
                      <a:gd name="connsiteX5" fmla="*/ 78658 w 3972232"/>
                      <a:gd name="connsiteY5" fmla="*/ 68826 h 1897626"/>
                      <a:gd name="connsiteX0" fmla="*/ 0 w 3972232"/>
                      <a:gd name="connsiteY0" fmla="*/ 9833 h 1897626"/>
                      <a:gd name="connsiteX1" fmla="*/ 2874829 w 3972232"/>
                      <a:gd name="connsiteY1" fmla="*/ 54569 h 1897626"/>
                      <a:gd name="connsiteX2" fmla="*/ 3972232 w 3972232"/>
                      <a:gd name="connsiteY2" fmla="*/ 1858297 h 1897626"/>
                      <a:gd name="connsiteX3" fmla="*/ 894735 w 3972232"/>
                      <a:gd name="connsiteY3" fmla="*/ 1897626 h 1897626"/>
                      <a:gd name="connsiteX4" fmla="*/ 49161 w 3972232"/>
                      <a:gd name="connsiteY4" fmla="*/ 0 h 1897626"/>
                      <a:gd name="connsiteX5" fmla="*/ 78658 w 3972232"/>
                      <a:gd name="connsiteY5" fmla="*/ 68826 h 1897626"/>
                      <a:gd name="connsiteX0" fmla="*/ 0 w 3972232"/>
                      <a:gd name="connsiteY0" fmla="*/ 17453 h 1905246"/>
                      <a:gd name="connsiteX1" fmla="*/ 2874829 w 3972232"/>
                      <a:gd name="connsiteY1" fmla="*/ 62189 h 1905246"/>
                      <a:gd name="connsiteX2" fmla="*/ 3972232 w 3972232"/>
                      <a:gd name="connsiteY2" fmla="*/ 1865917 h 1905246"/>
                      <a:gd name="connsiteX3" fmla="*/ 894735 w 3972232"/>
                      <a:gd name="connsiteY3" fmla="*/ 1905246 h 1905246"/>
                      <a:gd name="connsiteX4" fmla="*/ 178701 w 3972232"/>
                      <a:gd name="connsiteY4" fmla="*/ 0 h 1905246"/>
                      <a:gd name="connsiteX5" fmla="*/ 78658 w 3972232"/>
                      <a:gd name="connsiteY5" fmla="*/ 76446 h 1905246"/>
                      <a:gd name="connsiteX0" fmla="*/ 0 w 3972232"/>
                      <a:gd name="connsiteY0" fmla="*/ 17453 h 1905246"/>
                      <a:gd name="connsiteX1" fmla="*/ 2874829 w 3972232"/>
                      <a:gd name="connsiteY1" fmla="*/ 62189 h 1905246"/>
                      <a:gd name="connsiteX2" fmla="*/ 3972232 w 3972232"/>
                      <a:gd name="connsiteY2" fmla="*/ 1865917 h 1905246"/>
                      <a:gd name="connsiteX3" fmla="*/ 894735 w 3972232"/>
                      <a:gd name="connsiteY3" fmla="*/ 1905246 h 1905246"/>
                      <a:gd name="connsiteX4" fmla="*/ 178701 w 3972232"/>
                      <a:gd name="connsiteY4" fmla="*/ 0 h 1905246"/>
                      <a:gd name="connsiteX5" fmla="*/ 78658 w 3972232"/>
                      <a:gd name="connsiteY5" fmla="*/ 76446 h 1905246"/>
                      <a:gd name="connsiteX0" fmla="*/ 0 w 3972232"/>
                      <a:gd name="connsiteY0" fmla="*/ 0 h 1887793"/>
                      <a:gd name="connsiteX1" fmla="*/ 2874829 w 3972232"/>
                      <a:gd name="connsiteY1" fmla="*/ 44736 h 1887793"/>
                      <a:gd name="connsiteX2" fmla="*/ 3972232 w 3972232"/>
                      <a:gd name="connsiteY2" fmla="*/ 1848464 h 1887793"/>
                      <a:gd name="connsiteX3" fmla="*/ 894735 w 3972232"/>
                      <a:gd name="connsiteY3" fmla="*/ 1887793 h 1887793"/>
                      <a:gd name="connsiteX4" fmla="*/ 78658 w 3972232"/>
                      <a:gd name="connsiteY4" fmla="*/ 58993 h 1887793"/>
                      <a:gd name="connsiteX0" fmla="*/ 0 w 3972232"/>
                      <a:gd name="connsiteY0" fmla="*/ 24827 h 1912620"/>
                      <a:gd name="connsiteX1" fmla="*/ 2874829 w 3972232"/>
                      <a:gd name="connsiteY1" fmla="*/ 69563 h 1912620"/>
                      <a:gd name="connsiteX2" fmla="*/ 3972232 w 3972232"/>
                      <a:gd name="connsiteY2" fmla="*/ 1873291 h 1912620"/>
                      <a:gd name="connsiteX3" fmla="*/ 894735 w 3972232"/>
                      <a:gd name="connsiteY3" fmla="*/ 1912620 h 1912620"/>
                      <a:gd name="connsiteX4" fmla="*/ 21508 w 3972232"/>
                      <a:gd name="connsiteY4" fmla="*/ 0 h 1912620"/>
                      <a:gd name="connsiteX0" fmla="*/ 0 w 3956992"/>
                      <a:gd name="connsiteY0" fmla="*/ 0 h 1922083"/>
                      <a:gd name="connsiteX1" fmla="*/ 2859589 w 3956992"/>
                      <a:gd name="connsiteY1" fmla="*/ 79026 h 1922083"/>
                      <a:gd name="connsiteX2" fmla="*/ 3956992 w 3956992"/>
                      <a:gd name="connsiteY2" fmla="*/ 1882754 h 1922083"/>
                      <a:gd name="connsiteX3" fmla="*/ 879495 w 3956992"/>
                      <a:gd name="connsiteY3" fmla="*/ 1922083 h 1922083"/>
                      <a:gd name="connsiteX4" fmla="*/ 6268 w 3956992"/>
                      <a:gd name="connsiteY4" fmla="*/ 9463 h 1922083"/>
                      <a:gd name="connsiteX0" fmla="*/ 0 w 3956992"/>
                      <a:gd name="connsiteY0" fmla="*/ 0 h 1882754"/>
                      <a:gd name="connsiteX1" fmla="*/ 2859589 w 3956992"/>
                      <a:gd name="connsiteY1" fmla="*/ 79026 h 1882754"/>
                      <a:gd name="connsiteX2" fmla="*/ 3956992 w 3956992"/>
                      <a:gd name="connsiteY2" fmla="*/ 1882754 h 1882754"/>
                      <a:gd name="connsiteX3" fmla="*/ 879495 w 3956992"/>
                      <a:gd name="connsiteY3" fmla="*/ 1867219 h 1882754"/>
                      <a:gd name="connsiteX4" fmla="*/ 6268 w 3956992"/>
                      <a:gd name="connsiteY4" fmla="*/ 9463 h 1882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56992" h="1882754">
                        <a:moveTo>
                          <a:pt x="0" y="0"/>
                        </a:moveTo>
                        <a:lnTo>
                          <a:pt x="2859589" y="79026"/>
                        </a:lnTo>
                        <a:lnTo>
                          <a:pt x="3956992" y="1882754"/>
                        </a:lnTo>
                        <a:lnTo>
                          <a:pt x="879495" y="1867219"/>
                        </a:lnTo>
                        <a:lnTo>
                          <a:pt x="6268" y="9463"/>
                        </a:lnTo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5" name="Freihandform: Form 44">
                    <a:extLst>
                      <a:ext uri="{FF2B5EF4-FFF2-40B4-BE49-F238E27FC236}">
                        <a16:creationId xmlns:a16="http://schemas.microsoft.com/office/drawing/2014/main" id="{78915CF2-EEF7-E786-9476-ECE915C7B2D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764049" y="3815016"/>
                    <a:ext cx="350547" cy="225980"/>
                  </a:xfrm>
                  <a:custGeom>
                    <a:avLst/>
                    <a:gdLst>
                      <a:gd name="connsiteX0" fmla="*/ 0 w 3972232"/>
                      <a:gd name="connsiteY0" fmla="*/ 9833 h 1897626"/>
                      <a:gd name="connsiteX1" fmla="*/ 2871019 w 3972232"/>
                      <a:gd name="connsiteY1" fmla="*/ 39329 h 1897626"/>
                      <a:gd name="connsiteX2" fmla="*/ 3972232 w 3972232"/>
                      <a:gd name="connsiteY2" fmla="*/ 1858297 h 1897626"/>
                      <a:gd name="connsiteX3" fmla="*/ 894735 w 3972232"/>
                      <a:gd name="connsiteY3" fmla="*/ 1897626 h 1897626"/>
                      <a:gd name="connsiteX4" fmla="*/ 49161 w 3972232"/>
                      <a:gd name="connsiteY4" fmla="*/ 0 h 1897626"/>
                      <a:gd name="connsiteX5" fmla="*/ 78658 w 3972232"/>
                      <a:gd name="connsiteY5" fmla="*/ 68826 h 1897626"/>
                      <a:gd name="connsiteX0" fmla="*/ 0 w 3972232"/>
                      <a:gd name="connsiteY0" fmla="*/ 9833 h 1897626"/>
                      <a:gd name="connsiteX1" fmla="*/ 2874829 w 3972232"/>
                      <a:gd name="connsiteY1" fmla="*/ 54569 h 1897626"/>
                      <a:gd name="connsiteX2" fmla="*/ 3972232 w 3972232"/>
                      <a:gd name="connsiteY2" fmla="*/ 1858297 h 1897626"/>
                      <a:gd name="connsiteX3" fmla="*/ 894735 w 3972232"/>
                      <a:gd name="connsiteY3" fmla="*/ 1897626 h 1897626"/>
                      <a:gd name="connsiteX4" fmla="*/ 49161 w 3972232"/>
                      <a:gd name="connsiteY4" fmla="*/ 0 h 1897626"/>
                      <a:gd name="connsiteX5" fmla="*/ 78658 w 3972232"/>
                      <a:gd name="connsiteY5" fmla="*/ 68826 h 1897626"/>
                      <a:gd name="connsiteX0" fmla="*/ 0 w 3972232"/>
                      <a:gd name="connsiteY0" fmla="*/ 17453 h 1905246"/>
                      <a:gd name="connsiteX1" fmla="*/ 2874829 w 3972232"/>
                      <a:gd name="connsiteY1" fmla="*/ 62189 h 1905246"/>
                      <a:gd name="connsiteX2" fmla="*/ 3972232 w 3972232"/>
                      <a:gd name="connsiteY2" fmla="*/ 1865917 h 1905246"/>
                      <a:gd name="connsiteX3" fmla="*/ 894735 w 3972232"/>
                      <a:gd name="connsiteY3" fmla="*/ 1905246 h 1905246"/>
                      <a:gd name="connsiteX4" fmla="*/ 178701 w 3972232"/>
                      <a:gd name="connsiteY4" fmla="*/ 0 h 1905246"/>
                      <a:gd name="connsiteX5" fmla="*/ 78658 w 3972232"/>
                      <a:gd name="connsiteY5" fmla="*/ 76446 h 1905246"/>
                      <a:gd name="connsiteX0" fmla="*/ 0 w 3972232"/>
                      <a:gd name="connsiteY0" fmla="*/ 17453 h 1905246"/>
                      <a:gd name="connsiteX1" fmla="*/ 2874829 w 3972232"/>
                      <a:gd name="connsiteY1" fmla="*/ 62189 h 1905246"/>
                      <a:gd name="connsiteX2" fmla="*/ 3972232 w 3972232"/>
                      <a:gd name="connsiteY2" fmla="*/ 1865917 h 1905246"/>
                      <a:gd name="connsiteX3" fmla="*/ 894735 w 3972232"/>
                      <a:gd name="connsiteY3" fmla="*/ 1905246 h 1905246"/>
                      <a:gd name="connsiteX4" fmla="*/ 178701 w 3972232"/>
                      <a:gd name="connsiteY4" fmla="*/ 0 h 1905246"/>
                      <a:gd name="connsiteX5" fmla="*/ 78658 w 3972232"/>
                      <a:gd name="connsiteY5" fmla="*/ 76446 h 1905246"/>
                      <a:gd name="connsiteX0" fmla="*/ 0 w 3972232"/>
                      <a:gd name="connsiteY0" fmla="*/ 0 h 1887793"/>
                      <a:gd name="connsiteX1" fmla="*/ 2874829 w 3972232"/>
                      <a:gd name="connsiteY1" fmla="*/ 44736 h 1887793"/>
                      <a:gd name="connsiteX2" fmla="*/ 3972232 w 3972232"/>
                      <a:gd name="connsiteY2" fmla="*/ 1848464 h 1887793"/>
                      <a:gd name="connsiteX3" fmla="*/ 894735 w 3972232"/>
                      <a:gd name="connsiteY3" fmla="*/ 1887793 h 1887793"/>
                      <a:gd name="connsiteX4" fmla="*/ 78658 w 3972232"/>
                      <a:gd name="connsiteY4" fmla="*/ 58993 h 1887793"/>
                      <a:gd name="connsiteX0" fmla="*/ 0 w 3972232"/>
                      <a:gd name="connsiteY0" fmla="*/ 24827 h 1912620"/>
                      <a:gd name="connsiteX1" fmla="*/ 2874829 w 3972232"/>
                      <a:gd name="connsiteY1" fmla="*/ 69563 h 1912620"/>
                      <a:gd name="connsiteX2" fmla="*/ 3972232 w 3972232"/>
                      <a:gd name="connsiteY2" fmla="*/ 1873291 h 1912620"/>
                      <a:gd name="connsiteX3" fmla="*/ 894735 w 3972232"/>
                      <a:gd name="connsiteY3" fmla="*/ 1912620 h 1912620"/>
                      <a:gd name="connsiteX4" fmla="*/ 21508 w 3972232"/>
                      <a:gd name="connsiteY4" fmla="*/ 0 h 1912620"/>
                      <a:gd name="connsiteX0" fmla="*/ 0 w 3956992"/>
                      <a:gd name="connsiteY0" fmla="*/ 0 h 1922083"/>
                      <a:gd name="connsiteX1" fmla="*/ 2859589 w 3956992"/>
                      <a:gd name="connsiteY1" fmla="*/ 79026 h 1922083"/>
                      <a:gd name="connsiteX2" fmla="*/ 3956992 w 3956992"/>
                      <a:gd name="connsiteY2" fmla="*/ 1882754 h 1922083"/>
                      <a:gd name="connsiteX3" fmla="*/ 879495 w 3956992"/>
                      <a:gd name="connsiteY3" fmla="*/ 1922083 h 1922083"/>
                      <a:gd name="connsiteX4" fmla="*/ 6268 w 3956992"/>
                      <a:gd name="connsiteY4" fmla="*/ 9463 h 1922083"/>
                      <a:gd name="connsiteX0" fmla="*/ 0 w 3956992"/>
                      <a:gd name="connsiteY0" fmla="*/ 0 h 1882754"/>
                      <a:gd name="connsiteX1" fmla="*/ 2859589 w 3956992"/>
                      <a:gd name="connsiteY1" fmla="*/ 79026 h 1882754"/>
                      <a:gd name="connsiteX2" fmla="*/ 3956992 w 3956992"/>
                      <a:gd name="connsiteY2" fmla="*/ 1882754 h 1882754"/>
                      <a:gd name="connsiteX3" fmla="*/ 879495 w 3956992"/>
                      <a:gd name="connsiteY3" fmla="*/ 1867219 h 1882754"/>
                      <a:gd name="connsiteX4" fmla="*/ 6268 w 3956992"/>
                      <a:gd name="connsiteY4" fmla="*/ 9463 h 1882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56992" h="1882754">
                        <a:moveTo>
                          <a:pt x="0" y="0"/>
                        </a:moveTo>
                        <a:lnTo>
                          <a:pt x="2859589" y="79026"/>
                        </a:lnTo>
                        <a:lnTo>
                          <a:pt x="3956992" y="1882754"/>
                        </a:lnTo>
                        <a:lnTo>
                          <a:pt x="879495" y="1867219"/>
                        </a:lnTo>
                        <a:lnTo>
                          <a:pt x="6268" y="9463"/>
                        </a:lnTo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7" name="Freihandform: Form 46">
                    <a:extLst>
                      <a:ext uri="{FF2B5EF4-FFF2-40B4-BE49-F238E27FC236}">
                        <a16:creationId xmlns:a16="http://schemas.microsoft.com/office/drawing/2014/main" id="{98FE3F3B-890E-3884-8C6A-38B3D204529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512535" y="4117607"/>
                    <a:ext cx="350547" cy="225980"/>
                  </a:xfrm>
                  <a:custGeom>
                    <a:avLst/>
                    <a:gdLst>
                      <a:gd name="connsiteX0" fmla="*/ 0 w 3972232"/>
                      <a:gd name="connsiteY0" fmla="*/ 9833 h 1897626"/>
                      <a:gd name="connsiteX1" fmla="*/ 2871019 w 3972232"/>
                      <a:gd name="connsiteY1" fmla="*/ 39329 h 1897626"/>
                      <a:gd name="connsiteX2" fmla="*/ 3972232 w 3972232"/>
                      <a:gd name="connsiteY2" fmla="*/ 1858297 h 1897626"/>
                      <a:gd name="connsiteX3" fmla="*/ 894735 w 3972232"/>
                      <a:gd name="connsiteY3" fmla="*/ 1897626 h 1897626"/>
                      <a:gd name="connsiteX4" fmla="*/ 49161 w 3972232"/>
                      <a:gd name="connsiteY4" fmla="*/ 0 h 1897626"/>
                      <a:gd name="connsiteX5" fmla="*/ 78658 w 3972232"/>
                      <a:gd name="connsiteY5" fmla="*/ 68826 h 1897626"/>
                      <a:gd name="connsiteX0" fmla="*/ 0 w 3972232"/>
                      <a:gd name="connsiteY0" fmla="*/ 9833 h 1897626"/>
                      <a:gd name="connsiteX1" fmla="*/ 2874829 w 3972232"/>
                      <a:gd name="connsiteY1" fmla="*/ 54569 h 1897626"/>
                      <a:gd name="connsiteX2" fmla="*/ 3972232 w 3972232"/>
                      <a:gd name="connsiteY2" fmla="*/ 1858297 h 1897626"/>
                      <a:gd name="connsiteX3" fmla="*/ 894735 w 3972232"/>
                      <a:gd name="connsiteY3" fmla="*/ 1897626 h 1897626"/>
                      <a:gd name="connsiteX4" fmla="*/ 49161 w 3972232"/>
                      <a:gd name="connsiteY4" fmla="*/ 0 h 1897626"/>
                      <a:gd name="connsiteX5" fmla="*/ 78658 w 3972232"/>
                      <a:gd name="connsiteY5" fmla="*/ 68826 h 1897626"/>
                      <a:gd name="connsiteX0" fmla="*/ 0 w 3972232"/>
                      <a:gd name="connsiteY0" fmla="*/ 17453 h 1905246"/>
                      <a:gd name="connsiteX1" fmla="*/ 2874829 w 3972232"/>
                      <a:gd name="connsiteY1" fmla="*/ 62189 h 1905246"/>
                      <a:gd name="connsiteX2" fmla="*/ 3972232 w 3972232"/>
                      <a:gd name="connsiteY2" fmla="*/ 1865917 h 1905246"/>
                      <a:gd name="connsiteX3" fmla="*/ 894735 w 3972232"/>
                      <a:gd name="connsiteY3" fmla="*/ 1905246 h 1905246"/>
                      <a:gd name="connsiteX4" fmla="*/ 178701 w 3972232"/>
                      <a:gd name="connsiteY4" fmla="*/ 0 h 1905246"/>
                      <a:gd name="connsiteX5" fmla="*/ 78658 w 3972232"/>
                      <a:gd name="connsiteY5" fmla="*/ 76446 h 1905246"/>
                      <a:gd name="connsiteX0" fmla="*/ 0 w 3972232"/>
                      <a:gd name="connsiteY0" fmla="*/ 17453 h 1905246"/>
                      <a:gd name="connsiteX1" fmla="*/ 2874829 w 3972232"/>
                      <a:gd name="connsiteY1" fmla="*/ 62189 h 1905246"/>
                      <a:gd name="connsiteX2" fmla="*/ 3972232 w 3972232"/>
                      <a:gd name="connsiteY2" fmla="*/ 1865917 h 1905246"/>
                      <a:gd name="connsiteX3" fmla="*/ 894735 w 3972232"/>
                      <a:gd name="connsiteY3" fmla="*/ 1905246 h 1905246"/>
                      <a:gd name="connsiteX4" fmla="*/ 178701 w 3972232"/>
                      <a:gd name="connsiteY4" fmla="*/ 0 h 1905246"/>
                      <a:gd name="connsiteX5" fmla="*/ 78658 w 3972232"/>
                      <a:gd name="connsiteY5" fmla="*/ 76446 h 1905246"/>
                      <a:gd name="connsiteX0" fmla="*/ 0 w 3972232"/>
                      <a:gd name="connsiteY0" fmla="*/ 0 h 1887793"/>
                      <a:gd name="connsiteX1" fmla="*/ 2874829 w 3972232"/>
                      <a:gd name="connsiteY1" fmla="*/ 44736 h 1887793"/>
                      <a:gd name="connsiteX2" fmla="*/ 3972232 w 3972232"/>
                      <a:gd name="connsiteY2" fmla="*/ 1848464 h 1887793"/>
                      <a:gd name="connsiteX3" fmla="*/ 894735 w 3972232"/>
                      <a:gd name="connsiteY3" fmla="*/ 1887793 h 1887793"/>
                      <a:gd name="connsiteX4" fmla="*/ 78658 w 3972232"/>
                      <a:gd name="connsiteY4" fmla="*/ 58993 h 1887793"/>
                      <a:gd name="connsiteX0" fmla="*/ 0 w 3972232"/>
                      <a:gd name="connsiteY0" fmla="*/ 24827 h 1912620"/>
                      <a:gd name="connsiteX1" fmla="*/ 2874829 w 3972232"/>
                      <a:gd name="connsiteY1" fmla="*/ 69563 h 1912620"/>
                      <a:gd name="connsiteX2" fmla="*/ 3972232 w 3972232"/>
                      <a:gd name="connsiteY2" fmla="*/ 1873291 h 1912620"/>
                      <a:gd name="connsiteX3" fmla="*/ 894735 w 3972232"/>
                      <a:gd name="connsiteY3" fmla="*/ 1912620 h 1912620"/>
                      <a:gd name="connsiteX4" fmla="*/ 21508 w 3972232"/>
                      <a:gd name="connsiteY4" fmla="*/ 0 h 1912620"/>
                      <a:gd name="connsiteX0" fmla="*/ 0 w 3956992"/>
                      <a:gd name="connsiteY0" fmla="*/ 0 h 1922083"/>
                      <a:gd name="connsiteX1" fmla="*/ 2859589 w 3956992"/>
                      <a:gd name="connsiteY1" fmla="*/ 79026 h 1922083"/>
                      <a:gd name="connsiteX2" fmla="*/ 3956992 w 3956992"/>
                      <a:gd name="connsiteY2" fmla="*/ 1882754 h 1922083"/>
                      <a:gd name="connsiteX3" fmla="*/ 879495 w 3956992"/>
                      <a:gd name="connsiteY3" fmla="*/ 1922083 h 1922083"/>
                      <a:gd name="connsiteX4" fmla="*/ 6268 w 3956992"/>
                      <a:gd name="connsiteY4" fmla="*/ 9463 h 1922083"/>
                      <a:gd name="connsiteX0" fmla="*/ 0 w 3956992"/>
                      <a:gd name="connsiteY0" fmla="*/ 0 h 1882754"/>
                      <a:gd name="connsiteX1" fmla="*/ 2859589 w 3956992"/>
                      <a:gd name="connsiteY1" fmla="*/ 79026 h 1882754"/>
                      <a:gd name="connsiteX2" fmla="*/ 3956992 w 3956992"/>
                      <a:gd name="connsiteY2" fmla="*/ 1882754 h 1882754"/>
                      <a:gd name="connsiteX3" fmla="*/ 879495 w 3956992"/>
                      <a:gd name="connsiteY3" fmla="*/ 1867219 h 1882754"/>
                      <a:gd name="connsiteX4" fmla="*/ 6268 w 3956992"/>
                      <a:gd name="connsiteY4" fmla="*/ 9463 h 1882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56992" h="1882754">
                        <a:moveTo>
                          <a:pt x="0" y="0"/>
                        </a:moveTo>
                        <a:lnTo>
                          <a:pt x="2859589" y="79026"/>
                        </a:lnTo>
                        <a:lnTo>
                          <a:pt x="3956992" y="1882754"/>
                        </a:lnTo>
                        <a:lnTo>
                          <a:pt x="879495" y="1867219"/>
                        </a:lnTo>
                        <a:lnTo>
                          <a:pt x="6268" y="9463"/>
                        </a:lnTo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8" name="Freihandform: Form 47">
                    <a:extLst>
                      <a:ext uri="{FF2B5EF4-FFF2-40B4-BE49-F238E27FC236}">
                        <a16:creationId xmlns:a16="http://schemas.microsoft.com/office/drawing/2014/main" id="{99519CA0-CF76-3F4D-6264-DE22E647CEB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911495" y="4117607"/>
                    <a:ext cx="350548" cy="225980"/>
                  </a:xfrm>
                  <a:custGeom>
                    <a:avLst/>
                    <a:gdLst>
                      <a:gd name="connsiteX0" fmla="*/ 0 w 3972232"/>
                      <a:gd name="connsiteY0" fmla="*/ 9833 h 1897626"/>
                      <a:gd name="connsiteX1" fmla="*/ 2871019 w 3972232"/>
                      <a:gd name="connsiteY1" fmla="*/ 39329 h 1897626"/>
                      <a:gd name="connsiteX2" fmla="*/ 3972232 w 3972232"/>
                      <a:gd name="connsiteY2" fmla="*/ 1858297 h 1897626"/>
                      <a:gd name="connsiteX3" fmla="*/ 894735 w 3972232"/>
                      <a:gd name="connsiteY3" fmla="*/ 1897626 h 1897626"/>
                      <a:gd name="connsiteX4" fmla="*/ 49161 w 3972232"/>
                      <a:gd name="connsiteY4" fmla="*/ 0 h 1897626"/>
                      <a:gd name="connsiteX5" fmla="*/ 78658 w 3972232"/>
                      <a:gd name="connsiteY5" fmla="*/ 68826 h 1897626"/>
                      <a:gd name="connsiteX0" fmla="*/ 0 w 3972232"/>
                      <a:gd name="connsiteY0" fmla="*/ 9833 h 1897626"/>
                      <a:gd name="connsiteX1" fmla="*/ 2874829 w 3972232"/>
                      <a:gd name="connsiteY1" fmla="*/ 54569 h 1897626"/>
                      <a:gd name="connsiteX2" fmla="*/ 3972232 w 3972232"/>
                      <a:gd name="connsiteY2" fmla="*/ 1858297 h 1897626"/>
                      <a:gd name="connsiteX3" fmla="*/ 894735 w 3972232"/>
                      <a:gd name="connsiteY3" fmla="*/ 1897626 h 1897626"/>
                      <a:gd name="connsiteX4" fmla="*/ 49161 w 3972232"/>
                      <a:gd name="connsiteY4" fmla="*/ 0 h 1897626"/>
                      <a:gd name="connsiteX5" fmla="*/ 78658 w 3972232"/>
                      <a:gd name="connsiteY5" fmla="*/ 68826 h 1897626"/>
                      <a:gd name="connsiteX0" fmla="*/ 0 w 3972232"/>
                      <a:gd name="connsiteY0" fmla="*/ 17453 h 1905246"/>
                      <a:gd name="connsiteX1" fmla="*/ 2874829 w 3972232"/>
                      <a:gd name="connsiteY1" fmla="*/ 62189 h 1905246"/>
                      <a:gd name="connsiteX2" fmla="*/ 3972232 w 3972232"/>
                      <a:gd name="connsiteY2" fmla="*/ 1865917 h 1905246"/>
                      <a:gd name="connsiteX3" fmla="*/ 894735 w 3972232"/>
                      <a:gd name="connsiteY3" fmla="*/ 1905246 h 1905246"/>
                      <a:gd name="connsiteX4" fmla="*/ 178701 w 3972232"/>
                      <a:gd name="connsiteY4" fmla="*/ 0 h 1905246"/>
                      <a:gd name="connsiteX5" fmla="*/ 78658 w 3972232"/>
                      <a:gd name="connsiteY5" fmla="*/ 76446 h 1905246"/>
                      <a:gd name="connsiteX0" fmla="*/ 0 w 3972232"/>
                      <a:gd name="connsiteY0" fmla="*/ 17453 h 1905246"/>
                      <a:gd name="connsiteX1" fmla="*/ 2874829 w 3972232"/>
                      <a:gd name="connsiteY1" fmla="*/ 62189 h 1905246"/>
                      <a:gd name="connsiteX2" fmla="*/ 3972232 w 3972232"/>
                      <a:gd name="connsiteY2" fmla="*/ 1865917 h 1905246"/>
                      <a:gd name="connsiteX3" fmla="*/ 894735 w 3972232"/>
                      <a:gd name="connsiteY3" fmla="*/ 1905246 h 1905246"/>
                      <a:gd name="connsiteX4" fmla="*/ 178701 w 3972232"/>
                      <a:gd name="connsiteY4" fmla="*/ 0 h 1905246"/>
                      <a:gd name="connsiteX5" fmla="*/ 78658 w 3972232"/>
                      <a:gd name="connsiteY5" fmla="*/ 76446 h 1905246"/>
                      <a:gd name="connsiteX0" fmla="*/ 0 w 3972232"/>
                      <a:gd name="connsiteY0" fmla="*/ 0 h 1887793"/>
                      <a:gd name="connsiteX1" fmla="*/ 2874829 w 3972232"/>
                      <a:gd name="connsiteY1" fmla="*/ 44736 h 1887793"/>
                      <a:gd name="connsiteX2" fmla="*/ 3972232 w 3972232"/>
                      <a:gd name="connsiteY2" fmla="*/ 1848464 h 1887793"/>
                      <a:gd name="connsiteX3" fmla="*/ 894735 w 3972232"/>
                      <a:gd name="connsiteY3" fmla="*/ 1887793 h 1887793"/>
                      <a:gd name="connsiteX4" fmla="*/ 78658 w 3972232"/>
                      <a:gd name="connsiteY4" fmla="*/ 58993 h 1887793"/>
                      <a:gd name="connsiteX0" fmla="*/ 0 w 3972232"/>
                      <a:gd name="connsiteY0" fmla="*/ 24827 h 1912620"/>
                      <a:gd name="connsiteX1" fmla="*/ 2874829 w 3972232"/>
                      <a:gd name="connsiteY1" fmla="*/ 69563 h 1912620"/>
                      <a:gd name="connsiteX2" fmla="*/ 3972232 w 3972232"/>
                      <a:gd name="connsiteY2" fmla="*/ 1873291 h 1912620"/>
                      <a:gd name="connsiteX3" fmla="*/ 894735 w 3972232"/>
                      <a:gd name="connsiteY3" fmla="*/ 1912620 h 1912620"/>
                      <a:gd name="connsiteX4" fmla="*/ 21508 w 3972232"/>
                      <a:gd name="connsiteY4" fmla="*/ 0 h 1912620"/>
                      <a:gd name="connsiteX0" fmla="*/ 0 w 3956992"/>
                      <a:gd name="connsiteY0" fmla="*/ 0 h 1922083"/>
                      <a:gd name="connsiteX1" fmla="*/ 2859589 w 3956992"/>
                      <a:gd name="connsiteY1" fmla="*/ 79026 h 1922083"/>
                      <a:gd name="connsiteX2" fmla="*/ 3956992 w 3956992"/>
                      <a:gd name="connsiteY2" fmla="*/ 1882754 h 1922083"/>
                      <a:gd name="connsiteX3" fmla="*/ 879495 w 3956992"/>
                      <a:gd name="connsiteY3" fmla="*/ 1922083 h 1922083"/>
                      <a:gd name="connsiteX4" fmla="*/ 6268 w 3956992"/>
                      <a:gd name="connsiteY4" fmla="*/ 9463 h 1922083"/>
                      <a:gd name="connsiteX0" fmla="*/ 0 w 3956992"/>
                      <a:gd name="connsiteY0" fmla="*/ 0 h 1882754"/>
                      <a:gd name="connsiteX1" fmla="*/ 2859589 w 3956992"/>
                      <a:gd name="connsiteY1" fmla="*/ 79026 h 1882754"/>
                      <a:gd name="connsiteX2" fmla="*/ 3956992 w 3956992"/>
                      <a:gd name="connsiteY2" fmla="*/ 1882754 h 1882754"/>
                      <a:gd name="connsiteX3" fmla="*/ 879495 w 3956992"/>
                      <a:gd name="connsiteY3" fmla="*/ 1867219 h 1882754"/>
                      <a:gd name="connsiteX4" fmla="*/ 6268 w 3956992"/>
                      <a:gd name="connsiteY4" fmla="*/ 9463 h 1882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56992" h="1882754">
                        <a:moveTo>
                          <a:pt x="0" y="0"/>
                        </a:moveTo>
                        <a:lnTo>
                          <a:pt x="2859589" y="79026"/>
                        </a:lnTo>
                        <a:lnTo>
                          <a:pt x="3956992" y="1882754"/>
                        </a:lnTo>
                        <a:lnTo>
                          <a:pt x="879495" y="1867219"/>
                        </a:lnTo>
                        <a:lnTo>
                          <a:pt x="6268" y="9463"/>
                        </a:lnTo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pic>
            <p:nvPicPr>
              <p:cNvPr id="53" name="Grafik 52">
                <a:extLst>
                  <a:ext uri="{FF2B5EF4-FFF2-40B4-BE49-F238E27FC236}">
                    <a16:creationId xmlns:a16="http://schemas.microsoft.com/office/drawing/2014/main" id="{8586D6D2-9B52-9EAC-B249-DB676C946B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87" t="56358" r="73126" b="14625"/>
              <a:stretch/>
            </p:blipFill>
            <p:spPr>
              <a:xfrm>
                <a:off x="767160" y="5109057"/>
                <a:ext cx="340430" cy="584042"/>
              </a:xfrm>
              <a:prstGeom prst="rect">
                <a:avLst/>
              </a:prstGeom>
            </p:spPr>
          </p:pic>
          <p:cxnSp>
            <p:nvCxnSpPr>
              <p:cNvPr id="75" name="Gerader Verbinder 74">
                <a:extLst>
                  <a:ext uri="{FF2B5EF4-FFF2-40B4-BE49-F238E27FC236}">
                    <a16:creationId xmlns:a16="http://schemas.microsoft.com/office/drawing/2014/main" id="{6E82F03A-23D0-81CD-E384-AFB193A4D76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84035" y="3827759"/>
                <a:ext cx="0" cy="1278310"/>
              </a:xfrm>
              <a:prstGeom prst="line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6" name="Ellipse 75">
                <a:extLst>
                  <a:ext uri="{FF2B5EF4-FFF2-40B4-BE49-F238E27FC236}">
                    <a16:creationId xmlns:a16="http://schemas.microsoft.com/office/drawing/2014/main" id="{D1F4146A-1543-5B42-F589-F92A7B4F5A90}"/>
                  </a:ext>
                </a:extLst>
              </p:cNvPr>
              <p:cNvSpPr/>
              <p:nvPr/>
            </p:nvSpPr>
            <p:spPr bwMode="auto">
              <a:xfrm>
                <a:off x="843524" y="4386142"/>
                <a:ext cx="83820" cy="83820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5" name="Textfeld 154">
                <a:extLst>
                  <a:ext uri="{FF2B5EF4-FFF2-40B4-BE49-F238E27FC236}">
                    <a16:creationId xmlns:a16="http://schemas.microsoft.com/office/drawing/2014/main" id="{09DB44E0-C2A8-72C3-BA19-F98F9C41C4E0}"/>
                  </a:ext>
                </a:extLst>
              </p:cNvPr>
              <p:cNvSpPr txBox="1"/>
              <p:nvPr/>
            </p:nvSpPr>
            <p:spPr>
              <a:xfrm>
                <a:off x="502226" y="5639871"/>
                <a:ext cx="8947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000" dirty="0"/>
                  <a:t>PV-Anlage</a:t>
                </a:r>
                <a:br>
                  <a:rPr lang="de-DE" sz="1000" dirty="0"/>
                </a:br>
                <a:r>
                  <a:rPr lang="de-DE" sz="1000" dirty="0"/>
                  <a:t>mit Speicher</a:t>
                </a:r>
              </a:p>
            </p:txBody>
          </p:sp>
          <p:cxnSp>
            <p:nvCxnSpPr>
              <p:cNvPr id="170" name="Gerade Verbindung mit Pfeil 169">
                <a:extLst>
                  <a:ext uri="{FF2B5EF4-FFF2-40B4-BE49-F238E27FC236}">
                    <a16:creationId xmlns:a16="http://schemas.microsoft.com/office/drawing/2014/main" id="{E8A821BB-B6CE-FBB9-0CCE-72EFE48677D6}"/>
                  </a:ext>
                </a:extLst>
              </p:cNvPr>
              <p:cNvCxnSpPr/>
              <p:nvPr/>
            </p:nvCxnSpPr>
            <p:spPr bwMode="auto">
              <a:xfrm>
                <a:off x="763379" y="4663779"/>
                <a:ext cx="0" cy="336058"/>
              </a:xfrm>
              <a:prstGeom prst="straightConnector1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Gerade Verbindung mit Pfeil 32">
                <a:extLst>
                  <a:ext uri="{FF2B5EF4-FFF2-40B4-BE49-F238E27FC236}">
                    <a16:creationId xmlns:a16="http://schemas.microsoft.com/office/drawing/2014/main" id="{5901CBF5-2598-027C-A5AD-52E10496017C}"/>
                  </a:ext>
                </a:extLst>
              </p:cNvPr>
              <p:cNvCxnSpPr/>
              <p:nvPr/>
            </p:nvCxnSpPr>
            <p:spPr bwMode="auto">
              <a:xfrm>
                <a:off x="758130" y="3920665"/>
                <a:ext cx="0" cy="407274"/>
              </a:xfrm>
              <a:prstGeom prst="straightConnector1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0894758F-6C46-8D53-B0CB-20C0834CFA00}"/>
              </a:ext>
            </a:extLst>
          </p:cNvPr>
          <p:cNvGrpSpPr/>
          <p:nvPr/>
        </p:nvGrpSpPr>
        <p:grpSpPr>
          <a:xfrm>
            <a:off x="2424939" y="4386142"/>
            <a:ext cx="886781" cy="1653839"/>
            <a:chOff x="2424939" y="4386142"/>
            <a:chExt cx="886781" cy="1653839"/>
          </a:xfrm>
        </p:grpSpPr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3D3F1ED4-57CA-555A-8115-E415C131D2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86" t="29360" r="81092" b="53879"/>
            <a:stretch/>
          </p:blipFill>
          <p:spPr>
            <a:xfrm>
              <a:off x="2650811" y="5041021"/>
              <a:ext cx="397075" cy="523141"/>
            </a:xfrm>
            <a:prstGeom prst="rect">
              <a:avLst/>
            </a:prstGeom>
          </p:spPr>
        </p:pic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1B099C1E-013B-C1B1-C3C5-9F5468881B71}"/>
                </a:ext>
              </a:extLst>
            </p:cNvPr>
            <p:cNvSpPr txBox="1"/>
            <p:nvPr/>
          </p:nvSpPr>
          <p:spPr>
            <a:xfrm>
              <a:off x="2424939" y="5639871"/>
              <a:ext cx="8867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000" dirty="0"/>
                <a:t>einfache</a:t>
              </a:r>
              <a:br>
                <a:rPr lang="de-DE" sz="1000" dirty="0"/>
              </a:br>
              <a:r>
                <a:rPr lang="de-DE" sz="1000" dirty="0"/>
                <a:t>Verbraucher</a:t>
              </a:r>
            </a:p>
          </p:txBody>
        </p:sp>
        <p:cxnSp>
          <p:nvCxnSpPr>
            <p:cNvPr id="77" name="Gerader Verbinder 76">
              <a:extLst>
                <a:ext uri="{FF2B5EF4-FFF2-40B4-BE49-F238E27FC236}">
                  <a16:creationId xmlns:a16="http://schemas.microsoft.com/office/drawing/2014/main" id="{EA8D879C-160D-9F47-B218-9C7CCDD42419}"/>
                </a:ext>
              </a:extLst>
            </p:cNvPr>
            <p:cNvCxnSpPr>
              <a:cxnSpLocks/>
              <a:stCxn id="78" idx="0"/>
            </p:cNvCxnSpPr>
            <p:nvPr/>
          </p:nvCxnSpPr>
          <p:spPr bwMode="auto">
            <a:xfrm flipH="1">
              <a:off x="2846954" y="4386142"/>
              <a:ext cx="1399" cy="639095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8" name="Ellipse 77">
              <a:extLst>
                <a:ext uri="{FF2B5EF4-FFF2-40B4-BE49-F238E27FC236}">
                  <a16:creationId xmlns:a16="http://schemas.microsoft.com/office/drawing/2014/main" id="{CE01B81E-AE59-0C87-EBD4-A4EE33B681DC}"/>
                </a:ext>
              </a:extLst>
            </p:cNvPr>
            <p:cNvSpPr/>
            <p:nvPr/>
          </p:nvSpPr>
          <p:spPr bwMode="auto">
            <a:xfrm>
              <a:off x="2806443" y="4386142"/>
              <a:ext cx="83820" cy="8382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9" name="Gerade Verbindung mit Pfeil 48">
              <a:extLst>
                <a:ext uri="{FF2B5EF4-FFF2-40B4-BE49-F238E27FC236}">
                  <a16:creationId xmlns:a16="http://schemas.microsoft.com/office/drawing/2014/main" id="{787E4C2A-2BB6-F316-0D9B-476EB1EB893C}"/>
                </a:ext>
              </a:extLst>
            </p:cNvPr>
            <p:cNvCxnSpPr/>
            <p:nvPr/>
          </p:nvCxnSpPr>
          <p:spPr bwMode="auto">
            <a:xfrm>
              <a:off x="2754866" y="4663779"/>
              <a:ext cx="0" cy="336058"/>
            </a:xfrm>
            <a:prstGeom prst="straightConnector1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ECB8618A-9FDA-C857-D25F-91B0E67278C1}"/>
              </a:ext>
            </a:extLst>
          </p:cNvPr>
          <p:cNvGrpSpPr/>
          <p:nvPr/>
        </p:nvGrpSpPr>
        <p:grpSpPr>
          <a:xfrm>
            <a:off x="3707201" y="4386142"/>
            <a:ext cx="886781" cy="1653839"/>
            <a:chOff x="3707201" y="4386142"/>
            <a:chExt cx="886781" cy="1653839"/>
          </a:xfrm>
        </p:grpSpPr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EB51EDD2-FD3C-AC99-38FB-D7798B902C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39" t="24627" r="31391" b="25716"/>
            <a:stretch/>
          </p:blipFill>
          <p:spPr>
            <a:xfrm>
              <a:off x="3969817" y="5031739"/>
              <a:ext cx="423723" cy="569127"/>
            </a:xfrm>
            <a:prstGeom prst="rect">
              <a:avLst/>
            </a:prstGeom>
          </p:spPr>
        </p:pic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DDB41671-E97C-2416-A784-BDD050FF082E}"/>
                </a:ext>
              </a:extLst>
            </p:cNvPr>
            <p:cNvSpPr txBox="1"/>
            <p:nvPr/>
          </p:nvSpPr>
          <p:spPr>
            <a:xfrm>
              <a:off x="3707201" y="5639871"/>
              <a:ext cx="8867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000" dirty="0"/>
                <a:t>schaltbare</a:t>
              </a:r>
              <a:br>
                <a:rPr lang="de-DE" sz="1000" dirty="0"/>
              </a:br>
              <a:r>
                <a:rPr lang="de-DE" sz="1000" dirty="0"/>
                <a:t>Verbraucher</a:t>
              </a:r>
            </a:p>
          </p:txBody>
        </p:sp>
        <p:cxnSp>
          <p:nvCxnSpPr>
            <p:cNvPr id="69" name="Gerader Verbinder 68">
              <a:extLst>
                <a:ext uri="{FF2B5EF4-FFF2-40B4-BE49-F238E27FC236}">
                  <a16:creationId xmlns:a16="http://schemas.microsoft.com/office/drawing/2014/main" id="{FB30CA94-607C-BDEF-5AF4-E2966D8AD59D}"/>
                </a:ext>
              </a:extLst>
            </p:cNvPr>
            <p:cNvCxnSpPr>
              <a:cxnSpLocks/>
              <a:stCxn id="70" idx="0"/>
            </p:cNvCxnSpPr>
            <p:nvPr/>
          </p:nvCxnSpPr>
          <p:spPr bwMode="auto">
            <a:xfrm>
              <a:off x="4128589" y="4386142"/>
              <a:ext cx="0" cy="639095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73A4B088-28A3-065E-EED2-51C566AB80C4}"/>
                </a:ext>
              </a:extLst>
            </p:cNvPr>
            <p:cNvSpPr/>
            <p:nvPr/>
          </p:nvSpPr>
          <p:spPr bwMode="auto">
            <a:xfrm>
              <a:off x="4086679" y="4386142"/>
              <a:ext cx="83820" cy="8382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6" name="Gerade Verbindung mit Pfeil 65">
              <a:extLst>
                <a:ext uri="{FF2B5EF4-FFF2-40B4-BE49-F238E27FC236}">
                  <a16:creationId xmlns:a16="http://schemas.microsoft.com/office/drawing/2014/main" id="{A9142F77-463D-6957-39B6-01DF80A1DC95}"/>
                </a:ext>
              </a:extLst>
            </p:cNvPr>
            <p:cNvCxnSpPr/>
            <p:nvPr/>
          </p:nvCxnSpPr>
          <p:spPr bwMode="auto">
            <a:xfrm>
              <a:off x="4024866" y="4663779"/>
              <a:ext cx="0" cy="336058"/>
            </a:xfrm>
            <a:prstGeom prst="straightConnector1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B472ABFC-0993-60DB-31EE-FCF0C0C51143}"/>
              </a:ext>
            </a:extLst>
          </p:cNvPr>
          <p:cNvGrpSpPr/>
          <p:nvPr/>
        </p:nvGrpSpPr>
        <p:grpSpPr>
          <a:xfrm>
            <a:off x="4851685" y="4386142"/>
            <a:ext cx="1685077" cy="1653839"/>
            <a:chOff x="4851685" y="4386142"/>
            <a:chExt cx="1685077" cy="1653839"/>
          </a:xfrm>
        </p:grpSpPr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8C14F1C0-410F-EA27-B685-F3A9783D4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1883" y="4891921"/>
              <a:ext cx="860309" cy="860309"/>
            </a:xfrm>
            <a:prstGeom prst="rect">
              <a:avLst/>
            </a:prstGeom>
          </p:spPr>
        </p:pic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86DDCD06-6BD7-66FB-AAE6-F7F3305FBBC1}"/>
                </a:ext>
              </a:extLst>
            </p:cNvPr>
            <p:cNvSpPr txBox="1"/>
            <p:nvPr/>
          </p:nvSpPr>
          <p:spPr>
            <a:xfrm>
              <a:off x="4851685" y="5639871"/>
              <a:ext cx="16850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000" dirty="0"/>
                <a:t>WPPE mit</a:t>
              </a:r>
              <a:br>
                <a:rPr lang="de-DE" sz="1000" dirty="0"/>
              </a:br>
              <a:r>
                <a:rPr lang="de-DE" sz="1000" dirty="0"/>
                <a:t>W-Wasser-/Pufferspeicher</a:t>
              </a:r>
            </a:p>
          </p:txBody>
        </p:sp>
        <p:cxnSp>
          <p:nvCxnSpPr>
            <p:cNvPr id="62" name="Gerader Verbinder 61">
              <a:extLst>
                <a:ext uri="{FF2B5EF4-FFF2-40B4-BE49-F238E27FC236}">
                  <a16:creationId xmlns:a16="http://schemas.microsoft.com/office/drawing/2014/main" id="{E940292A-FC5C-2CD5-1282-B265D32C0B14}"/>
                </a:ext>
              </a:extLst>
            </p:cNvPr>
            <p:cNvCxnSpPr>
              <a:cxnSpLocks/>
              <a:stCxn id="63" idx="0"/>
            </p:cNvCxnSpPr>
            <p:nvPr/>
          </p:nvCxnSpPr>
          <p:spPr bwMode="auto">
            <a:xfrm flipH="1">
              <a:off x="5542641" y="4386142"/>
              <a:ext cx="1399" cy="638776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703779C4-AA76-2AFE-F340-DF93661483FD}"/>
                </a:ext>
              </a:extLst>
            </p:cNvPr>
            <p:cNvSpPr/>
            <p:nvPr/>
          </p:nvSpPr>
          <p:spPr bwMode="auto">
            <a:xfrm>
              <a:off x="5502130" y="4386142"/>
              <a:ext cx="83820" cy="8382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7" name="Gerade Verbindung mit Pfeil 66">
              <a:extLst>
                <a:ext uri="{FF2B5EF4-FFF2-40B4-BE49-F238E27FC236}">
                  <a16:creationId xmlns:a16="http://schemas.microsoft.com/office/drawing/2014/main" id="{40D3CC63-36A5-105A-414F-D6FAC1E6C68A}"/>
                </a:ext>
              </a:extLst>
            </p:cNvPr>
            <p:cNvCxnSpPr/>
            <p:nvPr/>
          </p:nvCxnSpPr>
          <p:spPr bwMode="auto">
            <a:xfrm>
              <a:off x="5415516" y="4663779"/>
              <a:ext cx="0" cy="336058"/>
            </a:xfrm>
            <a:prstGeom prst="straightConnector1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2" name="Gruppieren 101">
            <a:extLst>
              <a:ext uri="{FF2B5EF4-FFF2-40B4-BE49-F238E27FC236}">
                <a16:creationId xmlns:a16="http://schemas.microsoft.com/office/drawing/2014/main" id="{750BF65B-7D58-4783-2B96-9A5B8DD032C6}"/>
              </a:ext>
            </a:extLst>
          </p:cNvPr>
          <p:cNvGrpSpPr/>
          <p:nvPr/>
        </p:nvGrpSpPr>
        <p:grpSpPr>
          <a:xfrm>
            <a:off x="6908439" y="4386142"/>
            <a:ext cx="1172116" cy="1807727"/>
            <a:chOff x="6908439" y="4386142"/>
            <a:chExt cx="1172116" cy="1807727"/>
          </a:xfrm>
        </p:grpSpPr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EF532744-EC00-26BF-6874-141D92E449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361" b="26935"/>
            <a:stretch/>
          </p:blipFill>
          <p:spPr>
            <a:xfrm>
              <a:off x="7037893" y="5202258"/>
              <a:ext cx="860309" cy="375518"/>
            </a:xfrm>
            <a:prstGeom prst="rect">
              <a:avLst/>
            </a:prstGeom>
          </p:spPr>
        </p:pic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08C84AEF-4218-8B39-C082-69F1647AE067}"/>
                </a:ext>
              </a:extLst>
            </p:cNvPr>
            <p:cNvSpPr txBox="1"/>
            <p:nvPr/>
          </p:nvSpPr>
          <p:spPr>
            <a:xfrm>
              <a:off x="6908439" y="5639871"/>
              <a:ext cx="117211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000" dirty="0" err="1"/>
                <a:t>PkW</a:t>
              </a:r>
              <a:r>
                <a:rPr lang="de-DE" sz="1000" dirty="0"/>
                <a:t>-Schwarm-</a:t>
              </a:r>
              <a:br>
                <a:rPr lang="de-DE" sz="1000" dirty="0"/>
              </a:br>
              <a:r>
                <a:rPr lang="de-DE" sz="1000" dirty="0" err="1"/>
                <a:t>speicher</a:t>
              </a:r>
              <a:r>
                <a:rPr lang="de-DE" sz="1000" dirty="0"/>
                <a:t> (V2H/G)</a:t>
              </a:r>
            </a:p>
            <a:p>
              <a:pPr algn="ctr"/>
              <a:endParaRPr lang="de-DE" sz="1000" dirty="0"/>
            </a:p>
          </p:txBody>
        </p:sp>
        <p:cxnSp>
          <p:nvCxnSpPr>
            <p:cNvPr id="71" name="Gerader Verbinder 70">
              <a:extLst>
                <a:ext uri="{FF2B5EF4-FFF2-40B4-BE49-F238E27FC236}">
                  <a16:creationId xmlns:a16="http://schemas.microsoft.com/office/drawing/2014/main" id="{E08898CC-984B-14BE-6959-C7BD8C608BDF}"/>
                </a:ext>
              </a:extLst>
            </p:cNvPr>
            <p:cNvCxnSpPr>
              <a:cxnSpLocks/>
              <a:stCxn id="72" idx="0"/>
            </p:cNvCxnSpPr>
            <p:nvPr/>
          </p:nvCxnSpPr>
          <p:spPr bwMode="auto">
            <a:xfrm flipH="1">
              <a:off x="7362316" y="4386142"/>
              <a:ext cx="1399" cy="816116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A62B6B2D-F3CC-1454-F2E9-07729F129278}"/>
                </a:ext>
              </a:extLst>
            </p:cNvPr>
            <p:cNvSpPr/>
            <p:nvPr/>
          </p:nvSpPr>
          <p:spPr bwMode="auto">
            <a:xfrm>
              <a:off x="7321805" y="4386142"/>
              <a:ext cx="83820" cy="8382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94" name="Gerade Verbindung mit Pfeil 93">
              <a:extLst>
                <a:ext uri="{FF2B5EF4-FFF2-40B4-BE49-F238E27FC236}">
                  <a16:creationId xmlns:a16="http://schemas.microsoft.com/office/drawing/2014/main" id="{6491FB78-B99B-DB74-5724-590FEB940CA8}"/>
                </a:ext>
              </a:extLst>
            </p:cNvPr>
            <p:cNvCxnSpPr/>
            <p:nvPr/>
          </p:nvCxnSpPr>
          <p:spPr bwMode="auto">
            <a:xfrm>
              <a:off x="7247690" y="4663779"/>
              <a:ext cx="0" cy="336058"/>
            </a:xfrm>
            <a:prstGeom prst="straightConnector1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3" name="Textfeld 102">
            <a:extLst>
              <a:ext uri="{FF2B5EF4-FFF2-40B4-BE49-F238E27FC236}">
                <a16:creationId xmlns:a16="http://schemas.microsoft.com/office/drawing/2014/main" id="{AB2582B7-E3EC-4022-A1B7-CAB5880247BE}"/>
              </a:ext>
            </a:extLst>
          </p:cNvPr>
          <p:cNvSpPr txBox="1"/>
          <p:nvPr/>
        </p:nvSpPr>
        <p:spPr>
          <a:xfrm>
            <a:off x="1582283" y="2766339"/>
            <a:ext cx="809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>
                <a:solidFill>
                  <a:srgbClr val="FF0000"/>
                </a:solidFill>
              </a:rPr>
              <a:t>(Zähler)</a:t>
            </a:r>
          </a:p>
        </p:txBody>
      </p:sp>
      <p:sp>
        <p:nvSpPr>
          <p:cNvPr id="107" name="Textfeld 106">
            <a:extLst>
              <a:ext uri="{FF2B5EF4-FFF2-40B4-BE49-F238E27FC236}">
                <a16:creationId xmlns:a16="http://schemas.microsoft.com/office/drawing/2014/main" id="{165CC4D1-6536-D5E1-D1CC-CD12F58438BD}"/>
              </a:ext>
            </a:extLst>
          </p:cNvPr>
          <p:cNvSpPr txBox="1"/>
          <p:nvPr/>
        </p:nvSpPr>
        <p:spPr>
          <a:xfrm>
            <a:off x="2414102" y="2560411"/>
            <a:ext cx="1228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>
                <a:solidFill>
                  <a:srgbClr val="FF0000"/>
                </a:solidFill>
              </a:rPr>
              <a:t>(Rundsteuer-</a:t>
            </a:r>
            <a:br>
              <a:rPr lang="de-DE" sz="1400" dirty="0">
                <a:solidFill>
                  <a:srgbClr val="FF0000"/>
                </a:solidFill>
              </a:rPr>
            </a:br>
            <a:r>
              <a:rPr lang="de-DE" sz="1400" dirty="0">
                <a:solidFill>
                  <a:srgbClr val="FF0000"/>
                </a:solidFill>
              </a:rPr>
              <a:t>gerät)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BB863EBC-B6F0-6EB0-68F7-4C5A5BC0CDBA}"/>
              </a:ext>
            </a:extLst>
          </p:cNvPr>
          <p:cNvSpPr txBox="1"/>
          <p:nvPr/>
        </p:nvSpPr>
        <p:spPr>
          <a:xfrm>
            <a:off x="7406855" y="2564671"/>
            <a:ext cx="1769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 - gibt Sollzustände für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   Verbraucher vor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9DD62DC-3C8F-C4C4-CC72-DF86AF30FAAF}"/>
              </a:ext>
            </a:extLst>
          </p:cNvPr>
          <p:cNvSpPr txBox="1"/>
          <p:nvPr/>
        </p:nvSpPr>
        <p:spPr>
          <a:xfrm>
            <a:off x="7406855" y="2373484"/>
            <a:ext cx="1933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 - optimiert Energiekosten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EC0612A1-B7FD-6105-E72E-8501A6C39271}"/>
              </a:ext>
            </a:extLst>
          </p:cNvPr>
          <p:cNvSpPr txBox="1"/>
          <p:nvPr/>
        </p:nvSpPr>
        <p:spPr>
          <a:xfrm>
            <a:off x="7406855" y="2940523"/>
            <a:ext cx="2026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 - agiert autark netzdienlich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1BE06F94-8306-85F2-0687-D2BC425C31D1}"/>
              </a:ext>
            </a:extLst>
          </p:cNvPr>
          <p:cNvSpPr txBox="1"/>
          <p:nvPr/>
        </p:nvSpPr>
        <p:spPr>
          <a:xfrm>
            <a:off x="7462271" y="2182297"/>
            <a:ext cx="2331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- berechnet Verbrauchskosten</a:t>
            </a:r>
          </a:p>
        </p:txBody>
      </p:sp>
    </p:spTree>
    <p:extLst>
      <p:ext uri="{BB962C8B-B14F-4D97-AF65-F5344CB8AC3E}">
        <p14:creationId xmlns:p14="http://schemas.microsoft.com/office/powerpoint/2010/main" val="831849540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  <p:bldP spid="7" grpId="0"/>
      <p:bldP spid="5" grpId="0"/>
      <p:bldP spid="6" grpId="0"/>
      <p:bldP spid="11" grpId="0"/>
      <p:bldP spid="103" grpId="0"/>
      <p:bldP spid="107" grpId="0"/>
      <p:bldP spid="24" grpId="0"/>
      <p:bldP spid="25" grpId="0"/>
      <p:bldP spid="28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BD5F7-C44C-B5DB-78A2-A8083E02A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>
            <a:extLst>
              <a:ext uri="{FF2B5EF4-FFF2-40B4-BE49-F238E27FC236}">
                <a16:creationId xmlns:a16="http://schemas.microsoft.com/office/drawing/2014/main" id="{EB12F9FE-BE2F-3ECB-76BB-B9112405C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347" y="802120"/>
            <a:ext cx="931425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defRPr/>
            </a:pPr>
            <a:r>
              <a:rPr lang="de-DE" altLang="de-DE" sz="1600" dirty="0">
                <a:solidFill>
                  <a:srgbClr val="3333FF"/>
                </a:solidFill>
              </a:rPr>
              <a:t>Die zukünftige Kraftwerkslandschaft mit EE-Kraftwerken und Residuallastkraftwerken hat viel komplexere Funktionen für die Netzstabilität als das Energiesystem der Vergangenheit.</a:t>
            </a:r>
            <a:br>
              <a:rPr lang="de-DE" altLang="de-DE" sz="1600" dirty="0">
                <a:solidFill>
                  <a:srgbClr val="3333FF"/>
                </a:solidFill>
              </a:rPr>
            </a:br>
            <a:r>
              <a:rPr lang="de-DE" altLang="de-DE" sz="1600" dirty="0">
                <a:solidFill>
                  <a:srgbClr val="3333FF"/>
                </a:solidFill>
              </a:rPr>
              <a:t>Deshalb müssen auch bei den </a:t>
            </a:r>
            <a:r>
              <a:rPr lang="de-DE" altLang="de-DE" sz="1600" dirty="0" err="1">
                <a:solidFill>
                  <a:srgbClr val="3333FF"/>
                </a:solidFill>
              </a:rPr>
              <a:t>ProSumern</a:t>
            </a:r>
            <a:r>
              <a:rPr lang="de-DE" altLang="de-DE" sz="1600" dirty="0">
                <a:solidFill>
                  <a:srgbClr val="3333FF"/>
                </a:solidFill>
              </a:rPr>
              <a:t> Maßnahmen getroffen werden, die der Netzstabilität dienen und vom Netzbetreiber vergütet werden (mit eigener Frequenzüberwachung):</a:t>
            </a:r>
          </a:p>
        </p:txBody>
      </p:sp>
      <p:grpSp>
        <p:nvGrpSpPr>
          <p:cNvPr id="172" name="Gruppieren 171">
            <a:extLst>
              <a:ext uri="{FF2B5EF4-FFF2-40B4-BE49-F238E27FC236}">
                <a16:creationId xmlns:a16="http://schemas.microsoft.com/office/drawing/2014/main" id="{7F948847-3E8B-CA7D-6F7E-183A0099730F}"/>
              </a:ext>
            </a:extLst>
          </p:cNvPr>
          <p:cNvGrpSpPr/>
          <p:nvPr/>
        </p:nvGrpSpPr>
        <p:grpSpPr>
          <a:xfrm>
            <a:off x="508000" y="4702563"/>
            <a:ext cx="8937571" cy="1555320"/>
            <a:chOff x="508000" y="4807248"/>
            <a:chExt cx="8937571" cy="1555320"/>
          </a:xfrm>
        </p:grpSpPr>
        <p:sp>
          <p:nvSpPr>
            <p:cNvPr id="169" name="Rechteck 168">
              <a:extLst>
                <a:ext uri="{FF2B5EF4-FFF2-40B4-BE49-F238E27FC236}">
                  <a16:creationId xmlns:a16="http://schemas.microsoft.com/office/drawing/2014/main" id="{D13654C3-94F4-B5B1-E151-3102700C5C53}"/>
                </a:ext>
              </a:extLst>
            </p:cNvPr>
            <p:cNvSpPr/>
            <p:nvPr/>
          </p:nvSpPr>
          <p:spPr bwMode="auto">
            <a:xfrm>
              <a:off x="508000" y="4807248"/>
              <a:ext cx="8937571" cy="1555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71" name="Gruppieren 170">
              <a:extLst>
                <a:ext uri="{FF2B5EF4-FFF2-40B4-BE49-F238E27FC236}">
                  <a16:creationId xmlns:a16="http://schemas.microsoft.com/office/drawing/2014/main" id="{5D183D58-542C-DBA2-85BF-EBFEAFC107AB}"/>
                </a:ext>
              </a:extLst>
            </p:cNvPr>
            <p:cNvGrpSpPr/>
            <p:nvPr/>
          </p:nvGrpSpPr>
          <p:grpSpPr>
            <a:xfrm>
              <a:off x="681885" y="5411582"/>
              <a:ext cx="8014619" cy="862218"/>
              <a:chOff x="681885" y="5411582"/>
              <a:chExt cx="8014619" cy="862218"/>
            </a:xfrm>
          </p:grpSpPr>
          <p:cxnSp>
            <p:nvCxnSpPr>
              <p:cNvPr id="5" name="Gerade Verbindung 3">
                <a:extLst>
                  <a:ext uri="{FF2B5EF4-FFF2-40B4-BE49-F238E27FC236}">
                    <a16:creationId xmlns:a16="http://schemas.microsoft.com/office/drawing/2014/main" id="{C68E2028-1552-C1B6-24FD-B2D5CE3D2BD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81885" y="5541963"/>
                <a:ext cx="7509615" cy="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" name="Gerade Verbindung 5">
                <a:extLst>
                  <a:ext uri="{FF2B5EF4-FFF2-40B4-BE49-F238E27FC236}">
                    <a16:creationId xmlns:a16="http://schemas.microsoft.com/office/drawing/2014/main" id="{0CE37CA9-35A9-CB77-812C-965632B8073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6180319" y="5521325"/>
                <a:ext cx="3175" cy="44450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B0B7191B-F611-D396-D445-4A6FDB22B7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43756" y="5965825"/>
                <a:ext cx="906463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de-DE" altLang="de-DE" sz="1400" b="1" dirty="0"/>
                  <a:t>50,0</a:t>
                </a:r>
              </a:p>
            </p:txBody>
          </p:sp>
          <p:cxnSp>
            <p:nvCxnSpPr>
              <p:cNvPr id="23" name="Gerade Verbindung 86">
                <a:extLst>
                  <a:ext uri="{FF2B5EF4-FFF2-40B4-BE49-F238E27FC236}">
                    <a16:creationId xmlns:a16="http://schemas.microsoft.com/office/drawing/2014/main" id="{B9616BC7-E7B2-FE00-9DE6-E15A571760C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4618219" y="5521325"/>
                <a:ext cx="0" cy="233363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6" name="Rechteck 15">
                <a:extLst>
                  <a:ext uri="{FF2B5EF4-FFF2-40B4-BE49-F238E27FC236}">
                    <a16:creationId xmlns:a16="http://schemas.microsoft.com/office/drawing/2014/main" id="{A2CBDEEC-755C-48CB-6758-5586FFD7BB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51546" y="5411582"/>
                <a:ext cx="444958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de-DE" altLang="de-DE" sz="1400" dirty="0"/>
                  <a:t>Hz</a:t>
                </a:r>
              </a:p>
            </p:txBody>
          </p:sp>
          <p:cxnSp>
            <p:nvCxnSpPr>
              <p:cNvPr id="39" name="Gerade Verbindung 86">
                <a:extLst>
                  <a:ext uri="{FF2B5EF4-FFF2-40B4-BE49-F238E27FC236}">
                    <a16:creationId xmlns:a16="http://schemas.microsoft.com/office/drawing/2014/main" id="{C4262388-70C8-7E1E-3B93-6180F590584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7760675" y="5521325"/>
                <a:ext cx="0" cy="233363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4" name="Rechteck 15">
                <a:extLst>
                  <a:ext uri="{FF2B5EF4-FFF2-40B4-BE49-F238E27FC236}">
                    <a16:creationId xmlns:a16="http://schemas.microsoft.com/office/drawing/2014/main" id="{28C54040-B8D4-F68D-2B10-282D2661B9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3000" y="5781728"/>
                <a:ext cx="906462" cy="276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de-DE" altLang="de-DE" sz="1200" dirty="0"/>
                  <a:t>51,5</a:t>
                </a:r>
              </a:p>
            </p:txBody>
          </p:sp>
          <p:sp>
            <p:nvSpPr>
              <p:cNvPr id="65" name="Rechteck 15">
                <a:extLst>
                  <a:ext uri="{FF2B5EF4-FFF2-40B4-BE49-F238E27FC236}">
                    <a16:creationId xmlns:a16="http://schemas.microsoft.com/office/drawing/2014/main" id="{B8747A01-D149-5C26-5A54-2AA6C45C97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5808" y="5781659"/>
                <a:ext cx="508000" cy="276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de-DE" altLang="de-DE" sz="1200" dirty="0"/>
                  <a:t>49,0</a:t>
                </a:r>
              </a:p>
            </p:txBody>
          </p:sp>
          <p:cxnSp>
            <p:nvCxnSpPr>
              <p:cNvPr id="100" name="Gerade Verbindung 86">
                <a:extLst>
                  <a:ext uri="{FF2B5EF4-FFF2-40B4-BE49-F238E27FC236}">
                    <a16:creationId xmlns:a16="http://schemas.microsoft.com/office/drawing/2014/main" id="{C91E961E-44C6-A53E-EC68-CA5856B88E3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3043646" y="5521325"/>
                <a:ext cx="0" cy="233363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01" name="Rechteck 15">
                <a:extLst>
                  <a:ext uri="{FF2B5EF4-FFF2-40B4-BE49-F238E27FC236}">
                    <a16:creationId xmlns:a16="http://schemas.microsoft.com/office/drawing/2014/main" id="{04EA1B27-FE61-C2A4-6048-57225DFA40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1235" y="5781659"/>
                <a:ext cx="508000" cy="276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de-DE" altLang="de-DE" sz="1200" dirty="0"/>
                  <a:t>48,0</a:t>
                </a:r>
              </a:p>
            </p:txBody>
          </p:sp>
          <p:cxnSp>
            <p:nvCxnSpPr>
              <p:cNvPr id="103" name="Gerade Verbindung 86">
                <a:extLst>
                  <a:ext uri="{FF2B5EF4-FFF2-40B4-BE49-F238E27FC236}">
                    <a16:creationId xmlns:a16="http://schemas.microsoft.com/office/drawing/2014/main" id="{A4C67D9E-2F9D-0D24-F595-8E3540107A8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467029" y="5521325"/>
                <a:ext cx="0" cy="233363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04" name="Rechteck 15">
                <a:extLst>
                  <a:ext uri="{FF2B5EF4-FFF2-40B4-BE49-F238E27FC236}">
                    <a16:creationId xmlns:a16="http://schemas.microsoft.com/office/drawing/2014/main" id="{E234BF34-DC77-B002-CB82-E9FC066F14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8882" y="5781659"/>
                <a:ext cx="508000" cy="276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de-DE" altLang="de-DE" sz="1200" dirty="0"/>
                  <a:t>47,0</a:t>
                </a:r>
              </a:p>
            </p:txBody>
          </p:sp>
        </p:grpSp>
      </p:grpSp>
      <p:sp>
        <p:nvSpPr>
          <p:cNvPr id="12" name="Rectangle 4">
            <a:extLst>
              <a:ext uri="{FF2B5EF4-FFF2-40B4-BE49-F238E27FC236}">
                <a16:creationId xmlns:a16="http://schemas.microsoft.com/office/drawing/2014/main" id="{E76811EF-27DA-3E4E-1FEC-A8EC267A9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324" y="67949"/>
            <a:ext cx="827681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Das Energie-Management-System beim </a:t>
            </a:r>
            <a:r>
              <a:rPr lang="de-DE" altLang="de-DE" sz="2000" dirty="0" err="1">
                <a:solidFill>
                  <a:schemeClr val="bg1"/>
                </a:solidFill>
              </a:rPr>
              <a:t>ProSumer</a:t>
            </a:r>
            <a:r>
              <a:rPr lang="de-DE" altLang="de-DE" sz="2000" dirty="0">
                <a:solidFill>
                  <a:schemeClr val="bg1"/>
                </a:solidFill>
              </a:rPr>
              <a:t> (2)</a:t>
            </a:r>
            <a:br>
              <a:rPr lang="de-DE" altLang="de-DE" sz="2000" dirty="0">
                <a:solidFill>
                  <a:schemeClr val="bg1"/>
                </a:solidFill>
              </a:rPr>
            </a:br>
            <a:r>
              <a:rPr lang="de-DE" altLang="de-DE" sz="2000" dirty="0">
                <a:solidFill>
                  <a:schemeClr val="bg1"/>
                </a:solidFill>
              </a:rPr>
              <a:t>netzdienliche Integration</a:t>
            </a:r>
          </a:p>
        </p:txBody>
      </p:sp>
      <p:cxnSp>
        <p:nvCxnSpPr>
          <p:cNvPr id="22" name="Gerade Verbindung 77">
            <a:extLst>
              <a:ext uri="{FF2B5EF4-FFF2-40B4-BE49-F238E27FC236}">
                <a16:creationId xmlns:a16="http://schemas.microsoft.com/office/drawing/2014/main" id="{CC81581B-09C8-D841-3575-299784F7A2C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180319" y="4612631"/>
            <a:ext cx="7201" cy="830997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69">
            <a:extLst>
              <a:ext uri="{FF2B5EF4-FFF2-40B4-BE49-F238E27FC236}">
                <a16:creationId xmlns:a16="http://schemas.microsoft.com/office/drawing/2014/main" id="{54B64425-9586-C8DA-79CA-D11EDC7E7E3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510519" y="5416640"/>
            <a:ext cx="0" cy="23336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hteck 15">
            <a:extLst>
              <a:ext uri="{FF2B5EF4-FFF2-40B4-BE49-F238E27FC236}">
                <a16:creationId xmlns:a16="http://schemas.microsoft.com/office/drawing/2014/main" id="{E7DE83E8-87EA-6092-21C4-339048FBC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6044" y="5676990"/>
            <a:ext cx="505186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de-DE" altLang="de-DE" sz="1200" dirty="0"/>
              <a:t>50,2</a:t>
            </a:r>
          </a:p>
        </p:txBody>
      </p:sp>
      <p:cxnSp>
        <p:nvCxnSpPr>
          <p:cNvPr id="19" name="Gerade Verbindung 71">
            <a:extLst>
              <a:ext uri="{FF2B5EF4-FFF2-40B4-BE49-F238E27FC236}">
                <a16:creationId xmlns:a16="http://schemas.microsoft.com/office/drawing/2014/main" id="{AE4BD24E-C7B1-51B5-27EB-9424EEAAAEC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862819" y="5416640"/>
            <a:ext cx="0" cy="23336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Rechteck 15">
            <a:extLst>
              <a:ext uri="{FF2B5EF4-FFF2-40B4-BE49-F238E27FC236}">
                <a16:creationId xmlns:a16="http://schemas.microsoft.com/office/drawing/2014/main" id="{99B6D210-52FE-0841-89A7-39632C3C8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8570" y="5676990"/>
            <a:ext cx="48872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de-DE" altLang="de-DE" sz="1200" dirty="0"/>
              <a:t>49,8</a:t>
            </a:r>
          </a:p>
        </p:txBody>
      </p:sp>
      <p:grpSp>
        <p:nvGrpSpPr>
          <p:cNvPr id="153" name="Gruppieren 152">
            <a:extLst>
              <a:ext uri="{FF2B5EF4-FFF2-40B4-BE49-F238E27FC236}">
                <a16:creationId xmlns:a16="http://schemas.microsoft.com/office/drawing/2014/main" id="{3E1D337F-8ACE-83D9-5A8C-E3E5A30B6F9C}"/>
              </a:ext>
            </a:extLst>
          </p:cNvPr>
          <p:cNvGrpSpPr/>
          <p:nvPr/>
        </p:nvGrpSpPr>
        <p:grpSpPr>
          <a:xfrm>
            <a:off x="5870756" y="4612631"/>
            <a:ext cx="639763" cy="830997"/>
            <a:chOff x="5311775" y="4717316"/>
            <a:chExt cx="639763" cy="830997"/>
          </a:xfrm>
        </p:grpSpPr>
        <p:cxnSp>
          <p:nvCxnSpPr>
            <p:cNvPr id="25" name="Gerade Verbindung 114">
              <a:extLst>
                <a:ext uri="{FF2B5EF4-FFF2-40B4-BE49-F238E27FC236}">
                  <a16:creationId xmlns:a16="http://schemas.microsoft.com/office/drawing/2014/main" id="{D2D606F0-D708-8A63-D1B6-C132CE5F018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311775" y="4717316"/>
              <a:ext cx="0" cy="830997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0" name="Gerade Verbindung 114">
              <a:extLst>
                <a:ext uri="{FF2B5EF4-FFF2-40B4-BE49-F238E27FC236}">
                  <a16:creationId xmlns:a16="http://schemas.microsoft.com/office/drawing/2014/main" id="{B6F95968-A6D3-6A56-0D4F-428CF92C0E6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951538" y="4717316"/>
              <a:ext cx="0" cy="830997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63" name="Gerade Verbindung 114">
            <a:extLst>
              <a:ext uri="{FF2B5EF4-FFF2-40B4-BE49-F238E27FC236}">
                <a16:creationId xmlns:a16="http://schemas.microsoft.com/office/drawing/2014/main" id="{082E7F66-1A1B-0543-0A09-41819EB3D5B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616683" y="4785578"/>
            <a:ext cx="0" cy="721219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35D686B-EF39-0AC8-0C6E-AD8E57FA9301}"/>
              </a:ext>
            </a:extLst>
          </p:cNvPr>
          <p:cNvGrpSpPr/>
          <p:nvPr/>
        </p:nvGrpSpPr>
        <p:grpSpPr>
          <a:xfrm>
            <a:off x="705706" y="3268211"/>
            <a:ext cx="9029897" cy="2082679"/>
            <a:chOff x="705706" y="3268211"/>
            <a:chExt cx="9029897" cy="2082679"/>
          </a:xfrm>
        </p:grpSpPr>
        <p:sp>
          <p:nvSpPr>
            <p:cNvPr id="139" name="Text Box 5">
              <a:extLst>
                <a:ext uri="{FF2B5EF4-FFF2-40B4-BE49-F238E27FC236}">
                  <a16:creationId xmlns:a16="http://schemas.microsoft.com/office/drawing/2014/main" id="{2D2C8F5D-72C2-021B-7AA1-C82A1B619C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5706" y="3268211"/>
              <a:ext cx="9029897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4A300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>
                <a:defRPr/>
              </a:pPr>
              <a:r>
                <a:rPr lang="de-DE" altLang="de-DE" sz="1600" u="sng" dirty="0">
                  <a:solidFill>
                    <a:srgbClr val="3333FF"/>
                  </a:solidFill>
                </a:rPr>
                <a:t>&lt; 49,0 Hz</a:t>
              </a:r>
              <a:r>
                <a:rPr lang="de-DE" altLang="de-DE" sz="1600" dirty="0">
                  <a:solidFill>
                    <a:srgbClr val="3333FF"/>
                  </a:solidFill>
                </a:rPr>
                <a:t>: Inselbetrieb: falls Inselbetrieb möglich </a:t>
              </a:r>
              <a:r>
                <a:rPr lang="de-DE" altLang="de-DE" sz="1600" dirty="0">
                  <a:solidFill>
                    <a:srgbClr val="3333FF"/>
                  </a:solidFill>
                  <a:sym typeface="Wingdings" panose="05000000000000000000" pitchFamily="2" charset="2"/>
                </a:rPr>
                <a:t> Netztrennung</a:t>
              </a:r>
              <a:endParaRPr lang="de-DE" altLang="de-DE" sz="1600" dirty="0">
                <a:solidFill>
                  <a:srgbClr val="3333FF"/>
                </a:solidFill>
              </a:endParaRPr>
            </a:p>
          </p:txBody>
        </p:sp>
        <p:grpSp>
          <p:nvGrpSpPr>
            <p:cNvPr id="188" name="Gruppieren 187">
              <a:extLst>
                <a:ext uri="{FF2B5EF4-FFF2-40B4-BE49-F238E27FC236}">
                  <a16:creationId xmlns:a16="http://schemas.microsoft.com/office/drawing/2014/main" id="{9BF4AB39-CA93-6BB3-C33E-E07AA42B3C13}"/>
                </a:ext>
              </a:extLst>
            </p:cNvPr>
            <p:cNvGrpSpPr/>
            <p:nvPr/>
          </p:nvGrpSpPr>
          <p:grpSpPr>
            <a:xfrm>
              <a:off x="2643618" y="4702500"/>
              <a:ext cx="1821797" cy="648390"/>
              <a:chOff x="2643618" y="4562468"/>
              <a:chExt cx="1821797" cy="648390"/>
            </a:xfrm>
          </p:grpSpPr>
          <p:pic>
            <p:nvPicPr>
              <p:cNvPr id="181" name="Grafik 180" descr="Ein Bild, das Kreativität enthält.&#10;&#10;Automatisch generierte Beschreibung">
                <a:extLst>
                  <a:ext uri="{FF2B5EF4-FFF2-40B4-BE49-F238E27FC236}">
                    <a16:creationId xmlns:a16="http://schemas.microsoft.com/office/drawing/2014/main" id="{5622959A-476D-6029-F505-3F439BD002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3618" y="4562468"/>
                <a:ext cx="643302" cy="643302"/>
              </a:xfrm>
              <a:prstGeom prst="rect">
                <a:avLst/>
              </a:prstGeom>
            </p:spPr>
          </p:pic>
          <p:pic>
            <p:nvPicPr>
              <p:cNvPr id="183" name="Grafik 182" descr="Ein Bild, das Turm, Mast, Entwurf, Gebäude enthält.&#10;&#10;Automatisch generierte Beschreibung">
                <a:extLst>
                  <a:ext uri="{FF2B5EF4-FFF2-40B4-BE49-F238E27FC236}">
                    <a16:creationId xmlns:a16="http://schemas.microsoft.com/office/drawing/2014/main" id="{6F8099FA-D187-09F2-770C-9834DEF3F9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9462" y="4564905"/>
                <a:ext cx="645953" cy="645953"/>
              </a:xfrm>
              <a:prstGeom prst="rect">
                <a:avLst/>
              </a:prstGeom>
            </p:spPr>
          </p:pic>
          <p:cxnSp>
            <p:nvCxnSpPr>
              <p:cNvPr id="185" name="Gerader Verbinder 184">
                <a:extLst>
                  <a:ext uri="{FF2B5EF4-FFF2-40B4-BE49-F238E27FC236}">
                    <a16:creationId xmlns:a16="http://schemas.microsoft.com/office/drawing/2014/main" id="{DE74911B-62FA-1488-F43D-D6D7D562F539}"/>
                  </a:ext>
                </a:extLst>
              </p:cNvPr>
              <p:cNvCxnSpPr>
                <a:stCxn id="181" idx="3"/>
              </p:cNvCxnSpPr>
              <p:nvPr/>
            </p:nvCxnSpPr>
            <p:spPr bwMode="auto">
              <a:xfrm flipV="1">
                <a:off x="3286920" y="4778015"/>
                <a:ext cx="727868" cy="106104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87" name="Textfeld 186">
                <a:extLst>
                  <a:ext uri="{FF2B5EF4-FFF2-40B4-BE49-F238E27FC236}">
                    <a16:creationId xmlns:a16="http://schemas.microsoft.com/office/drawing/2014/main" id="{86DC9135-F5FF-9D0A-CD21-95AC0CFC02AA}"/>
                  </a:ext>
                </a:extLst>
              </p:cNvPr>
              <p:cNvSpPr txBox="1"/>
              <p:nvPr/>
            </p:nvSpPr>
            <p:spPr>
              <a:xfrm>
                <a:off x="3402771" y="4587297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>
                    <a:solidFill>
                      <a:srgbClr val="FF0000"/>
                    </a:solidFill>
                  </a:rPr>
                  <a:t>X</a:t>
                </a:r>
              </a:p>
            </p:txBody>
          </p:sp>
        </p:grpSp>
      </p:grpSp>
      <p:sp>
        <p:nvSpPr>
          <p:cNvPr id="74" name="Rectangle 4">
            <a:extLst>
              <a:ext uri="{FF2B5EF4-FFF2-40B4-BE49-F238E27FC236}">
                <a16:creationId xmlns:a16="http://schemas.microsoft.com/office/drawing/2014/main" id="{AFC0B5CC-7ED3-3B01-3419-8240235F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00732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Zukünftig müssen auch die </a:t>
            </a:r>
            <a:r>
              <a:rPr lang="de-DE" altLang="de-DE" sz="1800" dirty="0" err="1">
                <a:solidFill>
                  <a:srgbClr val="00B050"/>
                </a:solidFill>
              </a:rPr>
              <a:t>ProSumer</a:t>
            </a:r>
            <a:r>
              <a:rPr lang="de-DE" altLang="de-DE" sz="1800" dirty="0">
                <a:solidFill>
                  <a:srgbClr val="00B050"/>
                </a:solidFill>
              </a:rPr>
              <a:t> über ihr EMS netzdienlich agieren (mit Vergütung)! </a:t>
            </a:r>
          </a:p>
        </p:txBody>
      </p:sp>
      <p:sp>
        <p:nvSpPr>
          <p:cNvPr id="44" name="Text Box 5">
            <a:extLst>
              <a:ext uri="{FF2B5EF4-FFF2-40B4-BE49-F238E27FC236}">
                <a16:creationId xmlns:a16="http://schemas.microsoft.com/office/drawing/2014/main" id="{EF39E7B0-4A0F-BABF-DC32-88BD791A6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6054" y="6002072"/>
            <a:ext cx="172194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de-DE" altLang="de-DE" sz="1200" u="sng" dirty="0"/>
              <a:t>Quelle</a:t>
            </a:r>
            <a:r>
              <a:rPr lang="de-DE" altLang="de-DE" sz="1200" dirty="0"/>
              <a:t>: ISE e.V., </a:t>
            </a:r>
            <a:r>
              <a:rPr lang="de-DE" altLang="de-DE" sz="1200" dirty="0" err="1"/>
              <a:t>FairGrid</a:t>
            </a:r>
            <a:endParaRPr lang="en-US" altLang="de-DE" sz="1200" dirty="0"/>
          </a:p>
        </p:txBody>
      </p:sp>
      <p:sp>
        <p:nvSpPr>
          <p:cNvPr id="176" name="Rechteck 15">
            <a:extLst>
              <a:ext uri="{FF2B5EF4-FFF2-40B4-BE49-F238E27FC236}">
                <a16:creationId xmlns:a16="http://schemas.microsoft.com/office/drawing/2014/main" id="{6B472F0D-F4E6-38D6-B59D-BE46623B2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785" y="4897086"/>
            <a:ext cx="13841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de-DE" altLang="de-DE" sz="1400" dirty="0" err="1"/>
              <a:t>ProSumer</a:t>
            </a:r>
            <a:endParaRPr lang="de-DE" altLang="de-DE" sz="1400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DD3ECF1F-D822-78FC-00B3-2E52431E695B}"/>
              </a:ext>
            </a:extLst>
          </p:cNvPr>
          <p:cNvGrpSpPr/>
          <p:nvPr/>
        </p:nvGrpSpPr>
        <p:grpSpPr>
          <a:xfrm>
            <a:off x="705706" y="2565138"/>
            <a:ext cx="9029897" cy="2790554"/>
            <a:chOff x="705706" y="2565138"/>
            <a:chExt cx="9029897" cy="2790554"/>
          </a:xfrm>
        </p:grpSpPr>
        <p:sp>
          <p:nvSpPr>
            <p:cNvPr id="138" name="Text Box 5">
              <a:extLst>
                <a:ext uri="{FF2B5EF4-FFF2-40B4-BE49-F238E27FC236}">
                  <a16:creationId xmlns:a16="http://schemas.microsoft.com/office/drawing/2014/main" id="{259F4E0C-DF35-7AB7-4B8A-EAE925108C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5706" y="2883034"/>
              <a:ext cx="9029897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4A300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>
                <a:defRPr/>
              </a:pPr>
              <a:r>
                <a:rPr lang="de-DE" altLang="de-DE" sz="1600" dirty="0">
                  <a:solidFill>
                    <a:srgbClr val="3333FF"/>
                  </a:solidFill>
                </a:rPr>
                <a:t>                 Leistungsreduzierung:  EMS reduziert die Leistung ausgewählter Verbraucher</a:t>
              </a:r>
            </a:p>
          </p:txBody>
        </p:sp>
        <p:sp>
          <p:nvSpPr>
            <p:cNvPr id="142" name="Rechteck 122">
              <a:extLst>
                <a:ext uri="{FF2B5EF4-FFF2-40B4-BE49-F238E27FC236}">
                  <a16:creationId xmlns:a16="http://schemas.microsoft.com/office/drawing/2014/main" id="{AA36D31F-DA25-B83F-44A2-A8D801275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5192" y="4762469"/>
              <a:ext cx="1237627" cy="59322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de-DE" altLang="de-DE" sz="1100" dirty="0"/>
                <a:t> - Ausspeicherung</a:t>
              </a:r>
              <a:br>
                <a:rPr lang="de-DE" altLang="de-DE" sz="1100" dirty="0"/>
              </a:br>
              <a:r>
                <a:rPr lang="de-DE" altLang="de-DE" sz="1100" dirty="0"/>
                <a:t> - Leistungs-</a:t>
              </a:r>
              <a:br>
                <a:rPr lang="de-DE" altLang="de-DE" sz="1100" dirty="0"/>
              </a:br>
              <a:r>
                <a:rPr lang="de-DE" altLang="de-DE" sz="1100" dirty="0"/>
                <a:t>   </a:t>
              </a:r>
              <a:r>
                <a:rPr lang="de-DE" altLang="de-DE" sz="1100" dirty="0" err="1"/>
                <a:t>reduzierung</a:t>
              </a:r>
              <a:endParaRPr lang="de-DE" altLang="de-DE" sz="1100" dirty="0"/>
            </a:p>
          </p:txBody>
        </p:sp>
        <p:sp>
          <p:nvSpPr>
            <p:cNvPr id="2" name="Text Box 5">
              <a:extLst>
                <a:ext uri="{FF2B5EF4-FFF2-40B4-BE49-F238E27FC236}">
                  <a16:creationId xmlns:a16="http://schemas.microsoft.com/office/drawing/2014/main" id="{7544213F-A5A1-17FE-D713-3DCBAF1AE3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5706" y="2565138"/>
              <a:ext cx="9029897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4A300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>
                <a:defRPr/>
              </a:pPr>
              <a:r>
                <a:rPr lang="de-DE" altLang="de-DE" sz="1600" u="sng" dirty="0">
                  <a:solidFill>
                    <a:srgbClr val="3333FF"/>
                  </a:solidFill>
                </a:rPr>
                <a:t>&lt; 49,8 Hz</a:t>
              </a:r>
              <a:r>
                <a:rPr lang="de-DE" altLang="de-DE" sz="1600" dirty="0">
                  <a:solidFill>
                    <a:srgbClr val="3333FF"/>
                  </a:solidFill>
                </a:rPr>
                <a:t>: Ausspeicherung: EMS stellt Akkuladung für das Netz zur Verfügung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9EBA70E4-5519-FECA-3002-E55A10A1ACB3}"/>
              </a:ext>
            </a:extLst>
          </p:cNvPr>
          <p:cNvGrpSpPr/>
          <p:nvPr/>
        </p:nvGrpSpPr>
        <p:grpSpPr>
          <a:xfrm>
            <a:off x="1954083" y="3332018"/>
            <a:ext cx="4556435" cy="1320586"/>
            <a:chOff x="1954083" y="3236768"/>
            <a:chExt cx="4556435" cy="1320586"/>
          </a:xfrm>
        </p:grpSpPr>
        <p:grpSp>
          <p:nvGrpSpPr>
            <p:cNvPr id="24" name="Gruppieren 23">
              <a:extLst>
                <a:ext uri="{FF2B5EF4-FFF2-40B4-BE49-F238E27FC236}">
                  <a16:creationId xmlns:a16="http://schemas.microsoft.com/office/drawing/2014/main" id="{66485B8F-D71A-26B3-ADC7-D015248FDC46}"/>
                </a:ext>
              </a:extLst>
            </p:cNvPr>
            <p:cNvGrpSpPr/>
            <p:nvPr/>
          </p:nvGrpSpPr>
          <p:grpSpPr>
            <a:xfrm>
              <a:off x="1954083" y="3236768"/>
              <a:ext cx="4556435" cy="1320586"/>
              <a:chOff x="1954083" y="3236768"/>
              <a:chExt cx="4556435" cy="1320586"/>
            </a:xfrm>
          </p:grpSpPr>
          <p:sp>
            <p:nvSpPr>
              <p:cNvPr id="4" name="Text Box 5">
                <a:extLst>
                  <a:ext uri="{FF2B5EF4-FFF2-40B4-BE49-F238E27FC236}">
                    <a16:creationId xmlns:a16="http://schemas.microsoft.com/office/drawing/2014/main" id="{D1CE1F03-0E99-7B8D-D178-61F88375F2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54083" y="3908664"/>
                <a:ext cx="245407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de-DE" altLang="de-DE" sz="1200" dirty="0">
                    <a:solidFill>
                      <a:srgbClr val="FF0000"/>
                    </a:solidFill>
                  </a:rPr>
                  <a:t>Vorschlag von ISE e.V. und </a:t>
                </a:r>
                <a:r>
                  <a:rPr lang="de-DE" altLang="de-DE" sz="1200" dirty="0" err="1">
                    <a:solidFill>
                      <a:srgbClr val="FF0000"/>
                    </a:solidFill>
                  </a:rPr>
                  <a:t>FairGrid</a:t>
                </a:r>
                <a:br>
                  <a:rPr lang="de-DE" altLang="de-DE" sz="1200" dirty="0">
                    <a:solidFill>
                      <a:srgbClr val="FF0000"/>
                    </a:solidFill>
                  </a:rPr>
                </a:br>
                <a:r>
                  <a:rPr lang="de-DE" altLang="de-DE" sz="1200" dirty="0">
                    <a:solidFill>
                      <a:srgbClr val="FF0000"/>
                    </a:solidFill>
                  </a:rPr>
                  <a:t>zur Netzstabilität</a:t>
                </a:r>
                <a:endParaRPr lang="en-US" altLang="de-DE" sz="1200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8" name="Gruppieren 7">
                <a:extLst>
                  <a:ext uri="{FF2B5EF4-FFF2-40B4-BE49-F238E27FC236}">
                    <a16:creationId xmlns:a16="http://schemas.microsoft.com/office/drawing/2014/main" id="{42EEA81D-249F-680A-EC66-E81184F9D5F9}"/>
                  </a:ext>
                </a:extLst>
              </p:cNvPr>
              <p:cNvGrpSpPr/>
              <p:nvPr/>
            </p:nvGrpSpPr>
            <p:grpSpPr>
              <a:xfrm>
                <a:off x="4616683" y="3236768"/>
                <a:ext cx="1893835" cy="1320586"/>
                <a:chOff x="3299235" y="1707502"/>
                <a:chExt cx="4379011" cy="2077475"/>
              </a:xfrm>
            </p:grpSpPr>
            <p:sp>
              <p:nvSpPr>
                <p:cNvPr id="10" name="Bogen 9">
                  <a:extLst>
                    <a:ext uri="{FF2B5EF4-FFF2-40B4-BE49-F238E27FC236}">
                      <a16:creationId xmlns:a16="http://schemas.microsoft.com/office/drawing/2014/main" id="{9C77024F-7345-83BC-B711-276DB41FE00B}"/>
                    </a:ext>
                  </a:extLst>
                </p:cNvPr>
                <p:cNvSpPr/>
                <p:nvPr/>
              </p:nvSpPr>
              <p:spPr bwMode="auto">
                <a:xfrm rot="10800000">
                  <a:off x="3508310" y="1707502"/>
                  <a:ext cx="3141906" cy="1721498"/>
                </a:xfrm>
                <a:prstGeom prst="arc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" name="Bogen 10">
                  <a:extLst>
                    <a:ext uri="{FF2B5EF4-FFF2-40B4-BE49-F238E27FC236}">
                      <a16:creationId xmlns:a16="http://schemas.microsoft.com/office/drawing/2014/main" id="{96BBDCDA-8E33-A94E-1A49-2ADB0853A7E5}"/>
                    </a:ext>
                  </a:extLst>
                </p:cNvPr>
                <p:cNvSpPr/>
                <p:nvPr/>
              </p:nvSpPr>
              <p:spPr bwMode="auto">
                <a:xfrm rot="10800000">
                  <a:off x="3792621" y="1707502"/>
                  <a:ext cx="3141906" cy="1721498"/>
                </a:xfrm>
                <a:prstGeom prst="arc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" name="Bogen 12">
                  <a:extLst>
                    <a:ext uri="{FF2B5EF4-FFF2-40B4-BE49-F238E27FC236}">
                      <a16:creationId xmlns:a16="http://schemas.microsoft.com/office/drawing/2014/main" id="{A4B6DF53-062A-C9B0-2D8B-CC3172442FCA}"/>
                    </a:ext>
                  </a:extLst>
                </p:cNvPr>
                <p:cNvSpPr/>
                <p:nvPr/>
              </p:nvSpPr>
              <p:spPr bwMode="auto">
                <a:xfrm rot="10800000">
                  <a:off x="4142438" y="1707502"/>
                  <a:ext cx="3141906" cy="1721498"/>
                </a:xfrm>
                <a:prstGeom prst="arc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" name="Bogen 13">
                  <a:extLst>
                    <a:ext uri="{FF2B5EF4-FFF2-40B4-BE49-F238E27FC236}">
                      <a16:creationId xmlns:a16="http://schemas.microsoft.com/office/drawing/2014/main" id="{B3A3271C-9C6D-22AA-9C27-08EF0D82CD9F}"/>
                    </a:ext>
                  </a:extLst>
                </p:cNvPr>
                <p:cNvSpPr/>
                <p:nvPr/>
              </p:nvSpPr>
              <p:spPr bwMode="auto">
                <a:xfrm rot="10800000">
                  <a:off x="4536340" y="1707502"/>
                  <a:ext cx="3141906" cy="1721498"/>
                </a:xfrm>
                <a:prstGeom prst="arc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" name="Rechteck 14">
                  <a:extLst>
                    <a:ext uri="{FF2B5EF4-FFF2-40B4-BE49-F238E27FC236}">
                      <a16:creationId xmlns:a16="http://schemas.microsoft.com/office/drawing/2014/main" id="{8D595CB7-3DE8-0E33-B237-A5AEEFED4C8E}"/>
                    </a:ext>
                  </a:extLst>
                </p:cNvPr>
                <p:cNvSpPr/>
                <p:nvPr/>
              </p:nvSpPr>
              <p:spPr bwMode="auto">
                <a:xfrm>
                  <a:off x="3299235" y="2286000"/>
                  <a:ext cx="2938004" cy="1498977"/>
                </a:xfrm>
                <a:prstGeom prst="rect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21" name="Text Box 5">
              <a:extLst>
                <a:ext uri="{FF2B5EF4-FFF2-40B4-BE49-F238E27FC236}">
                  <a16:creationId xmlns:a16="http://schemas.microsoft.com/office/drawing/2014/main" id="{DBCC3F0E-AA46-D5F0-1DB7-725AE57C7B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0619" y="4329270"/>
              <a:ext cx="703907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de-DE" altLang="de-DE" sz="1200" dirty="0">
                  <a:solidFill>
                    <a:srgbClr val="FF0000"/>
                  </a:solidFill>
                </a:rPr>
                <a:t>progressiv</a:t>
              </a:r>
              <a:endParaRPr lang="en-US" altLang="de-DE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8" name="Rechteck 27">
            <a:extLst>
              <a:ext uri="{FF2B5EF4-FFF2-40B4-BE49-F238E27FC236}">
                <a16:creationId xmlns:a16="http://schemas.microsoft.com/office/drawing/2014/main" id="{AA006589-D85F-ECDC-292A-1D4235C93FA3}"/>
              </a:ext>
            </a:extLst>
          </p:cNvPr>
          <p:cNvSpPr/>
          <p:nvPr/>
        </p:nvSpPr>
        <p:spPr bwMode="auto">
          <a:xfrm>
            <a:off x="5877105" y="4897087"/>
            <a:ext cx="623759" cy="431494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Normal-</a:t>
            </a:r>
            <a:br>
              <a:rPr kumimoji="0" lang="de-DE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</a:br>
            <a:r>
              <a:rPr kumimoji="0" lang="de-DE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betrieb</a:t>
            </a:r>
          </a:p>
        </p:txBody>
      </p:sp>
      <p:sp>
        <p:nvSpPr>
          <p:cNvPr id="32" name="Textfeld 31">
            <a:hlinkClick r:id="rId5"/>
            <a:extLst>
              <a:ext uri="{FF2B5EF4-FFF2-40B4-BE49-F238E27FC236}">
                <a16:creationId xmlns:a16="http://schemas.microsoft.com/office/drawing/2014/main" id="{3C92BA91-D7AD-29E0-39B0-14C79B470A11}"/>
              </a:ext>
            </a:extLst>
          </p:cNvPr>
          <p:cNvSpPr txBox="1"/>
          <p:nvPr/>
        </p:nvSpPr>
        <p:spPr>
          <a:xfrm>
            <a:off x="6900728" y="3724135"/>
            <a:ext cx="263746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u="sng" dirty="0">
                <a:solidFill>
                  <a:srgbClr val="FF0000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</a:t>
            </a:r>
            <a:r>
              <a:rPr lang="de-DE" sz="1400" u="sng" dirty="0" err="1">
                <a:solidFill>
                  <a:srgbClr val="FF0000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Brigde</a:t>
            </a:r>
            <a:br>
              <a:rPr lang="de-DE" sz="1400" dirty="0">
                <a:solidFill>
                  <a:srgbClr val="FF0000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de-DE" sz="1400" dirty="0">
                <a:solidFill>
                  <a:srgbClr val="FF0000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Engpassmanagement mit </a:t>
            </a:r>
            <a:br>
              <a:rPr lang="de-DE" sz="1400" dirty="0">
                <a:solidFill>
                  <a:srgbClr val="FF0000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de-DE" sz="1400" dirty="0">
                <a:solidFill>
                  <a:srgbClr val="FF0000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„</a:t>
            </a:r>
            <a:r>
              <a:rPr lang="de-DE" sz="1400" b="0" i="0" u="none" strike="noStrike" baseline="0" dirty="0" err="1">
                <a:solidFill>
                  <a:srgbClr val="FF0000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Niederspannungsflexibilitäten</a:t>
            </a:r>
            <a:r>
              <a:rPr lang="de-DE" sz="1400" b="0" i="0" u="none" strike="noStrike" baseline="0" dirty="0">
                <a:solidFill>
                  <a:srgbClr val="FF0000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</a:t>
            </a:r>
            <a:endParaRPr lang="de-DE" sz="1400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BA9A7A9D-F857-033F-1B9A-3C743C595F20}"/>
              </a:ext>
            </a:extLst>
          </p:cNvPr>
          <p:cNvGrpSpPr/>
          <p:nvPr/>
        </p:nvGrpSpPr>
        <p:grpSpPr>
          <a:xfrm>
            <a:off x="705705" y="1895483"/>
            <a:ext cx="9061240" cy="3483205"/>
            <a:chOff x="705705" y="1895483"/>
            <a:chExt cx="9061240" cy="3483205"/>
          </a:xfrm>
        </p:grpSpPr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E06E378C-E41A-235A-73E5-990197C2C5DF}"/>
                </a:ext>
              </a:extLst>
            </p:cNvPr>
            <p:cNvGrpSpPr/>
            <p:nvPr/>
          </p:nvGrpSpPr>
          <p:grpSpPr>
            <a:xfrm>
              <a:off x="705705" y="1895483"/>
              <a:ext cx="9029897" cy="3483205"/>
              <a:chOff x="705705" y="1895483"/>
              <a:chExt cx="9029897" cy="3483205"/>
            </a:xfrm>
          </p:grpSpPr>
          <p:sp>
            <p:nvSpPr>
              <p:cNvPr id="27" name="Text Box 5">
                <a:extLst>
                  <a:ext uri="{FF2B5EF4-FFF2-40B4-BE49-F238E27FC236}">
                    <a16:creationId xmlns:a16="http://schemas.microsoft.com/office/drawing/2014/main" id="{B9CAF971-0736-3D05-D4D3-041A5CF6D9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5705" y="1895483"/>
                <a:ext cx="9029897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F4A300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285750" indent="-285750">
                  <a:tabLst>
                    <a:tab pos="446088" algn="l"/>
                    <a:tab pos="40005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tabLst>
                    <a:tab pos="446088" algn="l"/>
                    <a:tab pos="40005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tabLst>
                    <a:tab pos="446088" algn="l"/>
                    <a:tab pos="40005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tabLst>
                    <a:tab pos="446088" algn="l"/>
                    <a:tab pos="40005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tabLst>
                    <a:tab pos="446088" algn="l"/>
                    <a:tab pos="40005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6088" algn="l"/>
                    <a:tab pos="40005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6088" algn="l"/>
                    <a:tab pos="40005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6088" algn="l"/>
                    <a:tab pos="40005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6088" algn="l"/>
                    <a:tab pos="40005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indent="0">
                  <a:defRPr/>
                </a:pPr>
                <a:r>
                  <a:rPr lang="de-DE" altLang="de-DE" sz="1600" u="sng" dirty="0">
                    <a:solidFill>
                      <a:srgbClr val="3333FF"/>
                    </a:solidFill>
                  </a:rPr>
                  <a:t>&gt; 50,2 Hz</a:t>
                </a:r>
                <a:r>
                  <a:rPr lang="de-DE" altLang="de-DE" sz="1600" dirty="0">
                    <a:solidFill>
                      <a:srgbClr val="3333FF"/>
                    </a:solidFill>
                  </a:rPr>
                  <a:t>: Einspeicherung: EMS entlastet das Netz durch Akku- und Wärmespeicherung</a:t>
                </a:r>
              </a:p>
            </p:txBody>
          </p:sp>
          <p:sp>
            <p:nvSpPr>
              <p:cNvPr id="29" name="Rechteck 122">
                <a:extLst>
                  <a:ext uri="{FF2B5EF4-FFF2-40B4-BE49-F238E27FC236}">
                    <a16:creationId xmlns:a16="http://schemas.microsoft.com/office/drawing/2014/main" id="{D12B6D56-E770-05F0-0AE6-C5CBEA3C55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23349" y="4785465"/>
                <a:ext cx="1237627" cy="59322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lIns="0" tIns="0" rIns="0" bIns="0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de-DE" altLang="de-DE" sz="1100" dirty="0"/>
                  <a:t> - Einspeicherung</a:t>
                </a:r>
                <a:br>
                  <a:rPr lang="de-DE" altLang="de-DE" sz="1100" dirty="0"/>
                </a:br>
                <a:r>
                  <a:rPr lang="de-DE" altLang="de-DE" sz="1100" dirty="0"/>
                  <a:t> - Leistungs-</a:t>
                </a:r>
                <a:br>
                  <a:rPr lang="de-DE" altLang="de-DE" sz="1100" dirty="0"/>
                </a:br>
                <a:r>
                  <a:rPr lang="de-DE" altLang="de-DE" sz="1100" dirty="0"/>
                  <a:t>   </a:t>
                </a:r>
                <a:r>
                  <a:rPr lang="de-DE" altLang="de-DE" sz="1100" dirty="0" err="1"/>
                  <a:t>steigerung</a:t>
                </a:r>
                <a:endParaRPr lang="de-DE" altLang="de-DE" sz="1100" dirty="0"/>
              </a:p>
            </p:txBody>
          </p:sp>
        </p:grpSp>
        <p:sp>
          <p:nvSpPr>
            <p:cNvPr id="33" name="Text Box 5">
              <a:extLst>
                <a:ext uri="{FF2B5EF4-FFF2-40B4-BE49-F238E27FC236}">
                  <a16:creationId xmlns:a16="http://schemas.microsoft.com/office/drawing/2014/main" id="{7FDC0D9B-6D03-04DC-69B2-D8BD9251E1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048" y="2207930"/>
              <a:ext cx="9029897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4A300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>
                <a:defRPr/>
              </a:pPr>
              <a:r>
                <a:rPr lang="de-DE" altLang="de-DE" sz="1600" dirty="0">
                  <a:solidFill>
                    <a:srgbClr val="3333FF"/>
                  </a:solidFill>
                </a:rPr>
                <a:t>                 Leistungssteigerung:  EMS steigert die Leistung ausgewählter Verbraucher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034158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utoUpdateAnimBg="0"/>
      <p:bldP spid="28" grpId="0" animBg="1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feld 53">
            <a:extLst>
              <a:ext uri="{FF2B5EF4-FFF2-40B4-BE49-F238E27FC236}">
                <a16:creationId xmlns:a16="http://schemas.microsoft.com/office/drawing/2014/main" id="{C509B89D-5FB6-43D9-BE31-B22E18A72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6988" y="1779588"/>
            <a:ext cx="755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accent2"/>
                </a:solidFill>
              </a:rPr>
              <a:t>2040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8D378A7-2158-4E9F-844C-91876B078FBA}"/>
              </a:ext>
            </a:extLst>
          </p:cNvPr>
          <p:cNvSpPr/>
          <p:nvPr/>
        </p:nvSpPr>
        <p:spPr bwMode="auto">
          <a:xfrm>
            <a:off x="0" y="0"/>
            <a:ext cx="9906000" cy="624363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buFontTx/>
              <a:buChar char="•"/>
              <a:defRPr/>
            </a:pPr>
            <a:endParaRPr lang="de-DE" dirty="0">
              <a:latin typeface="Arial" charset="0"/>
            </a:endParaRPr>
          </a:p>
        </p:txBody>
      </p:sp>
      <p:grpSp>
        <p:nvGrpSpPr>
          <p:cNvPr id="76804" name="Gruppieren 2">
            <a:extLst>
              <a:ext uri="{FF2B5EF4-FFF2-40B4-BE49-F238E27FC236}">
                <a16:creationId xmlns:a16="http://schemas.microsoft.com/office/drawing/2014/main" id="{A36E783A-CC43-4E52-A92A-8CB1D1312BE2}"/>
              </a:ext>
            </a:extLst>
          </p:cNvPr>
          <p:cNvGrpSpPr>
            <a:grpSpLocks/>
          </p:cNvGrpSpPr>
          <p:nvPr/>
        </p:nvGrpSpPr>
        <p:grpSpPr bwMode="auto">
          <a:xfrm>
            <a:off x="830263" y="704850"/>
            <a:ext cx="8154987" cy="5046663"/>
            <a:chOff x="1960546" y="2930858"/>
            <a:chExt cx="5987996" cy="2821360"/>
          </a:xfrm>
        </p:grpSpPr>
        <p:sp>
          <p:nvSpPr>
            <p:cNvPr id="76810" name="Freihandform: Form 10">
              <a:extLst>
                <a:ext uri="{FF2B5EF4-FFF2-40B4-BE49-F238E27FC236}">
                  <a16:creationId xmlns:a16="http://schemas.microsoft.com/office/drawing/2014/main" id="{42264575-E63E-475A-8149-D927FC922643}"/>
                </a:ext>
              </a:extLst>
            </p:cNvPr>
            <p:cNvSpPr>
              <a:spLocks/>
            </p:cNvSpPr>
            <p:nvPr/>
          </p:nvSpPr>
          <p:spPr bwMode="auto">
            <a:xfrm rot="286618">
              <a:off x="1960546" y="2930858"/>
              <a:ext cx="5987996" cy="2788920"/>
            </a:xfrm>
            <a:custGeom>
              <a:avLst/>
              <a:gdLst>
                <a:gd name="T0" fmla="*/ 1 w 8519160"/>
                <a:gd name="T1" fmla="*/ 2766060 h 2788920"/>
                <a:gd name="T2" fmla="*/ 1 w 8519160"/>
                <a:gd name="T3" fmla="*/ 2727960 h 2788920"/>
                <a:gd name="T4" fmla="*/ 1 w 8519160"/>
                <a:gd name="T5" fmla="*/ 2636520 h 2788920"/>
                <a:gd name="T6" fmla="*/ 1 w 8519160"/>
                <a:gd name="T7" fmla="*/ 2560320 h 2788920"/>
                <a:gd name="T8" fmla="*/ 1 w 8519160"/>
                <a:gd name="T9" fmla="*/ 2514600 h 2788920"/>
                <a:gd name="T10" fmla="*/ 1 w 8519160"/>
                <a:gd name="T11" fmla="*/ 2461260 h 2788920"/>
                <a:gd name="T12" fmla="*/ 1 w 8519160"/>
                <a:gd name="T13" fmla="*/ 2362200 h 2788920"/>
                <a:gd name="T14" fmla="*/ 1 w 8519160"/>
                <a:gd name="T15" fmla="*/ 2247900 h 2788920"/>
                <a:gd name="T16" fmla="*/ 1 w 8519160"/>
                <a:gd name="T17" fmla="*/ 2186940 h 2788920"/>
                <a:gd name="T18" fmla="*/ 1 w 8519160"/>
                <a:gd name="T19" fmla="*/ 2148840 h 2788920"/>
                <a:gd name="T20" fmla="*/ 1 w 8519160"/>
                <a:gd name="T21" fmla="*/ 2095500 h 2788920"/>
                <a:gd name="T22" fmla="*/ 1 w 8519160"/>
                <a:gd name="T23" fmla="*/ 2057400 h 2788920"/>
                <a:gd name="T24" fmla="*/ 1 w 8519160"/>
                <a:gd name="T25" fmla="*/ 2034540 h 2788920"/>
                <a:gd name="T26" fmla="*/ 1 w 8519160"/>
                <a:gd name="T27" fmla="*/ 2004060 h 2788920"/>
                <a:gd name="T28" fmla="*/ 1 w 8519160"/>
                <a:gd name="T29" fmla="*/ 1973580 h 2788920"/>
                <a:gd name="T30" fmla="*/ 1 w 8519160"/>
                <a:gd name="T31" fmla="*/ 1920240 h 2788920"/>
                <a:gd name="T32" fmla="*/ 1 w 8519160"/>
                <a:gd name="T33" fmla="*/ 1866900 h 2788920"/>
                <a:gd name="T34" fmla="*/ 1 w 8519160"/>
                <a:gd name="T35" fmla="*/ 1790700 h 2788920"/>
                <a:gd name="T36" fmla="*/ 1 w 8519160"/>
                <a:gd name="T37" fmla="*/ 1691640 h 2788920"/>
                <a:gd name="T38" fmla="*/ 1 w 8519160"/>
                <a:gd name="T39" fmla="*/ 1630680 h 2788920"/>
                <a:gd name="T40" fmla="*/ 1 w 8519160"/>
                <a:gd name="T41" fmla="*/ 1584960 h 2788920"/>
                <a:gd name="T42" fmla="*/ 1 w 8519160"/>
                <a:gd name="T43" fmla="*/ 1554480 h 2788920"/>
                <a:gd name="T44" fmla="*/ 1 w 8519160"/>
                <a:gd name="T45" fmla="*/ 1516380 h 2788920"/>
                <a:gd name="T46" fmla="*/ 1 w 8519160"/>
                <a:gd name="T47" fmla="*/ 1424940 h 2788920"/>
                <a:gd name="T48" fmla="*/ 1 w 8519160"/>
                <a:gd name="T49" fmla="*/ 1386840 h 2788920"/>
                <a:gd name="T50" fmla="*/ 1 w 8519160"/>
                <a:gd name="T51" fmla="*/ 1341120 h 2788920"/>
                <a:gd name="T52" fmla="*/ 1 w 8519160"/>
                <a:gd name="T53" fmla="*/ 1318260 h 2788920"/>
                <a:gd name="T54" fmla="*/ 1 w 8519160"/>
                <a:gd name="T55" fmla="*/ 1287780 h 2788920"/>
                <a:gd name="T56" fmla="*/ 1 w 8519160"/>
                <a:gd name="T57" fmla="*/ 1234440 h 2788920"/>
                <a:gd name="T58" fmla="*/ 1 w 8519160"/>
                <a:gd name="T59" fmla="*/ 1158240 h 2788920"/>
                <a:gd name="T60" fmla="*/ 1 w 8519160"/>
                <a:gd name="T61" fmla="*/ 1097280 h 2788920"/>
                <a:gd name="T62" fmla="*/ 1 w 8519160"/>
                <a:gd name="T63" fmla="*/ 1059180 h 2788920"/>
                <a:gd name="T64" fmla="*/ 1 w 8519160"/>
                <a:gd name="T65" fmla="*/ 1005840 h 2788920"/>
                <a:gd name="T66" fmla="*/ 1 w 8519160"/>
                <a:gd name="T67" fmla="*/ 967740 h 2788920"/>
                <a:gd name="T68" fmla="*/ 1 w 8519160"/>
                <a:gd name="T69" fmla="*/ 899160 h 2788920"/>
                <a:gd name="T70" fmla="*/ 1 w 8519160"/>
                <a:gd name="T71" fmla="*/ 861060 h 2788920"/>
                <a:gd name="T72" fmla="*/ 1 w 8519160"/>
                <a:gd name="T73" fmla="*/ 830580 h 2788920"/>
                <a:gd name="T74" fmla="*/ 1 w 8519160"/>
                <a:gd name="T75" fmla="*/ 800100 h 2788920"/>
                <a:gd name="T76" fmla="*/ 1 w 8519160"/>
                <a:gd name="T77" fmla="*/ 723900 h 2788920"/>
                <a:gd name="T78" fmla="*/ 1 w 8519160"/>
                <a:gd name="T79" fmla="*/ 655320 h 2788920"/>
                <a:gd name="T80" fmla="*/ 1 w 8519160"/>
                <a:gd name="T81" fmla="*/ 617220 h 2788920"/>
                <a:gd name="T82" fmla="*/ 1 w 8519160"/>
                <a:gd name="T83" fmla="*/ 541020 h 2788920"/>
                <a:gd name="T84" fmla="*/ 1 w 8519160"/>
                <a:gd name="T85" fmla="*/ 502920 h 2788920"/>
                <a:gd name="T86" fmla="*/ 1 w 8519160"/>
                <a:gd name="T87" fmla="*/ 464820 h 2788920"/>
                <a:gd name="T88" fmla="*/ 1 w 8519160"/>
                <a:gd name="T89" fmla="*/ 434340 h 2788920"/>
                <a:gd name="T90" fmla="*/ 1 w 8519160"/>
                <a:gd name="T91" fmla="*/ 411480 h 2788920"/>
                <a:gd name="T92" fmla="*/ 1 w 8519160"/>
                <a:gd name="T93" fmla="*/ 381000 h 2788920"/>
                <a:gd name="T94" fmla="*/ 1 w 8519160"/>
                <a:gd name="T95" fmla="*/ 304800 h 2788920"/>
                <a:gd name="T96" fmla="*/ 1 w 8519160"/>
                <a:gd name="T97" fmla="*/ 274320 h 2788920"/>
                <a:gd name="T98" fmla="*/ 1 w 8519160"/>
                <a:gd name="T99" fmla="*/ 243840 h 2788920"/>
                <a:gd name="T100" fmla="*/ 1 w 8519160"/>
                <a:gd name="T101" fmla="*/ 220980 h 2788920"/>
                <a:gd name="T102" fmla="*/ 1 w 8519160"/>
                <a:gd name="T103" fmla="*/ 190500 h 2788920"/>
                <a:gd name="T104" fmla="*/ 1 w 8519160"/>
                <a:gd name="T105" fmla="*/ 129540 h 2788920"/>
                <a:gd name="T106" fmla="*/ 1 w 8519160"/>
                <a:gd name="T107" fmla="*/ 22860 h 2788920"/>
                <a:gd name="T108" fmla="*/ 1 w 8519160"/>
                <a:gd name="T109" fmla="*/ 30480 h 27889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519160" h="2788920">
                  <a:moveTo>
                    <a:pt x="0" y="2788920"/>
                  </a:moveTo>
                  <a:cubicBezTo>
                    <a:pt x="12700" y="2783840"/>
                    <a:pt x="25124" y="2778005"/>
                    <a:pt x="38100" y="2773680"/>
                  </a:cubicBezTo>
                  <a:cubicBezTo>
                    <a:pt x="48035" y="2770368"/>
                    <a:pt x="58549" y="2769069"/>
                    <a:pt x="68580" y="2766060"/>
                  </a:cubicBezTo>
                  <a:cubicBezTo>
                    <a:pt x="83967" y="2761444"/>
                    <a:pt x="99060" y="2755900"/>
                    <a:pt x="114300" y="2750820"/>
                  </a:cubicBezTo>
                  <a:cubicBezTo>
                    <a:pt x="121920" y="2748280"/>
                    <a:pt x="130477" y="2747655"/>
                    <a:pt x="137160" y="2743200"/>
                  </a:cubicBezTo>
                  <a:cubicBezTo>
                    <a:pt x="144780" y="2738120"/>
                    <a:pt x="151602" y="2731568"/>
                    <a:pt x="160020" y="2727960"/>
                  </a:cubicBezTo>
                  <a:cubicBezTo>
                    <a:pt x="194200" y="2713311"/>
                    <a:pt x="183703" y="2727548"/>
                    <a:pt x="213360" y="2712720"/>
                  </a:cubicBezTo>
                  <a:cubicBezTo>
                    <a:pt x="265983" y="2686408"/>
                    <a:pt x="203265" y="2705719"/>
                    <a:pt x="266700" y="2689860"/>
                  </a:cubicBezTo>
                  <a:cubicBezTo>
                    <a:pt x="321578" y="2634982"/>
                    <a:pt x="291286" y="2648367"/>
                    <a:pt x="350520" y="2636520"/>
                  </a:cubicBezTo>
                  <a:cubicBezTo>
                    <a:pt x="360680" y="2628900"/>
                    <a:pt x="369395" y="2618818"/>
                    <a:pt x="381000" y="2613660"/>
                  </a:cubicBezTo>
                  <a:cubicBezTo>
                    <a:pt x="439306" y="2587746"/>
                    <a:pt x="401289" y="2628919"/>
                    <a:pt x="464820" y="2590800"/>
                  </a:cubicBezTo>
                  <a:cubicBezTo>
                    <a:pt x="547136" y="2541410"/>
                    <a:pt x="463636" y="2586482"/>
                    <a:pt x="533400" y="2560320"/>
                  </a:cubicBezTo>
                  <a:cubicBezTo>
                    <a:pt x="544036" y="2556332"/>
                    <a:pt x="553500" y="2549693"/>
                    <a:pt x="563880" y="2545080"/>
                  </a:cubicBezTo>
                  <a:cubicBezTo>
                    <a:pt x="576379" y="2539525"/>
                    <a:pt x="589481" y="2535395"/>
                    <a:pt x="601980" y="2529840"/>
                  </a:cubicBezTo>
                  <a:cubicBezTo>
                    <a:pt x="612360" y="2525227"/>
                    <a:pt x="621824" y="2518588"/>
                    <a:pt x="632460" y="2514600"/>
                  </a:cubicBezTo>
                  <a:cubicBezTo>
                    <a:pt x="642266" y="2510923"/>
                    <a:pt x="653273" y="2511008"/>
                    <a:pt x="662940" y="2506980"/>
                  </a:cubicBezTo>
                  <a:cubicBezTo>
                    <a:pt x="683911" y="2498242"/>
                    <a:pt x="702347" y="2483684"/>
                    <a:pt x="723900" y="2476500"/>
                  </a:cubicBezTo>
                  <a:cubicBezTo>
                    <a:pt x="739140" y="2471420"/>
                    <a:pt x="755252" y="2468444"/>
                    <a:pt x="769620" y="2461260"/>
                  </a:cubicBezTo>
                  <a:cubicBezTo>
                    <a:pt x="839947" y="2426096"/>
                    <a:pt x="808540" y="2436290"/>
                    <a:pt x="861060" y="2423160"/>
                  </a:cubicBezTo>
                  <a:cubicBezTo>
                    <a:pt x="876300" y="2413000"/>
                    <a:pt x="893828" y="2405632"/>
                    <a:pt x="906780" y="2392680"/>
                  </a:cubicBezTo>
                  <a:cubicBezTo>
                    <a:pt x="935320" y="2364140"/>
                    <a:pt x="919417" y="2373228"/>
                    <a:pt x="952500" y="2362200"/>
                  </a:cubicBezTo>
                  <a:cubicBezTo>
                    <a:pt x="960120" y="2354580"/>
                    <a:pt x="967020" y="2346164"/>
                    <a:pt x="975360" y="2339340"/>
                  </a:cubicBezTo>
                  <a:lnTo>
                    <a:pt x="1066800" y="2270760"/>
                  </a:lnTo>
                  <a:cubicBezTo>
                    <a:pt x="1076960" y="2263140"/>
                    <a:pt x="1086713" y="2254945"/>
                    <a:pt x="1097280" y="2247900"/>
                  </a:cubicBezTo>
                  <a:cubicBezTo>
                    <a:pt x="1112520" y="2237740"/>
                    <a:pt x="1128347" y="2228410"/>
                    <a:pt x="1143000" y="2217420"/>
                  </a:cubicBezTo>
                  <a:cubicBezTo>
                    <a:pt x="1153160" y="2209800"/>
                    <a:pt x="1162453" y="2200861"/>
                    <a:pt x="1173480" y="2194560"/>
                  </a:cubicBezTo>
                  <a:cubicBezTo>
                    <a:pt x="1180454" y="2190575"/>
                    <a:pt x="1188617" y="2189147"/>
                    <a:pt x="1196340" y="2186940"/>
                  </a:cubicBezTo>
                  <a:cubicBezTo>
                    <a:pt x="1215674" y="2181416"/>
                    <a:pt x="1231410" y="2179530"/>
                    <a:pt x="1249680" y="2171700"/>
                  </a:cubicBezTo>
                  <a:cubicBezTo>
                    <a:pt x="1260121" y="2167225"/>
                    <a:pt x="1269719" y="2160935"/>
                    <a:pt x="1280160" y="2156460"/>
                  </a:cubicBezTo>
                  <a:cubicBezTo>
                    <a:pt x="1287543" y="2153296"/>
                    <a:pt x="1295523" y="2151723"/>
                    <a:pt x="1303020" y="2148840"/>
                  </a:cubicBezTo>
                  <a:cubicBezTo>
                    <a:pt x="1328553" y="2139020"/>
                    <a:pt x="1352031" y="2121381"/>
                    <a:pt x="1379220" y="2118360"/>
                  </a:cubicBezTo>
                  <a:lnTo>
                    <a:pt x="1447800" y="2110740"/>
                  </a:lnTo>
                  <a:cubicBezTo>
                    <a:pt x="1478670" y="2100450"/>
                    <a:pt x="1469680" y="2102396"/>
                    <a:pt x="1508760" y="2095500"/>
                  </a:cubicBezTo>
                  <a:cubicBezTo>
                    <a:pt x="1539190" y="2090130"/>
                    <a:pt x="1570885" y="2090032"/>
                    <a:pt x="1600200" y="2080260"/>
                  </a:cubicBezTo>
                  <a:cubicBezTo>
                    <a:pt x="1617270" y="2074570"/>
                    <a:pt x="1635771" y="2067754"/>
                    <a:pt x="1653540" y="2065020"/>
                  </a:cubicBezTo>
                  <a:cubicBezTo>
                    <a:pt x="1676273" y="2061523"/>
                    <a:pt x="1699321" y="2060440"/>
                    <a:pt x="1722120" y="2057400"/>
                  </a:cubicBezTo>
                  <a:cubicBezTo>
                    <a:pt x="1737435" y="2055358"/>
                    <a:pt x="1752758" y="2053132"/>
                    <a:pt x="1767840" y="2049780"/>
                  </a:cubicBezTo>
                  <a:cubicBezTo>
                    <a:pt x="1775681" y="2048038"/>
                    <a:pt x="1782738" y="2043222"/>
                    <a:pt x="1790700" y="2042160"/>
                  </a:cubicBezTo>
                  <a:cubicBezTo>
                    <a:pt x="1821017" y="2038118"/>
                    <a:pt x="1851660" y="2037080"/>
                    <a:pt x="1882140" y="2034540"/>
                  </a:cubicBezTo>
                  <a:cubicBezTo>
                    <a:pt x="1889760" y="2032000"/>
                    <a:pt x="1897208" y="2028868"/>
                    <a:pt x="1905000" y="2026920"/>
                  </a:cubicBezTo>
                  <a:cubicBezTo>
                    <a:pt x="1949990" y="2015673"/>
                    <a:pt x="1974869" y="2016412"/>
                    <a:pt x="2026920" y="2011680"/>
                  </a:cubicBezTo>
                  <a:cubicBezTo>
                    <a:pt x="2039620" y="2009140"/>
                    <a:pt x="2052455" y="2007201"/>
                    <a:pt x="2065020" y="2004060"/>
                  </a:cubicBezTo>
                  <a:cubicBezTo>
                    <a:pt x="2072812" y="2002112"/>
                    <a:pt x="2080004" y="1998015"/>
                    <a:pt x="2087880" y="1996440"/>
                  </a:cubicBezTo>
                  <a:cubicBezTo>
                    <a:pt x="2105492" y="1992918"/>
                    <a:pt x="2123549" y="1992033"/>
                    <a:pt x="2141220" y="1988820"/>
                  </a:cubicBezTo>
                  <a:cubicBezTo>
                    <a:pt x="2224652" y="1973651"/>
                    <a:pt x="2111484" y="1988706"/>
                    <a:pt x="2209800" y="1973580"/>
                  </a:cubicBezTo>
                  <a:cubicBezTo>
                    <a:pt x="2350627" y="1951914"/>
                    <a:pt x="2182166" y="1983679"/>
                    <a:pt x="2346960" y="1950720"/>
                  </a:cubicBezTo>
                  <a:cubicBezTo>
                    <a:pt x="2359660" y="1948180"/>
                    <a:pt x="2372773" y="1947196"/>
                    <a:pt x="2385060" y="1943100"/>
                  </a:cubicBezTo>
                  <a:cubicBezTo>
                    <a:pt x="2432013" y="1927449"/>
                    <a:pt x="2381904" y="1945349"/>
                    <a:pt x="2438400" y="1920240"/>
                  </a:cubicBezTo>
                  <a:cubicBezTo>
                    <a:pt x="2450899" y="1914685"/>
                    <a:pt x="2463693" y="1909803"/>
                    <a:pt x="2476500" y="1905000"/>
                  </a:cubicBezTo>
                  <a:cubicBezTo>
                    <a:pt x="2484021" y="1902180"/>
                    <a:pt x="2492339" y="1901281"/>
                    <a:pt x="2499360" y="1897380"/>
                  </a:cubicBezTo>
                  <a:cubicBezTo>
                    <a:pt x="2515371" y="1888485"/>
                    <a:pt x="2529840" y="1877060"/>
                    <a:pt x="2545080" y="1866900"/>
                  </a:cubicBezTo>
                  <a:cubicBezTo>
                    <a:pt x="2552700" y="1861820"/>
                    <a:pt x="2561464" y="1858136"/>
                    <a:pt x="2567940" y="1851660"/>
                  </a:cubicBezTo>
                  <a:cubicBezTo>
                    <a:pt x="2588721" y="1830879"/>
                    <a:pt x="2595213" y="1822232"/>
                    <a:pt x="2621280" y="1805940"/>
                  </a:cubicBezTo>
                  <a:cubicBezTo>
                    <a:pt x="2630913" y="1799920"/>
                    <a:pt x="2642517" y="1797302"/>
                    <a:pt x="2651760" y="1790700"/>
                  </a:cubicBezTo>
                  <a:cubicBezTo>
                    <a:pt x="2660529" y="1784436"/>
                    <a:pt x="2666114" y="1774456"/>
                    <a:pt x="2674620" y="1767840"/>
                  </a:cubicBezTo>
                  <a:cubicBezTo>
                    <a:pt x="2689078" y="1756595"/>
                    <a:pt x="2705435" y="1748006"/>
                    <a:pt x="2720340" y="1737360"/>
                  </a:cubicBezTo>
                  <a:cubicBezTo>
                    <a:pt x="2741009" y="1722597"/>
                    <a:pt x="2760980" y="1706880"/>
                    <a:pt x="2781300" y="1691640"/>
                  </a:cubicBezTo>
                  <a:lnTo>
                    <a:pt x="2811780" y="1668780"/>
                  </a:lnTo>
                  <a:cubicBezTo>
                    <a:pt x="2821940" y="1661160"/>
                    <a:pt x="2831693" y="1652965"/>
                    <a:pt x="2842260" y="1645920"/>
                  </a:cubicBezTo>
                  <a:cubicBezTo>
                    <a:pt x="2849880" y="1640840"/>
                    <a:pt x="2856702" y="1634288"/>
                    <a:pt x="2865120" y="1630680"/>
                  </a:cubicBezTo>
                  <a:cubicBezTo>
                    <a:pt x="2874746" y="1626555"/>
                    <a:pt x="2885794" y="1626737"/>
                    <a:pt x="2895600" y="1623060"/>
                  </a:cubicBezTo>
                  <a:cubicBezTo>
                    <a:pt x="2932080" y="1609380"/>
                    <a:pt x="2916141" y="1607769"/>
                    <a:pt x="2948940" y="1600200"/>
                  </a:cubicBezTo>
                  <a:cubicBezTo>
                    <a:pt x="2974180" y="1594375"/>
                    <a:pt x="2999343" y="1587305"/>
                    <a:pt x="3025140" y="1584960"/>
                  </a:cubicBezTo>
                  <a:cubicBezTo>
                    <a:pt x="3157088" y="1572965"/>
                    <a:pt x="3080944" y="1578815"/>
                    <a:pt x="3253740" y="1569720"/>
                  </a:cubicBezTo>
                  <a:cubicBezTo>
                    <a:pt x="3266440" y="1567180"/>
                    <a:pt x="3279065" y="1564229"/>
                    <a:pt x="3291840" y="1562100"/>
                  </a:cubicBezTo>
                  <a:cubicBezTo>
                    <a:pt x="3309556" y="1559147"/>
                    <a:pt x="3327509" y="1557693"/>
                    <a:pt x="3345180" y="1554480"/>
                  </a:cubicBezTo>
                  <a:cubicBezTo>
                    <a:pt x="3355484" y="1552607"/>
                    <a:pt x="3365309" y="1548452"/>
                    <a:pt x="3375660" y="1546860"/>
                  </a:cubicBezTo>
                  <a:cubicBezTo>
                    <a:pt x="3398393" y="1543363"/>
                    <a:pt x="3421380" y="1541780"/>
                    <a:pt x="3444240" y="1539240"/>
                  </a:cubicBezTo>
                  <a:cubicBezTo>
                    <a:pt x="3496128" y="1521944"/>
                    <a:pt x="3432308" y="1543715"/>
                    <a:pt x="3505200" y="1516380"/>
                  </a:cubicBezTo>
                  <a:cubicBezTo>
                    <a:pt x="3558099" y="1496543"/>
                    <a:pt x="3536085" y="1516178"/>
                    <a:pt x="3627120" y="1470660"/>
                  </a:cubicBezTo>
                  <a:cubicBezTo>
                    <a:pt x="3728209" y="1420115"/>
                    <a:pt x="3601975" y="1481436"/>
                    <a:pt x="3680460" y="1447800"/>
                  </a:cubicBezTo>
                  <a:cubicBezTo>
                    <a:pt x="3736246" y="1423892"/>
                    <a:pt x="3685225" y="1438989"/>
                    <a:pt x="3741420" y="1424940"/>
                  </a:cubicBezTo>
                  <a:cubicBezTo>
                    <a:pt x="3749040" y="1419860"/>
                    <a:pt x="3755862" y="1413308"/>
                    <a:pt x="3764280" y="1409700"/>
                  </a:cubicBezTo>
                  <a:cubicBezTo>
                    <a:pt x="3773906" y="1405575"/>
                    <a:pt x="3784467" y="1404010"/>
                    <a:pt x="3794760" y="1402080"/>
                  </a:cubicBezTo>
                  <a:cubicBezTo>
                    <a:pt x="3825131" y="1396385"/>
                    <a:pt x="3855720" y="1391920"/>
                    <a:pt x="3886200" y="1386840"/>
                  </a:cubicBezTo>
                  <a:cubicBezTo>
                    <a:pt x="4050851" y="1359398"/>
                    <a:pt x="3798965" y="1401015"/>
                    <a:pt x="3985260" y="1371600"/>
                  </a:cubicBezTo>
                  <a:cubicBezTo>
                    <a:pt x="4175290" y="1341595"/>
                    <a:pt x="4010432" y="1367716"/>
                    <a:pt x="4114800" y="1348740"/>
                  </a:cubicBezTo>
                  <a:cubicBezTo>
                    <a:pt x="4130001" y="1345976"/>
                    <a:pt x="4145319" y="1343884"/>
                    <a:pt x="4160520" y="1341120"/>
                  </a:cubicBezTo>
                  <a:cubicBezTo>
                    <a:pt x="4173263" y="1338803"/>
                    <a:pt x="4185845" y="1335629"/>
                    <a:pt x="4198620" y="1333500"/>
                  </a:cubicBezTo>
                  <a:cubicBezTo>
                    <a:pt x="4216336" y="1330547"/>
                    <a:pt x="4234244" y="1328833"/>
                    <a:pt x="4251960" y="1325880"/>
                  </a:cubicBezTo>
                  <a:cubicBezTo>
                    <a:pt x="4264735" y="1323751"/>
                    <a:pt x="4277655" y="1321982"/>
                    <a:pt x="4290060" y="1318260"/>
                  </a:cubicBezTo>
                  <a:cubicBezTo>
                    <a:pt x="4303161" y="1314330"/>
                    <a:pt x="4314607" y="1304868"/>
                    <a:pt x="4328160" y="1303020"/>
                  </a:cubicBezTo>
                  <a:cubicBezTo>
                    <a:pt x="4371018" y="1297176"/>
                    <a:pt x="4414520" y="1297940"/>
                    <a:pt x="4457700" y="1295400"/>
                  </a:cubicBezTo>
                  <a:cubicBezTo>
                    <a:pt x="4472940" y="1292860"/>
                    <a:pt x="4488270" y="1290810"/>
                    <a:pt x="4503420" y="1287780"/>
                  </a:cubicBezTo>
                  <a:cubicBezTo>
                    <a:pt x="4551013" y="1278261"/>
                    <a:pt x="4516816" y="1283434"/>
                    <a:pt x="4556760" y="1272540"/>
                  </a:cubicBezTo>
                  <a:cubicBezTo>
                    <a:pt x="4607308" y="1258754"/>
                    <a:pt x="4611389" y="1258566"/>
                    <a:pt x="4655820" y="1249680"/>
                  </a:cubicBezTo>
                  <a:cubicBezTo>
                    <a:pt x="4663440" y="1244600"/>
                    <a:pt x="4670489" y="1238536"/>
                    <a:pt x="4678680" y="1234440"/>
                  </a:cubicBezTo>
                  <a:cubicBezTo>
                    <a:pt x="4702869" y="1222345"/>
                    <a:pt x="4767723" y="1202219"/>
                    <a:pt x="4785360" y="1196340"/>
                  </a:cubicBezTo>
                  <a:cubicBezTo>
                    <a:pt x="4792980" y="1193800"/>
                    <a:pt x="4801036" y="1192312"/>
                    <a:pt x="4808220" y="1188720"/>
                  </a:cubicBezTo>
                  <a:cubicBezTo>
                    <a:pt x="4842728" y="1171466"/>
                    <a:pt x="4846448" y="1166912"/>
                    <a:pt x="4876800" y="1158240"/>
                  </a:cubicBezTo>
                  <a:cubicBezTo>
                    <a:pt x="4888193" y="1154985"/>
                    <a:pt x="4917960" y="1149090"/>
                    <a:pt x="4930140" y="1143000"/>
                  </a:cubicBezTo>
                  <a:cubicBezTo>
                    <a:pt x="4943387" y="1136376"/>
                    <a:pt x="4954757" y="1126269"/>
                    <a:pt x="4968240" y="1120140"/>
                  </a:cubicBezTo>
                  <a:cubicBezTo>
                    <a:pt x="4990914" y="1109833"/>
                    <a:pt x="5019876" y="1103421"/>
                    <a:pt x="5044440" y="1097280"/>
                  </a:cubicBezTo>
                  <a:cubicBezTo>
                    <a:pt x="5052060" y="1092200"/>
                    <a:pt x="5058931" y="1085759"/>
                    <a:pt x="5067300" y="1082040"/>
                  </a:cubicBezTo>
                  <a:cubicBezTo>
                    <a:pt x="5081980" y="1075516"/>
                    <a:pt x="5097780" y="1071880"/>
                    <a:pt x="5113020" y="1066800"/>
                  </a:cubicBezTo>
                  <a:cubicBezTo>
                    <a:pt x="5120640" y="1064260"/>
                    <a:pt x="5128696" y="1062772"/>
                    <a:pt x="5135880" y="1059180"/>
                  </a:cubicBezTo>
                  <a:cubicBezTo>
                    <a:pt x="5156200" y="1049020"/>
                    <a:pt x="5175746" y="1037137"/>
                    <a:pt x="5196840" y="1028700"/>
                  </a:cubicBezTo>
                  <a:cubicBezTo>
                    <a:pt x="5209540" y="1023620"/>
                    <a:pt x="5222133" y="1018263"/>
                    <a:pt x="5234940" y="1013460"/>
                  </a:cubicBezTo>
                  <a:cubicBezTo>
                    <a:pt x="5242461" y="1010640"/>
                    <a:pt x="5250417" y="1009004"/>
                    <a:pt x="5257800" y="1005840"/>
                  </a:cubicBezTo>
                  <a:cubicBezTo>
                    <a:pt x="5268241" y="1001365"/>
                    <a:pt x="5277839" y="995075"/>
                    <a:pt x="5288280" y="990600"/>
                  </a:cubicBezTo>
                  <a:cubicBezTo>
                    <a:pt x="5295663" y="987436"/>
                    <a:pt x="5303956" y="986572"/>
                    <a:pt x="5311140" y="982980"/>
                  </a:cubicBezTo>
                  <a:cubicBezTo>
                    <a:pt x="5319331" y="978884"/>
                    <a:pt x="5325960" y="972125"/>
                    <a:pt x="5334000" y="967740"/>
                  </a:cubicBezTo>
                  <a:cubicBezTo>
                    <a:pt x="5353944" y="956861"/>
                    <a:pt x="5376057" y="949862"/>
                    <a:pt x="5394960" y="937260"/>
                  </a:cubicBezTo>
                  <a:cubicBezTo>
                    <a:pt x="5410200" y="927100"/>
                    <a:pt x="5422719" y="910372"/>
                    <a:pt x="5440680" y="906780"/>
                  </a:cubicBezTo>
                  <a:lnTo>
                    <a:pt x="5478780" y="899160"/>
                  </a:lnTo>
                  <a:cubicBezTo>
                    <a:pt x="5486400" y="894080"/>
                    <a:pt x="5493222" y="887528"/>
                    <a:pt x="5501640" y="883920"/>
                  </a:cubicBezTo>
                  <a:cubicBezTo>
                    <a:pt x="5511266" y="879795"/>
                    <a:pt x="5521880" y="878494"/>
                    <a:pt x="5532120" y="876300"/>
                  </a:cubicBezTo>
                  <a:cubicBezTo>
                    <a:pt x="5557448" y="870873"/>
                    <a:pt x="5583746" y="869251"/>
                    <a:pt x="5608320" y="861060"/>
                  </a:cubicBezTo>
                  <a:cubicBezTo>
                    <a:pt x="5615940" y="858520"/>
                    <a:pt x="5623304" y="855015"/>
                    <a:pt x="5631180" y="853440"/>
                  </a:cubicBezTo>
                  <a:cubicBezTo>
                    <a:pt x="5658362" y="848004"/>
                    <a:pt x="5729327" y="840841"/>
                    <a:pt x="5753100" y="838200"/>
                  </a:cubicBezTo>
                  <a:cubicBezTo>
                    <a:pt x="5763260" y="835660"/>
                    <a:pt x="5773276" y="832453"/>
                    <a:pt x="5783580" y="830580"/>
                  </a:cubicBezTo>
                  <a:cubicBezTo>
                    <a:pt x="5801251" y="827367"/>
                    <a:pt x="5819592" y="827686"/>
                    <a:pt x="5836920" y="822960"/>
                  </a:cubicBezTo>
                  <a:cubicBezTo>
                    <a:pt x="5847879" y="819971"/>
                    <a:pt x="5856764" y="811708"/>
                    <a:pt x="5867400" y="807720"/>
                  </a:cubicBezTo>
                  <a:cubicBezTo>
                    <a:pt x="5877206" y="804043"/>
                    <a:pt x="5888213" y="804128"/>
                    <a:pt x="5897880" y="800100"/>
                  </a:cubicBezTo>
                  <a:cubicBezTo>
                    <a:pt x="5918851" y="791362"/>
                    <a:pt x="5936297" y="772438"/>
                    <a:pt x="5958840" y="769620"/>
                  </a:cubicBezTo>
                  <a:lnTo>
                    <a:pt x="6019800" y="762000"/>
                  </a:lnTo>
                  <a:cubicBezTo>
                    <a:pt x="6088984" y="727408"/>
                    <a:pt x="6003393" y="769458"/>
                    <a:pt x="6103620" y="723900"/>
                  </a:cubicBezTo>
                  <a:cubicBezTo>
                    <a:pt x="6113961" y="719200"/>
                    <a:pt x="6123425" y="712542"/>
                    <a:pt x="6134100" y="708660"/>
                  </a:cubicBezTo>
                  <a:cubicBezTo>
                    <a:pt x="6183795" y="690589"/>
                    <a:pt x="6182696" y="699602"/>
                    <a:pt x="6225540" y="678180"/>
                  </a:cubicBezTo>
                  <a:cubicBezTo>
                    <a:pt x="6238787" y="671556"/>
                    <a:pt x="6250393" y="661944"/>
                    <a:pt x="6263640" y="655320"/>
                  </a:cubicBezTo>
                  <a:cubicBezTo>
                    <a:pt x="6270824" y="651728"/>
                    <a:pt x="6278979" y="650520"/>
                    <a:pt x="6286500" y="647700"/>
                  </a:cubicBezTo>
                  <a:cubicBezTo>
                    <a:pt x="6299307" y="642897"/>
                    <a:pt x="6312101" y="638015"/>
                    <a:pt x="6324600" y="632460"/>
                  </a:cubicBezTo>
                  <a:cubicBezTo>
                    <a:pt x="6334980" y="627847"/>
                    <a:pt x="6344639" y="621695"/>
                    <a:pt x="6355080" y="617220"/>
                  </a:cubicBezTo>
                  <a:cubicBezTo>
                    <a:pt x="6378955" y="606988"/>
                    <a:pt x="6396259" y="606547"/>
                    <a:pt x="6423660" y="601980"/>
                  </a:cubicBezTo>
                  <a:cubicBezTo>
                    <a:pt x="6449663" y="588979"/>
                    <a:pt x="6491939" y="565731"/>
                    <a:pt x="6522720" y="556260"/>
                  </a:cubicBezTo>
                  <a:cubicBezTo>
                    <a:pt x="6542739" y="550100"/>
                    <a:pt x="6563809" y="547644"/>
                    <a:pt x="6583680" y="541020"/>
                  </a:cubicBezTo>
                  <a:cubicBezTo>
                    <a:pt x="6594456" y="537428"/>
                    <a:pt x="6603780" y="530393"/>
                    <a:pt x="6614160" y="525780"/>
                  </a:cubicBezTo>
                  <a:cubicBezTo>
                    <a:pt x="6626659" y="520225"/>
                    <a:pt x="6639453" y="515343"/>
                    <a:pt x="6652260" y="510540"/>
                  </a:cubicBezTo>
                  <a:cubicBezTo>
                    <a:pt x="6659781" y="507720"/>
                    <a:pt x="6667737" y="506084"/>
                    <a:pt x="6675120" y="502920"/>
                  </a:cubicBezTo>
                  <a:cubicBezTo>
                    <a:pt x="6685561" y="498445"/>
                    <a:pt x="6695159" y="492155"/>
                    <a:pt x="6705600" y="487680"/>
                  </a:cubicBezTo>
                  <a:cubicBezTo>
                    <a:pt x="6712983" y="484516"/>
                    <a:pt x="6721276" y="483652"/>
                    <a:pt x="6728460" y="480060"/>
                  </a:cubicBezTo>
                  <a:cubicBezTo>
                    <a:pt x="6736651" y="475964"/>
                    <a:pt x="6742632" y="467716"/>
                    <a:pt x="6751320" y="464820"/>
                  </a:cubicBezTo>
                  <a:cubicBezTo>
                    <a:pt x="6765977" y="459934"/>
                    <a:pt x="6781890" y="460230"/>
                    <a:pt x="6797040" y="457200"/>
                  </a:cubicBezTo>
                  <a:cubicBezTo>
                    <a:pt x="6807309" y="455146"/>
                    <a:pt x="6817280" y="451774"/>
                    <a:pt x="6827520" y="449580"/>
                  </a:cubicBezTo>
                  <a:cubicBezTo>
                    <a:pt x="6852848" y="444153"/>
                    <a:pt x="6879146" y="442531"/>
                    <a:pt x="6903720" y="434340"/>
                  </a:cubicBezTo>
                  <a:cubicBezTo>
                    <a:pt x="6911340" y="431800"/>
                    <a:pt x="6918704" y="428295"/>
                    <a:pt x="6926580" y="426720"/>
                  </a:cubicBezTo>
                  <a:cubicBezTo>
                    <a:pt x="6944192" y="423198"/>
                    <a:pt x="6962204" y="422053"/>
                    <a:pt x="6979920" y="419100"/>
                  </a:cubicBezTo>
                  <a:cubicBezTo>
                    <a:pt x="6992695" y="416971"/>
                    <a:pt x="7005122" y="412653"/>
                    <a:pt x="7018020" y="411480"/>
                  </a:cubicBezTo>
                  <a:cubicBezTo>
                    <a:pt x="7061097" y="407564"/>
                    <a:pt x="7104380" y="406400"/>
                    <a:pt x="7147560" y="403860"/>
                  </a:cubicBezTo>
                  <a:lnTo>
                    <a:pt x="7193280" y="388620"/>
                  </a:lnTo>
                  <a:lnTo>
                    <a:pt x="7216140" y="381000"/>
                  </a:lnTo>
                  <a:cubicBezTo>
                    <a:pt x="7234077" y="363063"/>
                    <a:pt x="7260415" y="333736"/>
                    <a:pt x="7284720" y="327660"/>
                  </a:cubicBezTo>
                  <a:cubicBezTo>
                    <a:pt x="7294880" y="325120"/>
                    <a:pt x="7305169" y="323049"/>
                    <a:pt x="7315200" y="320040"/>
                  </a:cubicBezTo>
                  <a:cubicBezTo>
                    <a:pt x="7330587" y="315424"/>
                    <a:pt x="7345680" y="309880"/>
                    <a:pt x="7360920" y="304800"/>
                  </a:cubicBezTo>
                  <a:cubicBezTo>
                    <a:pt x="7368540" y="302260"/>
                    <a:pt x="7375763" y="297681"/>
                    <a:pt x="7383780" y="297180"/>
                  </a:cubicBezTo>
                  <a:lnTo>
                    <a:pt x="7505700" y="289560"/>
                  </a:lnTo>
                  <a:cubicBezTo>
                    <a:pt x="7568205" y="268725"/>
                    <a:pt x="7469535" y="299841"/>
                    <a:pt x="7597140" y="274320"/>
                  </a:cubicBezTo>
                  <a:cubicBezTo>
                    <a:pt x="7612892" y="271170"/>
                    <a:pt x="7626894" y="260854"/>
                    <a:pt x="7642860" y="259080"/>
                  </a:cubicBezTo>
                  <a:cubicBezTo>
                    <a:pt x="7665720" y="256540"/>
                    <a:pt x="7688670" y="254713"/>
                    <a:pt x="7711440" y="251460"/>
                  </a:cubicBezTo>
                  <a:cubicBezTo>
                    <a:pt x="7724261" y="249628"/>
                    <a:pt x="7736797" y="246157"/>
                    <a:pt x="7749540" y="243840"/>
                  </a:cubicBezTo>
                  <a:cubicBezTo>
                    <a:pt x="7764741" y="241076"/>
                    <a:pt x="7780059" y="238984"/>
                    <a:pt x="7795260" y="236220"/>
                  </a:cubicBezTo>
                  <a:cubicBezTo>
                    <a:pt x="7808003" y="233903"/>
                    <a:pt x="7820522" y="230312"/>
                    <a:pt x="7833360" y="228600"/>
                  </a:cubicBezTo>
                  <a:cubicBezTo>
                    <a:pt x="7858663" y="225226"/>
                    <a:pt x="7884189" y="223799"/>
                    <a:pt x="7909560" y="220980"/>
                  </a:cubicBezTo>
                  <a:cubicBezTo>
                    <a:pt x="7929913" y="218719"/>
                    <a:pt x="7950200" y="215900"/>
                    <a:pt x="7970520" y="213360"/>
                  </a:cubicBezTo>
                  <a:lnTo>
                    <a:pt x="8016240" y="198120"/>
                  </a:lnTo>
                  <a:cubicBezTo>
                    <a:pt x="8023860" y="195580"/>
                    <a:pt x="8032417" y="194955"/>
                    <a:pt x="8039100" y="190500"/>
                  </a:cubicBezTo>
                  <a:cubicBezTo>
                    <a:pt x="8046720" y="185420"/>
                    <a:pt x="8053645" y="179098"/>
                    <a:pt x="8061960" y="175260"/>
                  </a:cubicBezTo>
                  <a:cubicBezTo>
                    <a:pt x="8086799" y="163796"/>
                    <a:pt x="8112207" y="153431"/>
                    <a:pt x="8138160" y="144780"/>
                  </a:cubicBezTo>
                  <a:cubicBezTo>
                    <a:pt x="8153400" y="139700"/>
                    <a:pt x="8170514" y="138451"/>
                    <a:pt x="8183880" y="129540"/>
                  </a:cubicBezTo>
                  <a:cubicBezTo>
                    <a:pt x="8215706" y="108322"/>
                    <a:pt x="8200264" y="120776"/>
                    <a:pt x="8229600" y="91440"/>
                  </a:cubicBezTo>
                  <a:cubicBezTo>
                    <a:pt x="8242991" y="51266"/>
                    <a:pt x="8228369" y="83773"/>
                    <a:pt x="8260080" y="45720"/>
                  </a:cubicBezTo>
                  <a:cubicBezTo>
                    <a:pt x="8265943" y="38685"/>
                    <a:pt x="8268844" y="29336"/>
                    <a:pt x="8275320" y="22860"/>
                  </a:cubicBezTo>
                  <a:cubicBezTo>
                    <a:pt x="8290092" y="8088"/>
                    <a:pt x="8302447" y="6198"/>
                    <a:pt x="8321040" y="0"/>
                  </a:cubicBezTo>
                  <a:cubicBezTo>
                    <a:pt x="8374892" y="10770"/>
                    <a:pt x="8346853" y="3524"/>
                    <a:pt x="8404860" y="22860"/>
                  </a:cubicBezTo>
                  <a:lnTo>
                    <a:pt x="8427720" y="30480"/>
                  </a:lnTo>
                  <a:cubicBezTo>
                    <a:pt x="8450580" y="27940"/>
                    <a:pt x="8473612" y="26641"/>
                    <a:pt x="8496300" y="22860"/>
                  </a:cubicBezTo>
                  <a:cubicBezTo>
                    <a:pt x="8504223" y="21540"/>
                    <a:pt x="8519160" y="15240"/>
                    <a:pt x="8519160" y="15240"/>
                  </a:cubicBezTo>
                </a:path>
              </a:pathLst>
            </a:custGeom>
            <a:noFill/>
            <a:ln w="10160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grpSp>
          <p:nvGrpSpPr>
            <p:cNvPr id="76811" name="Gruppieren 11">
              <a:extLst>
                <a:ext uri="{FF2B5EF4-FFF2-40B4-BE49-F238E27FC236}">
                  <a16:creationId xmlns:a16="http://schemas.microsoft.com/office/drawing/2014/main" id="{F126ADBB-12CE-4809-8B8E-95AD0EF1E696}"/>
                </a:ext>
              </a:extLst>
            </p:cNvPr>
            <p:cNvGrpSpPr>
              <a:grpSpLocks/>
            </p:cNvGrpSpPr>
            <p:nvPr/>
          </p:nvGrpSpPr>
          <p:grpSpPr bwMode="auto">
            <a:xfrm rot="286618">
              <a:off x="2018625" y="2954951"/>
              <a:ext cx="5757650" cy="2797267"/>
              <a:chOff x="814131" y="2773552"/>
              <a:chExt cx="8209754" cy="2797267"/>
            </a:xfrm>
          </p:grpSpPr>
          <p:pic>
            <p:nvPicPr>
              <p:cNvPr id="76812" name="Grafik 12">
                <a:extLst>
                  <a:ext uri="{FF2B5EF4-FFF2-40B4-BE49-F238E27FC236}">
                    <a16:creationId xmlns:a16="http://schemas.microsoft.com/office/drawing/2014/main" id="{A81D5F72-CFAF-48EB-9B55-499E1368DE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449198">
                <a:off x="852986" y="5291765"/>
                <a:ext cx="240199" cy="317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13" name="Grafik 13">
                <a:extLst>
                  <a:ext uri="{FF2B5EF4-FFF2-40B4-BE49-F238E27FC236}">
                    <a16:creationId xmlns:a16="http://schemas.microsoft.com/office/drawing/2014/main" id="{113FE199-3833-405A-8F51-AD816509AB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919304">
                <a:off x="1163407" y="5156045"/>
                <a:ext cx="240199" cy="317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14" name="Grafik 14">
                <a:extLst>
                  <a:ext uri="{FF2B5EF4-FFF2-40B4-BE49-F238E27FC236}">
                    <a16:creationId xmlns:a16="http://schemas.microsoft.com/office/drawing/2014/main" id="{4D39E20C-199A-45A3-BC4C-10EFC758C5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302988">
                <a:off x="1477219" y="5047976"/>
                <a:ext cx="240199" cy="317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15" name="Grafik 15">
                <a:extLst>
                  <a:ext uri="{FF2B5EF4-FFF2-40B4-BE49-F238E27FC236}">
                    <a16:creationId xmlns:a16="http://schemas.microsoft.com/office/drawing/2014/main" id="{F162784C-E927-468F-A829-DC6F63CC70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449198">
                <a:off x="1786346" y="4960291"/>
                <a:ext cx="240199" cy="317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6816" name="Gruppieren 16">
                <a:extLst>
                  <a:ext uri="{FF2B5EF4-FFF2-40B4-BE49-F238E27FC236}">
                    <a16:creationId xmlns:a16="http://schemas.microsoft.com/office/drawing/2014/main" id="{BD8AC127-CF86-4B0F-8899-DAB5806CCF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320531">
                <a:off x="2074080" y="4525204"/>
                <a:ext cx="1333392" cy="512874"/>
                <a:chOff x="2092741" y="4611956"/>
                <a:chExt cx="1333392" cy="512874"/>
              </a:xfrm>
            </p:grpSpPr>
            <p:pic>
              <p:nvPicPr>
                <p:cNvPr id="76837" name="Grafik 37">
                  <a:extLst>
                    <a:ext uri="{FF2B5EF4-FFF2-40B4-BE49-F238E27FC236}">
                      <a16:creationId xmlns:a16="http://schemas.microsoft.com/office/drawing/2014/main" id="{051F210A-DC83-4581-A7F8-D5B801468B9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2131596" y="4845776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8" name="Grafik 38">
                  <a:extLst>
                    <a:ext uri="{FF2B5EF4-FFF2-40B4-BE49-F238E27FC236}">
                      <a16:creationId xmlns:a16="http://schemas.microsoft.com/office/drawing/2014/main" id="{4F00012B-A6DD-4A59-91F2-9A90D3B7AA1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2416558" y="4771770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9" name="Grafik 39">
                  <a:extLst>
                    <a:ext uri="{FF2B5EF4-FFF2-40B4-BE49-F238E27FC236}">
                      <a16:creationId xmlns:a16="http://schemas.microsoft.com/office/drawing/2014/main" id="{12242401-54D8-4ABA-B4FB-B1CB8D549C0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2764650" y="4684889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40" name="Grafik 40">
                  <a:extLst>
                    <a:ext uri="{FF2B5EF4-FFF2-40B4-BE49-F238E27FC236}">
                      <a16:creationId xmlns:a16="http://schemas.microsoft.com/office/drawing/2014/main" id="{517F6E30-CBB7-474A-8F89-88E22ED26F5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3147078" y="4573101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6817" name="Gruppieren 17">
                <a:extLst>
                  <a:ext uri="{FF2B5EF4-FFF2-40B4-BE49-F238E27FC236}">
                    <a16:creationId xmlns:a16="http://schemas.microsoft.com/office/drawing/2014/main" id="{450F1073-1A95-476A-9D1A-A4660FEE53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5854">
                <a:off x="3426592" y="3777148"/>
                <a:ext cx="2333399" cy="839147"/>
                <a:chOff x="3418644" y="3877288"/>
                <a:chExt cx="2333399" cy="839147"/>
              </a:xfrm>
            </p:grpSpPr>
            <p:pic>
              <p:nvPicPr>
                <p:cNvPr id="76830" name="Grafik 30">
                  <a:extLst>
                    <a:ext uri="{FF2B5EF4-FFF2-40B4-BE49-F238E27FC236}">
                      <a16:creationId xmlns:a16="http://schemas.microsoft.com/office/drawing/2014/main" id="{537B7692-E2C2-4F8B-898A-532513CBA31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919304">
                  <a:off x="3457499" y="4437381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1" name="Grafik 31">
                  <a:extLst>
                    <a:ext uri="{FF2B5EF4-FFF2-40B4-BE49-F238E27FC236}">
                      <a16:creationId xmlns:a16="http://schemas.microsoft.com/office/drawing/2014/main" id="{77AAF6E0-5F65-465C-8FE4-E430C20A94E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302988">
                  <a:off x="3771311" y="4329312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2" name="Grafik 32">
                  <a:extLst>
                    <a:ext uri="{FF2B5EF4-FFF2-40B4-BE49-F238E27FC236}">
                      <a16:creationId xmlns:a16="http://schemas.microsoft.com/office/drawing/2014/main" id="{E14A1771-7DF4-4D22-B47A-9B0427A7E55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4080438" y="4241627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3" name="Grafik 33">
                  <a:extLst>
                    <a:ext uri="{FF2B5EF4-FFF2-40B4-BE49-F238E27FC236}">
                      <a16:creationId xmlns:a16="http://schemas.microsoft.com/office/drawing/2014/main" id="{DAF25138-E82F-4F66-8630-E9C0E67BEE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4425688" y="4127112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4" name="Grafik 34">
                  <a:extLst>
                    <a:ext uri="{FF2B5EF4-FFF2-40B4-BE49-F238E27FC236}">
                      <a16:creationId xmlns:a16="http://schemas.microsoft.com/office/drawing/2014/main" id="{9C6684AE-D824-4B8F-BF47-333C425228E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4710650" y="4053106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5" name="Grafik 35">
                  <a:extLst>
                    <a:ext uri="{FF2B5EF4-FFF2-40B4-BE49-F238E27FC236}">
                      <a16:creationId xmlns:a16="http://schemas.microsoft.com/office/drawing/2014/main" id="{23BD8AEA-3304-4EE0-B3CF-DB13D1C6AB3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5058742" y="3966225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6" name="Grafik 36">
                  <a:extLst>
                    <a:ext uri="{FF2B5EF4-FFF2-40B4-BE49-F238E27FC236}">
                      <a16:creationId xmlns:a16="http://schemas.microsoft.com/office/drawing/2014/main" id="{0A762B1A-0706-4FC5-8B65-E101586E9F5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919304">
                  <a:off x="5472988" y="3838433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6818" name="Gruppieren 18">
                <a:extLst>
                  <a:ext uri="{FF2B5EF4-FFF2-40B4-BE49-F238E27FC236}">
                    <a16:creationId xmlns:a16="http://schemas.microsoft.com/office/drawing/2014/main" id="{831F0398-D4C5-4A8B-8289-64B7466A23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20020">
                <a:off x="5785888" y="3322688"/>
                <a:ext cx="1605340" cy="603286"/>
                <a:chOff x="5747946" y="3406132"/>
                <a:chExt cx="1605340" cy="603286"/>
              </a:xfrm>
            </p:grpSpPr>
            <p:pic>
              <p:nvPicPr>
                <p:cNvPr id="76825" name="Grafik 25">
                  <a:extLst>
                    <a:ext uri="{FF2B5EF4-FFF2-40B4-BE49-F238E27FC236}">
                      <a16:creationId xmlns:a16="http://schemas.microsoft.com/office/drawing/2014/main" id="{E1066D86-C250-4BD0-886A-B8DE2B6B76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302988">
                  <a:off x="5786801" y="3730364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6" name="Grafik 26">
                  <a:extLst>
                    <a:ext uri="{FF2B5EF4-FFF2-40B4-BE49-F238E27FC236}">
                      <a16:creationId xmlns:a16="http://schemas.microsoft.com/office/drawing/2014/main" id="{0F4F6BD5-8729-4AE1-804D-493FDF0DDE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6095928" y="3642680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7" name="Grafik 27">
                  <a:extLst>
                    <a:ext uri="{FF2B5EF4-FFF2-40B4-BE49-F238E27FC236}">
                      <a16:creationId xmlns:a16="http://schemas.microsoft.com/office/drawing/2014/main" id="{DD723995-5639-4EED-B5B5-50FB22F2AA1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6441178" y="3528164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8" name="Grafik 28">
                  <a:extLst>
                    <a:ext uri="{FF2B5EF4-FFF2-40B4-BE49-F238E27FC236}">
                      <a16:creationId xmlns:a16="http://schemas.microsoft.com/office/drawing/2014/main" id="{95C6F2A9-4E56-4465-9811-0F55E38A4EF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6726139" y="3454158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9" name="Grafik 29">
                  <a:extLst>
                    <a:ext uri="{FF2B5EF4-FFF2-40B4-BE49-F238E27FC236}">
                      <a16:creationId xmlns:a16="http://schemas.microsoft.com/office/drawing/2014/main" id="{B0151603-5CCD-4C3C-A326-ADFDF8E093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7074231" y="3367277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6819" name="Gruppieren 19">
                <a:extLst>
                  <a:ext uri="{FF2B5EF4-FFF2-40B4-BE49-F238E27FC236}">
                    <a16:creationId xmlns:a16="http://schemas.microsoft.com/office/drawing/2014/main" id="{806D6A9B-F126-4C72-A513-BE97B94521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18545" y="2773552"/>
                <a:ext cx="1605340" cy="603287"/>
                <a:chOff x="7372905" y="2866744"/>
                <a:chExt cx="1605340" cy="603287"/>
              </a:xfrm>
            </p:grpSpPr>
            <p:pic>
              <p:nvPicPr>
                <p:cNvPr id="76820" name="Grafik 20">
                  <a:extLst>
                    <a:ext uri="{FF2B5EF4-FFF2-40B4-BE49-F238E27FC236}">
                      <a16:creationId xmlns:a16="http://schemas.microsoft.com/office/drawing/2014/main" id="{24DE8321-4ECF-40F7-8404-01553CB5A6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302988">
                  <a:off x="7411760" y="3190977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1" name="Grafik 21">
                  <a:extLst>
                    <a:ext uri="{FF2B5EF4-FFF2-40B4-BE49-F238E27FC236}">
                      <a16:creationId xmlns:a16="http://schemas.microsoft.com/office/drawing/2014/main" id="{CF1574E7-43EB-4EC0-B8E8-62B094EC755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7720887" y="3103292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2" name="Grafik 22">
                  <a:extLst>
                    <a:ext uri="{FF2B5EF4-FFF2-40B4-BE49-F238E27FC236}">
                      <a16:creationId xmlns:a16="http://schemas.microsoft.com/office/drawing/2014/main" id="{68B113FD-0270-4178-8A51-0F2B1150020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8066137" y="2988776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3" name="Grafik 23">
                  <a:extLst>
                    <a:ext uri="{FF2B5EF4-FFF2-40B4-BE49-F238E27FC236}">
                      <a16:creationId xmlns:a16="http://schemas.microsoft.com/office/drawing/2014/main" id="{08A175A6-B1D5-4349-9EBA-C3E1BCA899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8351098" y="2914770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4" name="Grafik 24">
                  <a:extLst>
                    <a:ext uri="{FF2B5EF4-FFF2-40B4-BE49-F238E27FC236}">
                      <a16:creationId xmlns:a16="http://schemas.microsoft.com/office/drawing/2014/main" id="{681EAA42-5F43-428F-958A-438D8E09248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8699190" y="2827889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76806" name="Textfeld 56">
            <a:extLst>
              <a:ext uri="{FF2B5EF4-FFF2-40B4-BE49-F238E27FC236}">
                <a16:creationId xmlns:a16="http://schemas.microsoft.com/office/drawing/2014/main" id="{E7BC9CE0-08EF-4288-9856-C13CD2F32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7925" y="144463"/>
            <a:ext cx="1052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rgbClr val="00B050"/>
                </a:solidFill>
              </a:rPr>
              <a:t>!100% !</a:t>
            </a:r>
          </a:p>
        </p:txBody>
      </p:sp>
      <p:sp>
        <p:nvSpPr>
          <p:cNvPr id="76807" name="Textfeld 1">
            <a:extLst>
              <a:ext uri="{FF2B5EF4-FFF2-40B4-BE49-F238E27FC236}">
                <a16:creationId xmlns:a16="http://schemas.microsoft.com/office/drawing/2014/main" id="{4DD3F373-2CC7-4B7C-98C2-D4B501435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6912" y="4657276"/>
            <a:ext cx="442709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00FF"/>
                </a:solidFill>
              </a:rPr>
              <a:t>Wolfgang Thiel, Vorsitzender</a:t>
            </a:r>
          </a:p>
          <a:p>
            <a:pPr algn="ctr"/>
            <a:r>
              <a:rPr lang="de-DE" altLang="de-DE" sz="1800" b="1" dirty="0">
                <a:solidFill>
                  <a:srgbClr val="0000FF"/>
                </a:solidFill>
              </a:rPr>
              <a:t>Initiative Südpfalz-Energie (ISE e.V.)</a:t>
            </a:r>
          </a:p>
          <a:p>
            <a:pPr algn="ctr"/>
            <a:r>
              <a:rPr lang="de-DE" altLang="de-DE" sz="1800" dirty="0">
                <a:solidFill>
                  <a:srgbClr val="0000FF"/>
                </a:solidFill>
              </a:rPr>
              <a:t>www.i-suedpfalz-energie.de/</a:t>
            </a:r>
          </a:p>
          <a:p>
            <a:pPr algn="ctr"/>
            <a:r>
              <a:rPr lang="de-DE" altLang="de-DE" sz="1800" dirty="0">
                <a:solidFill>
                  <a:srgbClr val="0000FF"/>
                </a:solidFill>
              </a:rPr>
              <a:t>Tel.: +49 172 7419812</a:t>
            </a:r>
          </a:p>
          <a:p>
            <a:pPr algn="ctr"/>
            <a:r>
              <a:rPr lang="de-DE" altLang="de-DE" sz="1800" dirty="0" err="1">
                <a:solidFill>
                  <a:srgbClr val="0000FF"/>
                </a:solidFill>
              </a:rPr>
              <a:t>eMail</a:t>
            </a:r>
            <a:r>
              <a:rPr lang="de-DE" altLang="de-DE" sz="1800" dirty="0">
                <a:solidFill>
                  <a:srgbClr val="0000FF"/>
                </a:solidFill>
              </a:rPr>
              <a:t>: wolfgang@thiel-wt.de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9E95FD6A-7A6D-B587-A8F2-91FCE96506B2}"/>
              </a:ext>
            </a:extLst>
          </p:cNvPr>
          <p:cNvGrpSpPr>
            <a:grpSpLocks/>
          </p:cNvGrpSpPr>
          <p:nvPr/>
        </p:nvGrpSpPr>
        <p:grpSpPr bwMode="auto">
          <a:xfrm>
            <a:off x="0" y="2958702"/>
            <a:ext cx="9906000" cy="775597"/>
            <a:chOff x="666532" y="820505"/>
            <a:chExt cx="8880140" cy="775246"/>
          </a:xfrm>
        </p:grpSpPr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BB5B9F99-9D35-2E50-86F6-DC5A6D68CA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532" y="881792"/>
              <a:ext cx="8880140" cy="612656"/>
            </a:xfrm>
            <a:prstGeom prst="bevel">
              <a:avLst>
                <a:gd name="adj" fmla="val 5111"/>
              </a:avLst>
            </a:prstGeom>
            <a:solidFill>
              <a:srgbClr val="F660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de-DE" altLang="de-DE" sz="3600"/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1792B36A-5C44-205F-357B-4572BD3DF6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952037" y="820505"/>
              <a:ext cx="8398561" cy="775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D2E9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707E8C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290513" indent="-290513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10000"/>
                </a:spcBef>
                <a:buClr>
                  <a:srgbClr val="FC0128"/>
                </a:buClr>
                <a:buSzPct val="120000"/>
              </a:pPr>
              <a:r>
                <a:rPr lang="de-DE" altLang="de-DE" sz="2800" b="1" dirty="0">
                  <a:solidFill>
                    <a:schemeClr val="bg1"/>
                  </a:solidFill>
                </a:rPr>
                <a:t>Helfen Sie bitte mit, die Energiewende voranzutreiben!</a:t>
              </a:r>
            </a:p>
          </p:txBody>
        </p:sp>
      </p:grpSp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pg_blau_basisversion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2B2B2"/>
      </a:accent1>
      <a:accent2>
        <a:srgbClr val="3333CC"/>
      </a:accent2>
      <a:accent3>
        <a:srgbClr val="FFFFFF"/>
      </a:accent3>
      <a:accent4>
        <a:srgbClr val="000000"/>
      </a:accent4>
      <a:accent5>
        <a:srgbClr val="D5D5D5"/>
      </a:accent5>
      <a:accent6>
        <a:srgbClr val="2D2DB9"/>
      </a:accent6>
      <a:hlink>
        <a:srgbClr val="0000CC"/>
      </a:hlink>
      <a:folHlink>
        <a:srgbClr val="000099"/>
      </a:folHlink>
    </a:clrScheme>
    <a:fontScheme name="pg_blau_basisvers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g_blau_basisvers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g_blau_basisvers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FF33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CAFFAD"/>
        </a:accent5>
        <a:accent6>
          <a:srgbClr val="2D2DB9"/>
        </a:accent6>
        <a:hlink>
          <a:srgbClr val="0000CC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Settings\janke00s\Application Data\Microsoft\Templates\PG Folienvorlagen\pg_blau_basisversion.pot</Template>
  <TotalTime>0</TotalTime>
  <Words>800</Words>
  <Application>Microsoft Office PowerPoint</Application>
  <PresentationFormat>A4-Papier (210 x 297 mm)</PresentationFormat>
  <Paragraphs>136</Paragraphs>
  <Slides>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Microsoft YaHei</vt:lpstr>
      <vt:lpstr>Arial</vt:lpstr>
      <vt:lpstr>Courier New</vt:lpstr>
      <vt:lpstr>Symbol</vt:lpstr>
      <vt:lpstr>Wingdings</vt:lpstr>
      <vt:lpstr>pg_blau_basisversion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Siemens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janke00s</dc:creator>
  <cp:lastModifiedBy>Wolfgang Thiel</cp:lastModifiedBy>
  <cp:revision>2972</cp:revision>
  <cp:lastPrinted>2019-03-23T07:11:31Z</cp:lastPrinted>
  <dcterms:created xsi:type="dcterms:W3CDTF">2003-01-24T08:17:53Z</dcterms:created>
  <dcterms:modified xsi:type="dcterms:W3CDTF">2024-06-30T15:09:14Z</dcterms:modified>
</cp:coreProperties>
</file>