
<file path=[Content_Types].xml><?xml version="1.0" encoding="utf-8"?>
<Types xmlns="http://schemas.openxmlformats.org/package/2006/content-types">
  <Default Extension="bin" ContentType="image/unknown"/>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0"/>
  </p:notesMasterIdLst>
  <p:handoutMasterIdLst>
    <p:handoutMasterId r:id="rId41"/>
  </p:handoutMasterIdLst>
  <p:sldIdLst>
    <p:sldId id="878" r:id="rId2"/>
    <p:sldId id="879" r:id="rId3"/>
    <p:sldId id="931" r:id="rId4"/>
    <p:sldId id="932" r:id="rId5"/>
    <p:sldId id="933" r:id="rId6"/>
    <p:sldId id="934" r:id="rId7"/>
    <p:sldId id="992" r:id="rId8"/>
    <p:sldId id="1300" r:id="rId9"/>
    <p:sldId id="1301" r:id="rId10"/>
    <p:sldId id="882" r:id="rId11"/>
    <p:sldId id="868" r:id="rId12"/>
    <p:sldId id="892" r:id="rId13"/>
    <p:sldId id="861" r:id="rId14"/>
    <p:sldId id="885" r:id="rId15"/>
    <p:sldId id="994" r:id="rId16"/>
    <p:sldId id="815" r:id="rId17"/>
    <p:sldId id="964" r:id="rId18"/>
    <p:sldId id="995" r:id="rId19"/>
    <p:sldId id="989" r:id="rId20"/>
    <p:sldId id="966" r:id="rId21"/>
    <p:sldId id="988" r:id="rId22"/>
    <p:sldId id="890" r:id="rId23"/>
    <p:sldId id="963" r:id="rId24"/>
    <p:sldId id="936" r:id="rId25"/>
    <p:sldId id="1302" r:id="rId26"/>
    <p:sldId id="959" r:id="rId27"/>
    <p:sldId id="937" r:id="rId28"/>
    <p:sldId id="922" r:id="rId29"/>
    <p:sldId id="1299" r:id="rId30"/>
    <p:sldId id="990" r:id="rId31"/>
    <p:sldId id="991" r:id="rId32"/>
    <p:sldId id="960" r:id="rId33"/>
    <p:sldId id="961" r:id="rId34"/>
    <p:sldId id="928" r:id="rId35"/>
    <p:sldId id="924" r:id="rId36"/>
    <p:sldId id="958" r:id="rId37"/>
    <p:sldId id="883" r:id="rId38"/>
    <p:sldId id="755" r:id="rId39"/>
  </p:sldIdLst>
  <p:sldSz cx="9906000" cy="6858000" type="A4"/>
  <p:notesSz cx="6865938" cy="9998075"/>
  <p:defaultTex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148">
          <p15:clr>
            <a:srgbClr val="A4A3A4"/>
          </p15:clr>
        </p15:guide>
        <p15:guide id="2" pos="2163">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lfgang Thiel"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3333FF"/>
    <a:srgbClr val="008000"/>
    <a:srgbClr val="006600"/>
    <a:srgbClr val="BFBFBF"/>
    <a:srgbClr val="FFFFFF"/>
    <a:srgbClr val="000000"/>
    <a:srgbClr val="FF9900"/>
    <a:srgbClr val="CC6600"/>
    <a:srgbClr val="FFCC6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6113" autoAdjust="0"/>
    <p:restoredTop sz="94660" autoAdjust="0"/>
  </p:normalViewPr>
  <p:slideViewPr>
    <p:cSldViewPr snapToGrid="0">
      <p:cViewPr varScale="1">
        <p:scale>
          <a:sx n="105" d="100"/>
          <a:sy n="105" d="100"/>
        </p:scale>
        <p:origin x="2172" y="102"/>
      </p:cViewPr>
      <p:guideLst>
        <p:guide orient="horz" pos="2160"/>
        <p:guide pos="3120"/>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varScale="1">
      <p:scale>
        <a:sx n="1" d="1"/>
        <a:sy n="1" d="1"/>
      </p:scale>
      <p:origin x="0" y="-1368"/>
    </p:cViewPr>
  </p:sorterViewPr>
  <p:notesViewPr>
    <p:cSldViewPr snapToGrid="0">
      <p:cViewPr>
        <p:scale>
          <a:sx n="200" d="100"/>
          <a:sy n="200" d="100"/>
        </p:scale>
        <p:origin x="1386" y="144"/>
      </p:cViewPr>
      <p:guideLst>
        <p:guide orient="horz" pos="3148"/>
        <p:guide pos="216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6501" name="Rectangle 5">
            <a:extLst>
              <a:ext uri="{FF2B5EF4-FFF2-40B4-BE49-F238E27FC236}">
                <a16:creationId xmlns:a16="http://schemas.microsoft.com/office/drawing/2014/main" id="{A7C46796-AE6A-46F3-A5BF-1F01171DA475}"/>
              </a:ext>
            </a:extLst>
          </p:cNvPr>
          <p:cNvSpPr>
            <a:spLocks noGrp="1" noChangeArrowheads="1"/>
          </p:cNvSpPr>
          <p:nvPr>
            <p:ph type="sldNum" sz="quarter" idx="3"/>
          </p:nvPr>
        </p:nvSpPr>
        <p:spPr bwMode="auto">
          <a:xfrm>
            <a:off x="1946275" y="9721850"/>
            <a:ext cx="297338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b" anchorCtr="0" compatLnSpc="1">
            <a:prstTxWarp prst="textNoShape">
              <a:avLst/>
            </a:prstTxWarp>
            <a:spAutoFit/>
          </a:bodyPr>
          <a:lstStyle>
            <a:lvl1pPr algn="ctr">
              <a:buFontTx/>
              <a:buNone/>
              <a:defRPr sz="1200"/>
            </a:lvl1pPr>
          </a:lstStyle>
          <a:p>
            <a:pPr>
              <a:defRPr/>
            </a:pPr>
            <a:fld id="{756BF379-7855-4659-BBCC-EFA696053E22}" type="slidenum">
              <a:rPr lang="de-DE" altLang="de-DE"/>
              <a:pPr>
                <a:defRPr/>
              </a:pPr>
              <a:t>‹Nr.›</a:t>
            </a:fld>
            <a:endParaRPr lang="de-DE"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4">
            <a:extLst>
              <a:ext uri="{FF2B5EF4-FFF2-40B4-BE49-F238E27FC236}">
                <a16:creationId xmlns:a16="http://schemas.microsoft.com/office/drawing/2014/main" id="{C43C84ED-B8EF-4DF7-A2DF-3474AC570533}"/>
              </a:ext>
            </a:extLst>
          </p:cNvPr>
          <p:cNvSpPr>
            <a:spLocks noGrp="1" noRot="1" noChangeAspect="1" noChangeArrowheads="1" noTextEdit="1"/>
          </p:cNvSpPr>
          <p:nvPr>
            <p:ph type="sldImg" idx="2"/>
          </p:nvPr>
        </p:nvSpPr>
        <p:spPr bwMode="auto">
          <a:xfrm>
            <a:off x="730250" y="749300"/>
            <a:ext cx="5413375" cy="37496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4869" name="Rectangle 5">
            <a:extLst>
              <a:ext uri="{FF2B5EF4-FFF2-40B4-BE49-F238E27FC236}">
                <a16:creationId xmlns:a16="http://schemas.microsoft.com/office/drawing/2014/main" id="{E7E31A47-72D7-49CB-BD22-BD666A78F1AD}"/>
              </a:ext>
            </a:extLst>
          </p:cNvPr>
          <p:cNvSpPr>
            <a:spLocks noGrp="1" noChangeArrowheads="1"/>
          </p:cNvSpPr>
          <p:nvPr>
            <p:ph type="body" sz="quarter" idx="3"/>
          </p:nvPr>
        </p:nvSpPr>
        <p:spPr bwMode="auto">
          <a:xfrm>
            <a:off x="860425" y="4748213"/>
            <a:ext cx="5159375" cy="4500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t" anchorCtr="0" compatLnSpc="1">
            <a:prstTxWarp prst="textNoShape">
              <a:avLst/>
            </a:prstTxWarp>
          </a:bodyPr>
          <a:lstStyle/>
          <a:p>
            <a:pPr lvl="0"/>
            <a:r>
              <a:rPr lang="de-DE" noProof="0" dirty="0"/>
              <a:t>Kohlenstoff-Isotope</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noProof="0" dirty="0"/>
              <a:t>C12: (normaler) Kohlenstoff mit 6 Protonen und 6 Neutronen (stabil)</a:t>
            </a:r>
          </a:p>
          <a:p>
            <a:pPr lvl="0"/>
            <a:r>
              <a:rPr lang="de-DE" noProof="0" dirty="0"/>
              <a:t>C14: Kohlenstoff mit 6 Protonen und 8 Neutronen (zerfällt, Halbwertszeit: 5.730 Jahre)</a:t>
            </a:r>
            <a:br>
              <a:rPr lang="de-DE" noProof="0" dirty="0"/>
            </a:br>
            <a:r>
              <a:rPr lang="de-DE" noProof="0" dirty="0"/>
              <a:t>         Wird genutzt um das Alter eines organischen Materials zu bestimmen</a:t>
            </a:r>
          </a:p>
        </p:txBody>
      </p:sp>
      <p:sp>
        <p:nvSpPr>
          <p:cNvPr id="164872" name="Rectangle 8">
            <a:extLst>
              <a:ext uri="{FF2B5EF4-FFF2-40B4-BE49-F238E27FC236}">
                <a16:creationId xmlns:a16="http://schemas.microsoft.com/office/drawing/2014/main" id="{4781C312-BF01-4699-9695-A5F6FF06B579}"/>
              </a:ext>
            </a:extLst>
          </p:cNvPr>
          <p:cNvSpPr>
            <a:spLocks noGrp="1" noChangeArrowheads="1"/>
          </p:cNvSpPr>
          <p:nvPr>
            <p:ph type="sldNum" sz="quarter" idx="5"/>
          </p:nvPr>
        </p:nvSpPr>
        <p:spPr bwMode="auto">
          <a:xfrm>
            <a:off x="1920875" y="9529763"/>
            <a:ext cx="30241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b" anchorCtr="0" compatLnSpc="1">
            <a:prstTxWarp prst="textNoShape">
              <a:avLst/>
            </a:prstTxWarp>
          </a:bodyPr>
          <a:lstStyle>
            <a:lvl1pPr algn="ctr">
              <a:buFontTx/>
              <a:buNone/>
              <a:defRPr sz="1200"/>
            </a:lvl1pPr>
          </a:lstStyle>
          <a:p>
            <a:pPr>
              <a:defRPr/>
            </a:pPr>
            <a:fld id="{A41CB4C0-2579-4E3E-81C4-43D022665DC0}"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notesStyle>
    <a:lvl1pPr marL="0" marR="0" indent="0" algn="l" defTabSz="914400" rtl="0" eaLnBrk="0" fontAlgn="base" latinLnBrk="0" hangingPunct="0">
      <a:lnSpc>
        <a:spcPct val="100000"/>
      </a:lnSpc>
      <a:spcBef>
        <a:spcPct val="30000"/>
      </a:spcBef>
      <a:spcAft>
        <a:spcPct val="0"/>
      </a:spcAft>
      <a:buClrTx/>
      <a:buSzTx/>
      <a:buFontTx/>
      <a:buNone/>
      <a:tabLst/>
      <a:defRPr sz="1200" kern="1200" baseline="-25000">
        <a:solidFill>
          <a:schemeClr val="tx1"/>
        </a:solidFill>
        <a:latin typeface="Arial" charset="0"/>
        <a:ea typeface="+mn-ea"/>
        <a:cs typeface="+mn-cs"/>
      </a:defRPr>
    </a:lvl1pPr>
    <a:lvl2pPr marL="138113" indent="-136525" algn="l" rtl="0" eaLnBrk="0" fontAlgn="base" hangingPunct="0">
      <a:spcBef>
        <a:spcPct val="30000"/>
      </a:spcBef>
      <a:spcAft>
        <a:spcPct val="0"/>
      </a:spcAft>
      <a:buChar char="•"/>
      <a:defRPr sz="1200" kern="1200">
        <a:solidFill>
          <a:schemeClr val="tx1"/>
        </a:solidFill>
        <a:latin typeface="Arial" charset="0"/>
        <a:ea typeface="+mn-ea"/>
        <a:cs typeface="+mn-cs"/>
      </a:defRPr>
    </a:lvl2pPr>
    <a:lvl3pPr marL="263525" indent="-123825" algn="l" rtl="0" eaLnBrk="0" fontAlgn="base" hangingPunct="0">
      <a:spcBef>
        <a:spcPct val="30000"/>
      </a:spcBef>
      <a:spcAft>
        <a:spcPct val="0"/>
      </a:spcAft>
      <a:buChar char="-"/>
      <a:defRPr sz="1200" kern="1200">
        <a:solidFill>
          <a:schemeClr val="tx1"/>
        </a:solidFill>
        <a:latin typeface="Arial"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Arial"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youtu.be/0tKdDWpuZjY?si=Frd5irVTbrIZ2hMf"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youtu.be/cUMJ77qtrLU?si=peycHK2gd5a4YTAK"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8">
            <a:extLst>
              <a:ext uri="{FF2B5EF4-FFF2-40B4-BE49-F238E27FC236}">
                <a16:creationId xmlns:a16="http://schemas.microsoft.com/office/drawing/2014/main" id="{A0CEA5C0-39D4-456D-A2B3-F5CC178B0CFD}"/>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7E59E85-3E4F-4610-BEEF-254664E8CB24}" type="slidenum">
              <a:rPr lang="de-DE" altLang="de-DE" smtClean="0"/>
              <a:pPr>
                <a:spcBef>
                  <a:spcPct val="0"/>
                </a:spcBef>
              </a:pPr>
              <a:t>1</a:t>
            </a:fld>
            <a:endParaRPr lang="de-DE" altLang="de-DE"/>
          </a:p>
        </p:txBody>
      </p:sp>
      <p:sp>
        <p:nvSpPr>
          <p:cNvPr id="7171" name="Rectangle 2">
            <a:extLst>
              <a:ext uri="{FF2B5EF4-FFF2-40B4-BE49-F238E27FC236}">
                <a16:creationId xmlns:a16="http://schemas.microsoft.com/office/drawing/2014/main" id="{EB9F6733-1F74-4206-83A0-AFB2AC7DA4E8}"/>
              </a:ext>
            </a:extLst>
          </p:cNvPr>
          <p:cNvSpPr>
            <a:spLocks noGrp="1" noRot="1" noChangeAspect="1" noChangeArrowheads="1" noTextEdit="1"/>
          </p:cNvSpPr>
          <p:nvPr>
            <p:ph type="sldImg"/>
          </p:nvPr>
        </p:nvSpPr>
        <p:spPr>
          <a:ln/>
        </p:spPr>
      </p:sp>
      <p:sp>
        <p:nvSpPr>
          <p:cNvPr id="7172" name="Notizenplatzhalter 2">
            <a:extLst>
              <a:ext uri="{FF2B5EF4-FFF2-40B4-BE49-F238E27FC236}">
                <a16:creationId xmlns:a16="http://schemas.microsoft.com/office/drawing/2014/main" id="{73BAEFAD-3093-40D6-A8BA-BA666C7647BC}"/>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lienbildplatzhalter 1">
            <a:extLst>
              <a:ext uri="{FF2B5EF4-FFF2-40B4-BE49-F238E27FC236}">
                <a16:creationId xmlns:a16="http://schemas.microsoft.com/office/drawing/2014/main" id="{5C833C42-401B-4406-B1D4-A571D70CBF2A}"/>
              </a:ext>
            </a:extLst>
          </p:cNvPr>
          <p:cNvSpPr>
            <a:spLocks noGrp="1" noRot="1" noChangeAspect="1" noChangeArrowheads="1" noTextEdit="1"/>
          </p:cNvSpPr>
          <p:nvPr>
            <p:ph type="sldImg"/>
          </p:nvPr>
        </p:nvSpPr>
        <p:spPr>
          <a:ln/>
        </p:spPr>
      </p:sp>
      <p:sp>
        <p:nvSpPr>
          <p:cNvPr id="12291" name="Notizenplatzhalter 2">
            <a:extLst>
              <a:ext uri="{FF2B5EF4-FFF2-40B4-BE49-F238E27FC236}">
                <a16:creationId xmlns:a16="http://schemas.microsoft.com/office/drawing/2014/main" id="{D6C9F043-69EC-4E8C-9F34-B30BBC86DCD4}"/>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2292" name="Foliennummernplatzhalter 3">
            <a:extLst>
              <a:ext uri="{FF2B5EF4-FFF2-40B4-BE49-F238E27FC236}">
                <a16:creationId xmlns:a16="http://schemas.microsoft.com/office/drawing/2014/main" id="{DD08C16A-7702-45E0-A4EA-B2FEC76C47E8}"/>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27075" indent="-277813">
              <a:spcBef>
                <a:spcPct val="30000"/>
              </a:spcBef>
              <a:buChar char="•"/>
              <a:defRPr sz="1200">
                <a:solidFill>
                  <a:schemeClr val="tx1"/>
                </a:solidFill>
                <a:latin typeface="Arial" panose="020B0604020202020204" pitchFamily="34" charset="0"/>
              </a:defRPr>
            </a:lvl2pPr>
            <a:lvl3pPr marL="1119188" indent="-222250">
              <a:spcBef>
                <a:spcPct val="30000"/>
              </a:spcBef>
              <a:buChar char="-"/>
              <a:defRPr sz="1200">
                <a:solidFill>
                  <a:schemeClr val="tx1"/>
                </a:solidFill>
                <a:latin typeface="Arial" panose="020B0604020202020204" pitchFamily="34" charset="0"/>
              </a:defRPr>
            </a:lvl3pPr>
            <a:lvl4pPr marL="1565275" indent="-222250">
              <a:spcBef>
                <a:spcPct val="30000"/>
              </a:spcBef>
              <a:defRPr sz="1200">
                <a:solidFill>
                  <a:schemeClr val="tx1"/>
                </a:solidFill>
                <a:latin typeface="Arial" panose="020B0604020202020204" pitchFamily="34" charset="0"/>
              </a:defRPr>
            </a:lvl4pPr>
            <a:lvl5pPr marL="2016125" indent="-222250">
              <a:spcBef>
                <a:spcPct val="30000"/>
              </a:spcBef>
              <a:defRPr sz="1200">
                <a:solidFill>
                  <a:schemeClr val="tx1"/>
                </a:solidFill>
                <a:latin typeface="Arial" panose="020B0604020202020204" pitchFamily="34" charset="0"/>
              </a:defRPr>
            </a:lvl5pPr>
            <a:lvl6pPr marL="2473325" indent="-222250" eaLnBrk="0" fontAlgn="base" hangingPunct="0">
              <a:spcBef>
                <a:spcPct val="30000"/>
              </a:spcBef>
              <a:spcAft>
                <a:spcPct val="0"/>
              </a:spcAft>
              <a:defRPr sz="1200">
                <a:solidFill>
                  <a:schemeClr val="tx1"/>
                </a:solidFill>
                <a:latin typeface="Arial" panose="020B0604020202020204" pitchFamily="34" charset="0"/>
              </a:defRPr>
            </a:lvl6pPr>
            <a:lvl7pPr marL="2930525" indent="-222250" eaLnBrk="0" fontAlgn="base" hangingPunct="0">
              <a:spcBef>
                <a:spcPct val="30000"/>
              </a:spcBef>
              <a:spcAft>
                <a:spcPct val="0"/>
              </a:spcAft>
              <a:defRPr sz="1200">
                <a:solidFill>
                  <a:schemeClr val="tx1"/>
                </a:solidFill>
                <a:latin typeface="Arial" panose="020B0604020202020204" pitchFamily="34" charset="0"/>
              </a:defRPr>
            </a:lvl7pPr>
            <a:lvl8pPr marL="3387725" indent="-222250" eaLnBrk="0" fontAlgn="base" hangingPunct="0">
              <a:spcBef>
                <a:spcPct val="30000"/>
              </a:spcBef>
              <a:spcAft>
                <a:spcPct val="0"/>
              </a:spcAft>
              <a:defRPr sz="1200">
                <a:solidFill>
                  <a:schemeClr val="tx1"/>
                </a:solidFill>
                <a:latin typeface="Arial" panose="020B0604020202020204" pitchFamily="34" charset="0"/>
              </a:defRPr>
            </a:lvl8pPr>
            <a:lvl9pPr marL="3844925" indent="-2222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E19CB9-7307-42CA-A9BC-2FFCBE957281}" type="slidenum">
              <a:rPr lang="de-DE" altLang="de-DE" smtClean="0"/>
              <a:pPr>
                <a:spcBef>
                  <a:spcPct val="0"/>
                </a:spcBef>
              </a:pPr>
              <a:t>10</a:t>
            </a:fld>
            <a:endParaRPr lang="de-DE" altLang="de-DE"/>
          </a:p>
        </p:txBody>
      </p:sp>
    </p:spTree>
    <p:extLst>
      <p:ext uri="{BB962C8B-B14F-4D97-AF65-F5344CB8AC3E}">
        <p14:creationId xmlns:p14="http://schemas.microsoft.com/office/powerpoint/2010/main" val="3473496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lienbildplatzhalter 1">
            <a:extLst>
              <a:ext uri="{FF2B5EF4-FFF2-40B4-BE49-F238E27FC236}">
                <a16:creationId xmlns:a16="http://schemas.microsoft.com/office/drawing/2014/main" id="{1A9FD791-5980-4650-B44E-CEF95185DEEA}"/>
              </a:ext>
            </a:extLst>
          </p:cNvPr>
          <p:cNvSpPr>
            <a:spLocks noGrp="1" noRot="1" noChangeAspect="1" noChangeArrowheads="1" noTextEdit="1"/>
          </p:cNvSpPr>
          <p:nvPr>
            <p:ph type="sldImg"/>
          </p:nvPr>
        </p:nvSpPr>
        <p:spPr>
          <a:ln/>
        </p:spPr>
      </p:sp>
      <p:sp>
        <p:nvSpPr>
          <p:cNvPr id="14339" name="Notizenplatzhalter 2">
            <a:extLst>
              <a:ext uri="{FF2B5EF4-FFF2-40B4-BE49-F238E27FC236}">
                <a16:creationId xmlns:a16="http://schemas.microsoft.com/office/drawing/2014/main" id="{E1587DFB-826E-4234-BC7F-0E1293361D1D}"/>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4340" name="Foliennummernplatzhalter 3">
            <a:extLst>
              <a:ext uri="{FF2B5EF4-FFF2-40B4-BE49-F238E27FC236}">
                <a16:creationId xmlns:a16="http://schemas.microsoft.com/office/drawing/2014/main" id="{DE1C99EB-FE2F-47BE-8F68-5E4ADF0232CA}"/>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27075" indent="-277813">
              <a:spcBef>
                <a:spcPct val="30000"/>
              </a:spcBef>
              <a:buChar char="•"/>
              <a:defRPr sz="1200">
                <a:solidFill>
                  <a:schemeClr val="tx1"/>
                </a:solidFill>
                <a:latin typeface="Arial" panose="020B0604020202020204" pitchFamily="34" charset="0"/>
              </a:defRPr>
            </a:lvl2pPr>
            <a:lvl3pPr marL="1119188" indent="-222250">
              <a:spcBef>
                <a:spcPct val="30000"/>
              </a:spcBef>
              <a:buChar char="-"/>
              <a:defRPr sz="1200">
                <a:solidFill>
                  <a:schemeClr val="tx1"/>
                </a:solidFill>
                <a:latin typeface="Arial" panose="020B0604020202020204" pitchFamily="34" charset="0"/>
              </a:defRPr>
            </a:lvl3pPr>
            <a:lvl4pPr marL="1565275" indent="-222250">
              <a:spcBef>
                <a:spcPct val="30000"/>
              </a:spcBef>
              <a:defRPr sz="1200">
                <a:solidFill>
                  <a:schemeClr val="tx1"/>
                </a:solidFill>
                <a:latin typeface="Arial" panose="020B0604020202020204" pitchFamily="34" charset="0"/>
              </a:defRPr>
            </a:lvl4pPr>
            <a:lvl5pPr marL="2016125" indent="-222250">
              <a:spcBef>
                <a:spcPct val="30000"/>
              </a:spcBef>
              <a:defRPr sz="1200">
                <a:solidFill>
                  <a:schemeClr val="tx1"/>
                </a:solidFill>
                <a:latin typeface="Arial" panose="020B0604020202020204" pitchFamily="34" charset="0"/>
              </a:defRPr>
            </a:lvl5pPr>
            <a:lvl6pPr marL="2473325" indent="-222250" eaLnBrk="0" fontAlgn="base" hangingPunct="0">
              <a:spcBef>
                <a:spcPct val="30000"/>
              </a:spcBef>
              <a:spcAft>
                <a:spcPct val="0"/>
              </a:spcAft>
              <a:defRPr sz="1200">
                <a:solidFill>
                  <a:schemeClr val="tx1"/>
                </a:solidFill>
                <a:latin typeface="Arial" panose="020B0604020202020204" pitchFamily="34" charset="0"/>
              </a:defRPr>
            </a:lvl6pPr>
            <a:lvl7pPr marL="2930525" indent="-222250" eaLnBrk="0" fontAlgn="base" hangingPunct="0">
              <a:spcBef>
                <a:spcPct val="30000"/>
              </a:spcBef>
              <a:spcAft>
                <a:spcPct val="0"/>
              </a:spcAft>
              <a:defRPr sz="1200">
                <a:solidFill>
                  <a:schemeClr val="tx1"/>
                </a:solidFill>
                <a:latin typeface="Arial" panose="020B0604020202020204" pitchFamily="34" charset="0"/>
              </a:defRPr>
            </a:lvl7pPr>
            <a:lvl8pPr marL="3387725" indent="-222250" eaLnBrk="0" fontAlgn="base" hangingPunct="0">
              <a:spcBef>
                <a:spcPct val="30000"/>
              </a:spcBef>
              <a:spcAft>
                <a:spcPct val="0"/>
              </a:spcAft>
              <a:defRPr sz="1200">
                <a:solidFill>
                  <a:schemeClr val="tx1"/>
                </a:solidFill>
                <a:latin typeface="Arial" panose="020B0604020202020204" pitchFamily="34" charset="0"/>
              </a:defRPr>
            </a:lvl8pPr>
            <a:lvl9pPr marL="3844925" indent="-2222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500B35B-6A3D-4310-B87E-7307C9C42C06}" type="slidenum">
              <a:rPr lang="de-DE" altLang="de-DE" smtClean="0"/>
              <a:pPr>
                <a:spcBef>
                  <a:spcPct val="0"/>
                </a:spcBef>
              </a:pPr>
              <a:t>11</a:t>
            </a:fld>
            <a:endParaRPr lang="de-DE" alt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lienbildplatzhalter 1">
            <a:extLst>
              <a:ext uri="{FF2B5EF4-FFF2-40B4-BE49-F238E27FC236}">
                <a16:creationId xmlns:a16="http://schemas.microsoft.com/office/drawing/2014/main" id="{5C833C42-401B-4406-B1D4-A571D70CBF2A}"/>
              </a:ext>
            </a:extLst>
          </p:cNvPr>
          <p:cNvSpPr>
            <a:spLocks noGrp="1" noRot="1" noChangeAspect="1" noChangeArrowheads="1" noTextEdit="1"/>
          </p:cNvSpPr>
          <p:nvPr>
            <p:ph type="sldImg"/>
          </p:nvPr>
        </p:nvSpPr>
        <p:spPr>
          <a:ln/>
        </p:spPr>
      </p:sp>
      <p:sp>
        <p:nvSpPr>
          <p:cNvPr id="12291" name="Notizenplatzhalter 2">
            <a:extLst>
              <a:ext uri="{FF2B5EF4-FFF2-40B4-BE49-F238E27FC236}">
                <a16:creationId xmlns:a16="http://schemas.microsoft.com/office/drawing/2014/main" id="{D6C9F043-69EC-4E8C-9F34-B30BBC86DCD4}"/>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2292" name="Foliennummernplatzhalter 3">
            <a:extLst>
              <a:ext uri="{FF2B5EF4-FFF2-40B4-BE49-F238E27FC236}">
                <a16:creationId xmlns:a16="http://schemas.microsoft.com/office/drawing/2014/main" id="{DD08C16A-7702-45E0-A4EA-B2FEC76C47E8}"/>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29038" indent="-278563">
              <a:spcBef>
                <a:spcPct val="30000"/>
              </a:spcBef>
              <a:buChar char="•"/>
              <a:defRPr sz="1200">
                <a:solidFill>
                  <a:schemeClr val="tx1"/>
                </a:solidFill>
                <a:latin typeface="Arial" panose="020B0604020202020204" pitchFamily="34" charset="0"/>
              </a:defRPr>
            </a:lvl2pPr>
            <a:lvl3pPr marL="1122210" indent="-222850">
              <a:spcBef>
                <a:spcPct val="30000"/>
              </a:spcBef>
              <a:buChar char="-"/>
              <a:defRPr sz="1200">
                <a:solidFill>
                  <a:schemeClr val="tx1"/>
                </a:solidFill>
                <a:latin typeface="Arial" panose="020B0604020202020204" pitchFamily="34" charset="0"/>
              </a:defRPr>
            </a:lvl3pPr>
            <a:lvl4pPr marL="1569501" indent="-222850">
              <a:spcBef>
                <a:spcPct val="30000"/>
              </a:spcBef>
              <a:defRPr sz="1200">
                <a:solidFill>
                  <a:schemeClr val="tx1"/>
                </a:solidFill>
                <a:latin typeface="Arial" panose="020B0604020202020204" pitchFamily="34" charset="0"/>
              </a:defRPr>
            </a:lvl4pPr>
            <a:lvl5pPr marL="2021569" indent="-222850">
              <a:spcBef>
                <a:spcPct val="30000"/>
              </a:spcBef>
              <a:defRPr sz="1200">
                <a:solidFill>
                  <a:schemeClr val="tx1"/>
                </a:solidFill>
                <a:latin typeface="Arial" panose="020B0604020202020204" pitchFamily="34" charset="0"/>
              </a:defRPr>
            </a:lvl5pPr>
            <a:lvl6pPr marL="2480003" indent="-222850" eaLnBrk="0" fontAlgn="base" hangingPunct="0">
              <a:spcBef>
                <a:spcPct val="30000"/>
              </a:spcBef>
              <a:spcAft>
                <a:spcPct val="0"/>
              </a:spcAft>
              <a:defRPr sz="1200">
                <a:solidFill>
                  <a:schemeClr val="tx1"/>
                </a:solidFill>
                <a:latin typeface="Arial" panose="020B0604020202020204" pitchFamily="34" charset="0"/>
              </a:defRPr>
            </a:lvl6pPr>
            <a:lvl7pPr marL="2938437" indent="-222850" eaLnBrk="0" fontAlgn="base" hangingPunct="0">
              <a:spcBef>
                <a:spcPct val="30000"/>
              </a:spcBef>
              <a:spcAft>
                <a:spcPct val="0"/>
              </a:spcAft>
              <a:defRPr sz="1200">
                <a:solidFill>
                  <a:schemeClr val="tx1"/>
                </a:solidFill>
                <a:latin typeface="Arial" panose="020B0604020202020204" pitchFamily="34" charset="0"/>
              </a:defRPr>
            </a:lvl7pPr>
            <a:lvl8pPr marL="3396872" indent="-222850" eaLnBrk="0" fontAlgn="base" hangingPunct="0">
              <a:spcBef>
                <a:spcPct val="30000"/>
              </a:spcBef>
              <a:spcAft>
                <a:spcPct val="0"/>
              </a:spcAft>
              <a:defRPr sz="1200">
                <a:solidFill>
                  <a:schemeClr val="tx1"/>
                </a:solidFill>
                <a:latin typeface="Arial" panose="020B0604020202020204" pitchFamily="34" charset="0"/>
              </a:defRPr>
            </a:lvl8pPr>
            <a:lvl9pPr marL="3855306" indent="-2228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E19CB9-7307-42CA-A9BC-2FFCBE957281}" type="slidenum">
              <a:rPr lang="de-DE" altLang="de-DE" smtClean="0"/>
              <a:pPr>
                <a:spcBef>
                  <a:spcPct val="0"/>
                </a:spcBef>
              </a:pPr>
              <a:t>12</a:t>
            </a:fld>
            <a:endParaRPr lang="de-DE" altLang="de-DE"/>
          </a:p>
        </p:txBody>
      </p:sp>
    </p:spTree>
    <p:extLst>
      <p:ext uri="{BB962C8B-B14F-4D97-AF65-F5344CB8AC3E}">
        <p14:creationId xmlns:p14="http://schemas.microsoft.com/office/powerpoint/2010/main" val="4197199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lienbildplatzhalter 1">
            <a:extLst>
              <a:ext uri="{FF2B5EF4-FFF2-40B4-BE49-F238E27FC236}">
                <a16:creationId xmlns:a16="http://schemas.microsoft.com/office/drawing/2014/main" id="{5C833C42-401B-4406-B1D4-A571D70CBF2A}"/>
              </a:ext>
            </a:extLst>
          </p:cNvPr>
          <p:cNvSpPr>
            <a:spLocks noGrp="1" noRot="1" noChangeAspect="1" noChangeArrowheads="1" noTextEdit="1"/>
          </p:cNvSpPr>
          <p:nvPr>
            <p:ph type="sldImg"/>
          </p:nvPr>
        </p:nvSpPr>
        <p:spPr>
          <a:ln/>
        </p:spPr>
      </p:sp>
      <p:sp>
        <p:nvSpPr>
          <p:cNvPr id="12291" name="Notizenplatzhalter 2">
            <a:extLst>
              <a:ext uri="{FF2B5EF4-FFF2-40B4-BE49-F238E27FC236}">
                <a16:creationId xmlns:a16="http://schemas.microsoft.com/office/drawing/2014/main" id="{D6C9F043-69EC-4E8C-9F34-B30BBC86DCD4}"/>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2292" name="Foliennummernplatzhalter 3">
            <a:extLst>
              <a:ext uri="{FF2B5EF4-FFF2-40B4-BE49-F238E27FC236}">
                <a16:creationId xmlns:a16="http://schemas.microsoft.com/office/drawing/2014/main" id="{DD08C16A-7702-45E0-A4EA-B2FEC76C47E8}"/>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27075" indent="-277813">
              <a:spcBef>
                <a:spcPct val="30000"/>
              </a:spcBef>
              <a:buChar char="•"/>
              <a:defRPr sz="1200">
                <a:solidFill>
                  <a:schemeClr val="tx1"/>
                </a:solidFill>
                <a:latin typeface="Arial" panose="020B0604020202020204" pitchFamily="34" charset="0"/>
              </a:defRPr>
            </a:lvl2pPr>
            <a:lvl3pPr marL="1119188" indent="-222250">
              <a:spcBef>
                <a:spcPct val="30000"/>
              </a:spcBef>
              <a:buChar char="-"/>
              <a:defRPr sz="1200">
                <a:solidFill>
                  <a:schemeClr val="tx1"/>
                </a:solidFill>
                <a:latin typeface="Arial" panose="020B0604020202020204" pitchFamily="34" charset="0"/>
              </a:defRPr>
            </a:lvl3pPr>
            <a:lvl4pPr marL="1565275" indent="-222250">
              <a:spcBef>
                <a:spcPct val="30000"/>
              </a:spcBef>
              <a:defRPr sz="1200">
                <a:solidFill>
                  <a:schemeClr val="tx1"/>
                </a:solidFill>
                <a:latin typeface="Arial" panose="020B0604020202020204" pitchFamily="34" charset="0"/>
              </a:defRPr>
            </a:lvl4pPr>
            <a:lvl5pPr marL="2016125" indent="-222250">
              <a:spcBef>
                <a:spcPct val="30000"/>
              </a:spcBef>
              <a:defRPr sz="1200">
                <a:solidFill>
                  <a:schemeClr val="tx1"/>
                </a:solidFill>
                <a:latin typeface="Arial" panose="020B0604020202020204" pitchFamily="34" charset="0"/>
              </a:defRPr>
            </a:lvl5pPr>
            <a:lvl6pPr marL="2473325" indent="-222250" eaLnBrk="0" fontAlgn="base" hangingPunct="0">
              <a:spcBef>
                <a:spcPct val="30000"/>
              </a:spcBef>
              <a:spcAft>
                <a:spcPct val="0"/>
              </a:spcAft>
              <a:defRPr sz="1200">
                <a:solidFill>
                  <a:schemeClr val="tx1"/>
                </a:solidFill>
                <a:latin typeface="Arial" panose="020B0604020202020204" pitchFamily="34" charset="0"/>
              </a:defRPr>
            </a:lvl6pPr>
            <a:lvl7pPr marL="2930525" indent="-222250" eaLnBrk="0" fontAlgn="base" hangingPunct="0">
              <a:spcBef>
                <a:spcPct val="30000"/>
              </a:spcBef>
              <a:spcAft>
                <a:spcPct val="0"/>
              </a:spcAft>
              <a:defRPr sz="1200">
                <a:solidFill>
                  <a:schemeClr val="tx1"/>
                </a:solidFill>
                <a:latin typeface="Arial" panose="020B0604020202020204" pitchFamily="34" charset="0"/>
              </a:defRPr>
            </a:lvl7pPr>
            <a:lvl8pPr marL="3387725" indent="-222250" eaLnBrk="0" fontAlgn="base" hangingPunct="0">
              <a:spcBef>
                <a:spcPct val="30000"/>
              </a:spcBef>
              <a:spcAft>
                <a:spcPct val="0"/>
              </a:spcAft>
              <a:defRPr sz="1200">
                <a:solidFill>
                  <a:schemeClr val="tx1"/>
                </a:solidFill>
                <a:latin typeface="Arial" panose="020B0604020202020204" pitchFamily="34" charset="0"/>
              </a:defRPr>
            </a:lvl8pPr>
            <a:lvl9pPr marL="3844925" indent="-2222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E19CB9-7307-42CA-A9BC-2FFCBE957281}" type="slidenum">
              <a:rPr lang="de-DE" altLang="de-DE" smtClean="0"/>
              <a:pPr>
                <a:spcBef>
                  <a:spcPct val="0"/>
                </a:spcBef>
              </a:pPr>
              <a:t>13</a:t>
            </a:fld>
            <a:endParaRPr lang="de-DE" alt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lienbildplatzhalter 1">
            <a:extLst>
              <a:ext uri="{FF2B5EF4-FFF2-40B4-BE49-F238E27FC236}">
                <a16:creationId xmlns:a16="http://schemas.microsoft.com/office/drawing/2014/main" id="{5C833C42-401B-4406-B1D4-A571D70CBF2A}"/>
              </a:ext>
            </a:extLst>
          </p:cNvPr>
          <p:cNvSpPr>
            <a:spLocks noGrp="1" noRot="1" noChangeAspect="1" noChangeArrowheads="1" noTextEdit="1"/>
          </p:cNvSpPr>
          <p:nvPr>
            <p:ph type="sldImg"/>
          </p:nvPr>
        </p:nvSpPr>
        <p:spPr>
          <a:ln/>
        </p:spPr>
      </p:sp>
      <p:sp>
        <p:nvSpPr>
          <p:cNvPr id="12291" name="Notizenplatzhalter 2">
            <a:extLst>
              <a:ext uri="{FF2B5EF4-FFF2-40B4-BE49-F238E27FC236}">
                <a16:creationId xmlns:a16="http://schemas.microsoft.com/office/drawing/2014/main" id="{D6C9F043-69EC-4E8C-9F34-B30BBC86DCD4}"/>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2292" name="Foliennummernplatzhalter 3">
            <a:extLst>
              <a:ext uri="{FF2B5EF4-FFF2-40B4-BE49-F238E27FC236}">
                <a16:creationId xmlns:a16="http://schemas.microsoft.com/office/drawing/2014/main" id="{DD08C16A-7702-45E0-A4EA-B2FEC76C47E8}"/>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27075" indent="-277813">
              <a:spcBef>
                <a:spcPct val="30000"/>
              </a:spcBef>
              <a:buChar char="•"/>
              <a:defRPr sz="1200">
                <a:solidFill>
                  <a:schemeClr val="tx1"/>
                </a:solidFill>
                <a:latin typeface="Arial" panose="020B0604020202020204" pitchFamily="34" charset="0"/>
              </a:defRPr>
            </a:lvl2pPr>
            <a:lvl3pPr marL="1119188" indent="-222250">
              <a:spcBef>
                <a:spcPct val="30000"/>
              </a:spcBef>
              <a:buChar char="-"/>
              <a:defRPr sz="1200">
                <a:solidFill>
                  <a:schemeClr val="tx1"/>
                </a:solidFill>
                <a:latin typeface="Arial" panose="020B0604020202020204" pitchFamily="34" charset="0"/>
              </a:defRPr>
            </a:lvl3pPr>
            <a:lvl4pPr marL="1565275" indent="-222250">
              <a:spcBef>
                <a:spcPct val="30000"/>
              </a:spcBef>
              <a:defRPr sz="1200">
                <a:solidFill>
                  <a:schemeClr val="tx1"/>
                </a:solidFill>
                <a:latin typeface="Arial" panose="020B0604020202020204" pitchFamily="34" charset="0"/>
              </a:defRPr>
            </a:lvl4pPr>
            <a:lvl5pPr marL="2016125" indent="-222250">
              <a:spcBef>
                <a:spcPct val="30000"/>
              </a:spcBef>
              <a:defRPr sz="1200">
                <a:solidFill>
                  <a:schemeClr val="tx1"/>
                </a:solidFill>
                <a:latin typeface="Arial" panose="020B0604020202020204" pitchFamily="34" charset="0"/>
              </a:defRPr>
            </a:lvl5pPr>
            <a:lvl6pPr marL="2473325" indent="-222250" eaLnBrk="0" fontAlgn="base" hangingPunct="0">
              <a:spcBef>
                <a:spcPct val="30000"/>
              </a:spcBef>
              <a:spcAft>
                <a:spcPct val="0"/>
              </a:spcAft>
              <a:defRPr sz="1200">
                <a:solidFill>
                  <a:schemeClr val="tx1"/>
                </a:solidFill>
                <a:latin typeface="Arial" panose="020B0604020202020204" pitchFamily="34" charset="0"/>
              </a:defRPr>
            </a:lvl6pPr>
            <a:lvl7pPr marL="2930525" indent="-222250" eaLnBrk="0" fontAlgn="base" hangingPunct="0">
              <a:spcBef>
                <a:spcPct val="30000"/>
              </a:spcBef>
              <a:spcAft>
                <a:spcPct val="0"/>
              </a:spcAft>
              <a:defRPr sz="1200">
                <a:solidFill>
                  <a:schemeClr val="tx1"/>
                </a:solidFill>
                <a:latin typeface="Arial" panose="020B0604020202020204" pitchFamily="34" charset="0"/>
              </a:defRPr>
            </a:lvl7pPr>
            <a:lvl8pPr marL="3387725" indent="-222250" eaLnBrk="0" fontAlgn="base" hangingPunct="0">
              <a:spcBef>
                <a:spcPct val="30000"/>
              </a:spcBef>
              <a:spcAft>
                <a:spcPct val="0"/>
              </a:spcAft>
              <a:defRPr sz="1200">
                <a:solidFill>
                  <a:schemeClr val="tx1"/>
                </a:solidFill>
                <a:latin typeface="Arial" panose="020B0604020202020204" pitchFamily="34" charset="0"/>
              </a:defRPr>
            </a:lvl8pPr>
            <a:lvl9pPr marL="3844925" indent="-2222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E19CB9-7307-42CA-A9BC-2FFCBE957281}" type="slidenum">
              <a:rPr lang="de-DE" altLang="de-DE" smtClean="0"/>
              <a:pPr>
                <a:spcBef>
                  <a:spcPct val="0"/>
                </a:spcBef>
              </a:pPr>
              <a:t>14</a:t>
            </a:fld>
            <a:endParaRPr lang="de-DE" altLang="de-DE"/>
          </a:p>
        </p:txBody>
      </p:sp>
    </p:spTree>
    <p:extLst>
      <p:ext uri="{BB962C8B-B14F-4D97-AF65-F5344CB8AC3E}">
        <p14:creationId xmlns:p14="http://schemas.microsoft.com/office/powerpoint/2010/main" val="8488575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lienbildplatzhalter 1">
            <a:extLst>
              <a:ext uri="{FF2B5EF4-FFF2-40B4-BE49-F238E27FC236}">
                <a16:creationId xmlns:a16="http://schemas.microsoft.com/office/drawing/2014/main" id="{5C833C42-401B-4406-B1D4-A571D70CBF2A}"/>
              </a:ext>
            </a:extLst>
          </p:cNvPr>
          <p:cNvSpPr>
            <a:spLocks noGrp="1" noRot="1" noChangeAspect="1" noChangeArrowheads="1" noTextEdit="1"/>
          </p:cNvSpPr>
          <p:nvPr>
            <p:ph type="sldImg"/>
          </p:nvPr>
        </p:nvSpPr>
        <p:spPr>
          <a:ln/>
        </p:spPr>
      </p:sp>
      <p:sp>
        <p:nvSpPr>
          <p:cNvPr id="12291" name="Notizenplatzhalter 2">
            <a:extLst>
              <a:ext uri="{FF2B5EF4-FFF2-40B4-BE49-F238E27FC236}">
                <a16:creationId xmlns:a16="http://schemas.microsoft.com/office/drawing/2014/main" id="{D6C9F043-69EC-4E8C-9F34-B30BBC86DCD4}"/>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2292" name="Foliennummernplatzhalter 3">
            <a:extLst>
              <a:ext uri="{FF2B5EF4-FFF2-40B4-BE49-F238E27FC236}">
                <a16:creationId xmlns:a16="http://schemas.microsoft.com/office/drawing/2014/main" id="{DD08C16A-7702-45E0-A4EA-B2FEC76C47E8}"/>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27075" indent="-277813">
              <a:spcBef>
                <a:spcPct val="30000"/>
              </a:spcBef>
              <a:buChar char="•"/>
              <a:defRPr sz="1200">
                <a:solidFill>
                  <a:schemeClr val="tx1"/>
                </a:solidFill>
                <a:latin typeface="Arial" panose="020B0604020202020204" pitchFamily="34" charset="0"/>
              </a:defRPr>
            </a:lvl2pPr>
            <a:lvl3pPr marL="1119188" indent="-222250">
              <a:spcBef>
                <a:spcPct val="30000"/>
              </a:spcBef>
              <a:buChar char="-"/>
              <a:defRPr sz="1200">
                <a:solidFill>
                  <a:schemeClr val="tx1"/>
                </a:solidFill>
                <a:latin typeface="Arial" panose="020B0604020202020204" pitchFamily="34" charset="0"/>
              </a:defRPr>
            </a:lvl3pPr>
            <a:lvl4pPr marL="1565275" indent="-222250">
              <a:spcBef>
                <a:spcPct val="30000"/>
              </a:spcBef>
              <a:defRPr sz="1200">
                <a:solidFill>
                  <a:schemeClr val="tx1"/>
                </a:solidFill>
                <a:latin typeface="Arial" panose="020B0604020202020204" pitchFamily="34" charset="0"/>
              </a:defRPr>
            </a:lvl4pPr>
            <a:lvl5pPr marL="2016125" indent="-222250">
              <a:spcBef>
                <a:spcPct val="30000"/>
              </a:spcBef>
              <a:defRPr sz="1200">
                <a:solidFill>
                  <a:schemeClr val="tx1"/>
                </a:solidFill>
                <a:latin typeface="Arial" panose="020B0604020202020204" pitchFamily="34" charset="0"/>
              </a:defRPr>
            </a:lvl5pPr>
            <a:lvl6pPr marL="2473325" indent="-222250" eaLnBrk="0" fontAlgn="base" hangingPunct="0">
              <a:spcBef>
                <a:spcPct val="30000"/>
              </a:spcBef>
              <a:spcAft>
                <a:spcPct val="0"/>
              </a:spcAft>
              <a:defRPr sz="1200">
                <a:solidFill>
                  <a:schemeClr val="tx1"/>
                </a:solidFill>
                <a:latin typeface="Arial" panose="020B0604020202020204" pitchFamily="34" charset="0"/>
              </a:defRPr>
            </a:lvl6pPr>
            <a:lvl7pPr marL="2930525" indent="-222250" eaLnBrk="0" fontAlgn="base" hangingPunct="0">
              <a:spcBef>
                <a:spcPct val="30000"/>
              </a:spcBef>
              <a:spcAft>
                <a:spcPct val="0"/>
              </a:spcAft>
              <a:defRPr sz="1200">
                <a:solidFill>
                  <a:schemeClr val="tx1"/>
                </a:solidFill>
                <a:latin typeface="Arial" panose="020B0604020202020204" pitchFamily="34" charset="0"/>
              </a:defRPr>
            </a:lvl7pPr>
            <a:lvl8pPr marL="3387725" indent="-222250" eaLnBrk="0" fontAlgn="base" hangingPunct="0">
              <a:spcBef>
                <a:spcPct val="30000"/>
              </a:spcBef>
              <a:spcAft>
                <a:spcPct val="0"/>
              </a:spcAft>
              <a:defRPr sz="1200">
                <a:solidFill>
                  <a:schemeClr val="tx1"/>
                </a:solidFill>
                <a:latin typeface="Arial" panose="020B0604020202020204" pitchFamily="34" charset="0"/>
              </a:defRPr>
            </a:lvl8pPr>
            <a:lvl9pPr marL="3844925" indent="-2222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E19CB9-7307-42CA-A9BC-2FFCBE957281}" type="slidenum">
              <a:rPr lang="de-DE" altLang="de-DE" smtClean="0"/>
              <a:pPr>
                <a:spcBef>
                  <a:spcPct val="0"/>
                </a:spcBef>
              </a:pPr>
              <a:t>15</a:t>
            </a:fld>
            <a:endParaRPr lang="de-DE" altLang="de-DE"/>
          </a:p>
        </p:txBody>
      </p:sp>
    </p:spTree>
    <p:extLst>
      <p:ext uri="{BB962C8B-B14F-4D97-AF65-F5344CB8AC3E}">
        <p14:creationId xmlns:p14="http://schemas.microsoft.com/office/powerpoint/2010/main" val="3132709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lienbildplatzhalter 1">
            <a:extLst>
              <a:ext uri="{FF2B5EF4-FFF2-40B4-BE49-F238E27FC236}">
                <a16:creationId xmlns:a16="http://schemas.microsoft.com/office/drawing/2014/main" id="{725B2040-1969-4439-A61F-1B366936CD88}"/>
              </a:ext>
            </a:extLst>
          </p:cNvPr>
          <p:cNvSpPr>
            <a:spLocks noGrp="1" noRot="1" noChangeAspect="1" noChangeArrowheads="1" noTextEdit="1"/>
          </p:cNvSpPr>
          <p:nvPr>
            <p:ph type="sldImg"/>
          </p:nvPr>
        </p:nvSpPr>
        <p:spPr>
          <a:ln/>
        </p:spPr>
      </p:sp>
      <p:sp>
        <p:nvSpPr>
          <p:cNvPr id="11267" name="Notizenplatzhalter 2">
            <a:extLst>
              <a:ext uri="{FF2B5EF4-FFF2-40B4-BE49-F238E27FC236}">
                <a16:creationId xmlns:a16="http://schemas.microsoft.com/office/drawing/2014/main" id="{A57A7D81-05BC-4C1D-8C03-3F6EEBFB8B19}"/>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1268" name="Foliennummernplatzhalter 3">
            <a:extLst>
              <a:ext uri="{FF2B5EF4-FFF2-40B4-BE49-F238E27FC236}">
                <a16:creationId xmlns:a16="http://schemas.microsoft.com/office/drawing/2014/main" id="{E73A10BB-D81D-46BC-A54A-1A81C383C108}"/>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1363" indent="-284163">
              <a:spcBef>
                <a:spcPct val="30000"/>
              </a:spcBef>
              <a:buChar char="•"/>
              <a:defRPr sz="1200">
                <a:solidFill>
                  <a:schemeClr val="tx1"/>
                </a:solidFill>
                <a:latin typeface="Arial" panose="020B0604020202020204" pitchFamily="34" charset="0"/>
              </a:defRPr>
            </a:lvl2pPr>
            <a:lvl3pPr marL="1141413" indent="-227013">
              <a:spcBef>
                <a:spcPct val="30000"/>
              </a:spcBef>
              <a:buChar char="-"/>
              <a:defRPr sz="1200">
                <a:solidFill>
                  <a:schemeClr val="tx1"/>
                </a:solidFill>
                <a:latin typeface="Arial" panose="020B0604020202020204" pitchFamily="34" charset="0"/>
              </a:defRPr>
            </a:lvl3pPr>
            <a:lvl4pPr marL="1597025" indent="-227013">
              <a:spcBef>
                <a:spcPct val="30000"/>
              </a:spcBef>
              <a:defRPr sz="1200">
                <a:solidFill>
                  <a:schemeClr val="tx1"/>
                </a:solidFill>
                <a:latin typeface="Arial" panose="020B0604020202020204" pitchFamily="34" charset="0"/>
              </a:defRPr>
            </a:lvl4pPr>
            <a:lvl5pPr marL="2055813" indent="-227013">
              <a:spcBef>
                <a:spcPct val="30000"/>
              </a:spcBef>
              <a:defRPr sz="1200">
                <a:solidFill>
                  <a:schemeClr val="tx1"/>
                </a:solidFill>
                <a:latin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9449AC9-2013-4B8C-B1C7-A9B5F18FBD08}" type="slidenum">
              <a:rPr lang="de-DE" altLang="de-DE"/>
              <a:pPr>
                <a:spcBef>
                  <a:spcPct val="0"/>
                </a:spcBef>
              </a:pPr>
              <a:t>16</a:t>
            </a:fld>
            <a:endParaRPr lang="de-DE" alt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a:extLst>
              <a:ext uri="{FF2B5EF4-FFF2-40B4-BE49-F238E27FC236}">
                <a16:creationId xmlns:a16="http://schemas.microsoft.com/office/drawing/2014/main" id="{61F856C6-DCA8-4B60-860F-4953DDE23C59}"/>
              </a:ext>
            </a:extLst>
          </p:cNvPr>
          <p:cNvSpPr>
            <a:spLocks noGrp="1" noRot="1" noChangeAspect="1" noChangeArrowheads="1" noTextEdit="1"/>
          </p:cNvSpPr>
          <p:nvPr>
            <p:ph type="sldImg"/>
          </p:nvPr>
        </p:nvSpPr>
        <p:spPr>
          <a:ln/>
        </p:spPr>
      </p:sp>
      <p:sp>
        <p:nvSpPr>
          <p:cNvPr id="16387" name="Notizenplatzhalter 2">
            <a:extLst>
              <a:ext uri="{FF2B5EF4-FFF2-40B4-BE49-F238E27FC236}">
                <a16:creationId xmlns:a16="http://schemas.microsoft.com/office/drawing/2014/main" id="{54BE5B90-7110-4126-A8EB-B5AD6C5E334B}"/>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6388" name="Foliennummernplatzhalter 3">
            <a:extLst>
              <a:ext uri="{FF2B5EF4-FFF2-40B4-BE49-F238E27FC236}">
                <a16:creationId xmlns:a16="http://schemas.microsoft.com/office/drawing/2014/main" id="{10E26A60-C37A-485C-A4CB-617817907A46}"/>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7483" indent="-285611">
              <a:spcBef>
                <a:spcPct val="30000"/>
              </a:spcBef>
              <a:buChar char="•"/>
              <a:defRPr sz="1200">
                <a:solidFill>
                  <a:schemeClr val="tx1"/>
                </a:solidFill>
                <a:latin typeface="Arial" panose="020B0604020202020204" pitchFamily="34" charset="0"/>
              </a:defRPr>
            </a:lvl2pPr>
            <a:lvl3pPr marL="1150603" indent="-228488">
              <a:spcBef>
                <a:spcPct val="30000"/>
              </a:spcBef>
              <a:buChar char="-"/>
              <a:defRPr sz="1200">
                <a:solidFill>
                  <a:schemeClr val="tx1"/>
                </a:solidFill>
                <a:latin typeface="Arial" panose="020B0604020202020204" pitchFamily="34" charset="0"/>
              </a:defRPr>
            </a:lvl3pPr>
            <a:lvl4pPr marL="1609211" indent="-228488">
              <a:spcBef>
                <a:spcPct val="30000"/>
              </a:spcBef>
              <a:defRPr sz="1200">
                <a:solidFill>
                  <a:schemeClr val="tx1"/>
                </a:solidFill>
                <a:latin typeface="Arial" panose="020B0604020202020204" pitchFamily="34" charset="0"/>
              </a:defRPr>
            </a:lvl4pPr>
            <a:lvl5pPr marL="2072717" indent="-228488">
              <a:spcBef>
                <a:spcPct val="30000"/>
              </a:spcBef>
              <a:defRPr sz="1200">
                <a:solidFill>
                  <a:schemeClr val="tx1"/>
                </a:solidFill>
                <a:latin typeface="Arial" panose="020B0604020202020204" pitchFamily="34" charset="0"/>
              </a:defRPr>
            </a:lvl5pPr>
            <a:lvl6pPr marL="2542750" indent="-228488" eaLnBrk="0" fontAlgn="base" hangingPunct="0">
              <a:spcBef>
                <a:spcPct val="30000"/>
              </a:spcBef>
              <a:spcAft>
                <a:spcPct val="0"/>
              </a:spcAft>
              <a:defRPr sz="1200">
                <a:solidFill>
                  <a:schemeClr val="tx1"/>
                </a:solidFill>
                <a:latin typeface="Arial" panose="020B0604020202020204" pitchFamily="34" charset="0"/>
              </a:defRPr>
            </a:lvl6pPr>
            <a:lvl7pPr marL="3012783" indent="-228488" eaLnBrk="0" fontAlgn="base" hangingPunct="0">
              <a:spcBef>
                <a:spcPct val="30000"/>
              </a:spcBef>
              <a:spcAft>
                <a:spcPct val="0"/>
              </a:spcAft>
              <a:defRPr sz="1200">
                <a:solidFill>
                  <a:schemeClr val="tx1"/>
                </a:solidFill>
                <a:latin typeface="Arial" panose="020B0604020202020204" pitchFamily="34" charset="0"/>
              </a:defRPr>
            </a:lvl7pPr>
            <a:lvl8pPr marL="3482816" indent="-228488" eaLnBrk="0" fontAlgn="base" hangingPunct="0">
              <a:spcBef>
                <a:spcPct val="30000"/>
              </a:spcBef>
              <a:spcAft>
                <a:spcPct val="0"/>
              </a:spcAft>
              <a:defRPr sz="1200">
                <a:solidFill>
                  <a:schemeClr val="tx1"/>
                </a:solidFill>
                <a:latin typeface="Arial" panose="020B0604020202020204" pitchFamily="34" charset="0"/>
              </a:defRPr>
            </a:lvl8pPr>
            <a:lvl9pPr marL="3952849" indent="-2284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CB4ACB5-6083-4EA4-A6B9-949088E97C47}" type="slidenum">
              <a:rPr lang="de-DE" altLang="de-DE" smtClean="0"/>
              <a:pPr>
                <a:spcBef>
                  <a:spcPct val="0"/>
                </a:spcBef>
              </a:pPr>
              <a:t>17</a:t>
            </a:fld>
            <a:endParaRPr lang="de-DE" altLang="de-DE"/>
          </a:p>
        </p:txBody>
      </p:sp>
    </p:spTree>
    <p:extLst>
      <p:ext uri="{BB962C8B-B14F-4D97-AF65-F5344CB8AC3E}">
        <p14:creationId xmlns:p14="http://schemas.microsoft.com/office/powerpoint/2010/main" val="1532738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a:extLst>
              <a:ext uri="{FF2B5EF4-FFF2-40B4-BE49-F238E27FC236}">
                <a16:creationId xmlns:a16="http://schemas.microsoft.com/office/drawing/2014/main" id="{61F856C6-DCA8-4B60-860F-4953DDE23C59}"/>
              </a:ext>
            </a:extLst>
          </p:cNvPr>
          <p:cNvSpPr>
            <a:spLocks noGrp="1" noRot="1" noChangeAspect="1" noChangeArrowheads="1" noTextEdit="1"/>
          </p:cNvSpPr>
          <p:nvPr>
            <p:ph type="sldImg"/>
          </p:nvPr>
        </p:nvSpPr>
        <p:spPr>
          <a:ln/>
        </p:spPr>
      </p:sp>
      <p:sp>
        <p:nvSpPr>
          <p:cNvPr id="16387" name="Notizenplatzhalter 2">
            <a:extLst>
              <a:ext uri="{FF2B5EF4-FFF2-40B4-BE49-F238E27FC236}">
                <a16:creationId xmlns:a16="http://schemas.microsoft.com/office/drawing/2014/main" id="{54BE5B90-7110-4126-A8EB-B5AD6C5E334B}"/>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6388" name="Foliennummernplatzhalter 3">
            <a:extLst>
              <a:ext uri="{FF2B5EF4-FFF2-40B4-BE49-F238E27FC236}">
                <a16:creationId xmlns:a16="http://schemas.microsoft.com/office/drawing/2014/main" id="{10E26A60-C37A-485C-A4CB-617817907A46}"/>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7483" indent="-285611">
              <a:spcBef>
                <a:spcPct val="30000"/>
              </a:spcBef>
              <a:buChar char="•"/>
              <a:defRPr sz="1200">
                <a:solidFill>
                  <a:schemeClr val="tx1"/>
                </a:solidFill>
                <a:latin typeface="Arial" panose="020B0604020202020204" pitchFamily="34" charset="0"/>
              </a:defRPr>
            </a:lvl2pPr>
            <a:lvl3pPr marL="1150603" indent="-228488">
              <a:spcBef>
                <a:spcPct val="30000"/>
              </a:spcBef>
              <a:buChar char="-"/>
              <a:defRPr sz="1200">
                <a:solidFill>
                  <a:schemeClr val="tx1"/>
                </a:solidFill>
                <a:latin typeface="Arial" panose="020B0604020202020204" pitchFamily="34" charset="0"/>
              </a:defRPr>
            </a:lvl3pPr>
            <a:lvl4pPr marL="1609211" indent="-228488">
              <a:spcBef>
                <a:spcPct val="30000"/>
              </a:spcBef>
              <a:defRPr sz="1200">
                <a:solidFill>
                  <a:schemeClr val="tx1"/>
                </a:solidFill>
                <a:latin typeface="Arial" panose="020B0604020202020204" pitchFamily="34" charset="0"/>
              </a:defRPr>
            </a:lvl4pPr>
            <a:lvl5pPr marL="2072717" indent="-228488">
              <a:spcBef>
                <a:spcPct val="30000"/>
              </a:spcBef>
              <a:defRPr sz="1200">
                <a:solidFill>
                  <a:schemeClr val="tx1"/>
                </a:solidFill>
                <a:latin typeface="Arial" panose="020B0604020202020204" pitchFamily="34" charset="0"/>
              </a:defRPr>
            </a:lvl5pPr>
            <a:lvl6pPr marL="2542750" indent="-228488" eaLnBrk="0" fontAlgn="base" hangingPunct="0">
              <a:spcBef>
                <a:spcPct val="30000"/>
              </a:spcBef>
              <a:spcAft>
                <a:spcPct val="0"/>
              </a:spcAft>
              <a:defRPr sz="1200">
                <a:solidFill>
                  <a:schemeClr val="tx1"/>
                </a:solidFill>
                <a:latin typeface="Arial" panose="020B0604020202020204" pitchFamily="34" charset="0"/>
              </a:defRPr>
            </a:lvl6pPr>
            <a:lvl7pPr marL="3012783" indent="-228488" eaLnBrk="0" fontAlgn="base" hangingPunct="0">
              <a:spcBef>
                <a:spcPct val="30000"/>
              </a:spcBef>
              <a:spcAft>
                <a:spcPct val="0"/>
              </a:spcAft>
              <a:defRPr sz="1200">
                <a:solidFill>
                  <a:schemeClr val="tx1"/>
                </a:solidFill>
                <a:latin typeface="Arial" panose="020B0604020202020204" pitchFamily="34" charset="0"/>
              </a:defRPr>
            </a:lvl7pPr>
            <a:lvl8pPr marL="3482816" indent="-228488" eaLnBrk="0" fontAlgn="base" hangingPunct="0">
              <a:spcBef>
                <a:spcPct val="30000"/>
              </a:spcBef>
              <a:spcAft>
                <a:spcPct val="0"/>
              </a:spcAft>
              <a:defRPr sz="1200">
                <a:solidFill>
                  <a:schemeClr val="tx1"/>
                </a:solidFill>
                <a:latin typeface="Arial" panose="020B0604020202020204" pitchFamily="34" charset="0"/>
              </a:defRPr>
            </a:lvl8pPr>
            <a:lvl9pPr marL="3952849" indent="-2284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CB4ACB5-6083-4EA4-A6B9-949088E97C47}" type="slidenum">
              <a:rPr lang="de-DE" altLang="de-DE" smtClean="0"/>
              <a:pPr>
                <a:spcBef>
                  <a:spcPct val="0"/>
                </a:spcBef>
              </a:pPr>
              <a:t>18</a:t>
            </a:fld>
            <a:endParaRPr lang="de-DE" altLang="de-DE"/>
          </a:p>
        </p:txBody>
      </p:sp>
    </p:spTree>
    <p:extLst>
      <p:ext uri="{BB962C8B-B14F-4D97-AF65-F5344CB8AC3E}">
        <p14:creationId xmlns:p14="http://schemas.microsoft.com/office/powerpoint/2010/main" val="16877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19</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658888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20</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2231166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a:extLst>
              <a:ext uri="{FF2B5EF4-FFF2-40B4-BE49-F238E27FC236}">
                <a16:creationId xmlns:a16="http://schemas.microsoft.com/office/drawing/2014/main" id="{61F856C6-DCA8-4B60-860F-4953DDE23C59}"/>
              </a:ext>
            </a:extLst>
          </p:cNvPr>
          <p:cNvSpPr>
            <a:spLocks noGrp="1" noRot="1" noChangeAspect="1" noChangeArrowheads="1" noTextEdit="1"/>
          </p:cNvSpPr>
          <p:nvPr>
            <p:ph type="sldImg"/>
          </p:nvPr>
        </p:nvSpPr>
        <p:spPr>
          <a:ln/>
        </p:spPr>
      </p:sp>
      <p:sp>
        <p:nvSpPr>
          <p:cNvPr id="16387" name="Notizenplatzhalter 2">
            <a:extLst>
              <a:ext uri="{FF2B5EF4-FFF2-40B4-BE49-F238E27FC236}">
                <a16:creationId xmlns:a16="http://schemas.microsoft.com/office/drawing/2014/main" id="{54BE5B90-7110-4126-A8EB-B5AD6C5E334B}"/>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6388" name="Foliennummernplatzhalter 3">
            <a:extLst>
              <a:ext uri="{FF2B5EF4-FFF2-40B4-BE49-F238E27FC236}">
                <a16:creationId xmlns:a16="http://schemas.microsoft.com/office/drawing/2014/main" id="{10E26A60-C37A-485C-A4CB-617817907A46}"/>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7483" indent="-285611">
              <a:spcBef>
                <a:spcPct val="30000"/>
              </a:spcBef>
              <a:buChar char="•"/>
              <a:defRPr sz="1200">
                <a:solidFill>
                  <a:schemeClr val="tx1"/>
                </a:solidFill>
                <a:latin typeface="Arial" panose="020B0604020202020204" pitchFamily="34" charset="0"/>
              </a:defRPr>
            </a:lvl2pPr>
            <a:lvl3pPr marL="1150603" indent="-228488">
              <a:spcBef>
                <a:spcPct val="30000"/>
              </a:spcBef>
              <a:buChar char="-"/>
              <a:defRPr sz="1200">
                <a:solidFill>
                  <a:schemeClr val="tx1"/>
                </a:solidFill>
                <a:latin typeface="Arial" panose="020B0604020202020204" pitchFamily="34" charset="0"/>
              </a:defRPr>
            </a:lvl3pPr>
            <a:lvl4pPr marL="1609211" indent="-228488">
              <a:spcBef>
                <a:spcPct val="30000"/>
              </a:spcBef>
              <a:defRPr sz="1200">
                <a:solidFill>
                  <a:schemeClr val="tx1"/>
                </a:solidFill>
                <a:latin typeface="Arial" panose="020B0604020202020204" pitchFamily="34" charset="0"/>
              </a:defRPr>
            </a:lvl4pPr>
            <a:lvl5pPr marL="2072717" indent="-228488">
              <a:spcBef>
                <a:spcPct val="30000"/>
              </a:spcBef>
              <a:defRPr sz="1200">
                <a:solidFill>
                  <a:schemeClr val="tx1"/>
                </a:solidFill>
                <a:latin typeface="Arial" panose="020B0604020202020204" pitchFamily="34" charset="0"/>
              </a:defRPr>
            </a:lvl5pPr>
            <a:lvl6pPr marL="2542750" indent="-228488" eaLnBrk="0" fontAlgn="base" hangingPunct="0">
              <a:spcBef>
                <a:spcPct val="30000"/>
              </a:spcBef>
              <a:spcAft>
                <a:spcPct val="0"/>
              </a:spcAft>
              <a:defRPr sz="1200">
                <a:solidFill>
                  <a:schemeClr val="tx1"/>
                </a:solidFill>
                <a:latin typeface="Arial" panose="020B0604020202020204" pitchFamily="34" charset="0"/>
              </a:defRPr>
            </a:lvl6pPr>
            <a:lvl7pPr marL="3012783" indent="-228488" eaLnBrk="0" fontAlgn="base" hangingPunct="0">
              <a:spcBef>
                <a:spcPct val="30000"/>
              </a:spcBef>
              <a:spcAft>
                <a:spcPct val="0"/>
              </a:spcAft>
              <a:defRPr sz="1200">
                <a:solidFill>
                  <a:schemeClr val="tx1"/>
                </a:solidFill>
                <a:latin typeface="Arial" panose="020B0604020202020204" pitchFamily="34" charset="0"/>
              </a:defRPr>
            </a:lvl7pPr>
            <a:lvl8pPr marL="3482816" indent="-228488" eaLnBrk="0" fontAlgn="base" hangingPunct="0">
              <a:spcBef>
                <a:spcPct val="30000"/>
              </a:spcBef>
              <a:spcAft>
                <a:spcPct val="0"/>
              </a:spcAft>
              <a:defRPr sz="1200">
                <a:solidFill>
                  <a:schemeClr val="tx1"/>
                </a:solidFill>
                <a:latin typeface="Arial" panose="020B0604020202020204" pitchFamily="34" charset="0"/>
              </a:defRPr>
            </a:lvl8pPr>
            <a:lvl9pPr marL="3952849" indent="-2284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CB4ACB5-6083-4EA4-A6B9-949088E97C47}" type="slidenum">
              <a:rPr lang="de-DE" altLang="de-DE" smtClean="0"/>
              <a:pPr>
                <a:spcBef>
                  <a:spcPct val="0"/>
                </a:spcBef>
              </a:pPr>
              <a:t>21</a:t>
            </a:fld>
            <a:endParaRPr lang="de-DE" altLang="de-DE"/>
          </a:p>
        </p:txBody>
      </p:sp>
    </p:spTree>
    <p:extLst>
      <p:ext uri="{BB962C8B-B14F-4D97-AF65-F5344CB8AC3E}">
        <p14:creationId xmlns:p14="http://schemas.microsoft.com/office/powerpoint/2010/main" val="35097543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a:extLst>
              <a:ext uri="{FF2B5EF4-FFF2-40B4-BE49-F238E27FC236}">
                <a16:creationId xmlns:a16="http://schemas.microsoft.com/office/drawing/2014/main" id="{61F856C6-DCA8-4B60-860F-4953DDE23C59}"/>
              </a:ext>
            </a:extLst>
          </p:cNvPr>
          <p:cNvSpPr>
            <a:spLocks noGrp="1" noRot="1" noChangeAspect="1" noChangeArrowheads="1" noTextEdit="1"/>
          </p:cNvSpPr>
          <p:nvPr>
            <p:ph type="sldImg"/>
          </p:nvPr>
        </p:nvSpPr>
        <p:spPr>
          <a:ln/>
        </p:spPr>
      </p:sp>
      <p:sp>
        <p:nvSpPr>
          <p:cNvPr id="16387" name="Notizenplatzhalter 2">
            <a:extLst>
              <a:ext uri="{FF2B5EF4-FFF2-40B4-BE49-F238E27FC236}">
                <a16:creationId xmlns:a16="http://schemas.microsoft.com/office/drawing/2014/main" id="{54BE5B90-7110-4126-A8EB-B5AD6C5E334B}"/>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6388" name="Foliennummernplatzhalter 3">
            <a:extLst>
              <a:ext uri="{FF2B5EF4-FFF2-40B4-BE49-F238E27FC236}">
                <a16:creationId xmlns:a16="http://schemas.microsoft.com/office/drawing/2014/main" id="{10E26A60-C37A-485C-A4CB-617817907A46}"/>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7483" indent="-285611">
              <a:spcBef>
                <a:spcPct val="30000"/>
              </a:spcBef>
              <a:buChar char="•"/>
              <a:defRPr sz="1200">
                <a:solidFill>
                  <a:schemeClr val="tx1"/>
                </a:solidFill>
                <a:latin typeface="Arial" panose="020B0604020202020204" pitchFamily="34" charset="0"/>
              </a:defRPr>
            </a:lvl2pPr>
            <a:lvl3pPr marL="1150603" indent="-228488">
              <a:spcBef>
                <a:spcPct val="30000"/>
              </a:spcBef>
              <a:buChar char="-"/>
              <a:defRPr sz="1200">
                <a:solidFill>
                  <a:schemeClr val="tx1"/>
                </a:solidFill>
                <a:latin typeface="Arial" panose="020B0604020202020204" pitchFamily="34" charset="0"/>
              </a:defRPr>
            </a:lvl3pPr>
            <a:lvl4pPr marL="1609211" indent="-228488">
              <a:spcBef>
                <a:spcPct val="30000"/>
              </a:spcBef>
              <a:defRPr sz="1200">
                <a:solidFill>
                  <a:schemeClr val="tx1"/>
                </a:solidFill>
                <a:latin typeface="Arial" panose="020B0604020202020204" pitchFamily="34" charset="0"/>
              </a:defRPr>
            </a:lvl4pPr>
            <a:lvl5pPr marL="2072717" indent="-228488">
              <a:spcBef>
                <a:spcPct val="30000"/>
              </a:spcBef>
              <a:defRPr sz="1200">
                <a:solidFill>
                  <a:schemeClr val="tx1"/>
                </a:solidFill>
                <a:latin typeface="Arial" panose="020B0604020202020204" pitchFamily="34" charset="0"/>
              </a:defRPr>
            </a:lvl5pPr>
            <a:lvl6pPr marL="2542750" indent="-228488" eaLnBrk="0" fontAlgn="base" hangingPunct="0">
              <a:spcBef>
                <a:spcPct val="30000"/>
              </a:spcBef>
              <a:spcAft>
                <a:spcPct val="0"/>
              </a:spcAft>
              <a:defRPr sz="1200">
                <a:solidFill>
                  <a:schemeClr val="tx1"/>
                </a:solidFill>
                <a:latin typeface="Arial" panose="020B0604020202020204" pitchFamily="34" charset="0"/>
              </a:defRPr>
            </a:lvl6pPr>
            <a:lvl7pPr marL="3012783" indent="-228488" eaLnBrk="0" fontAlgn="base" hangingPunct="0">
              <a:spcBef>
                <a:spcPct val="30000"/>
              </a:spcBef>
              <a:spcAft>
                <a:spcPct val="0"/>
              </a:spcAft>
              <a:defRPr sz="1200">
                <a:solidFill>
                  <a:schemeClr val="tx1"/>
                </a:solidFill>
                <a:latin typeface="Arial" panose="020B0604020202020204" pitchFamily="34" charset="0"/>
              </a:defRPr>
            </a:lvl7pPr>
            <a:lvl8pPr marL="3482816" indent="-228488" eaLnBrk="0" fontAlgn="base" hangingPunct="0">
              <a:spcBef>
                <a:spcPct val="30000"/>
              </a:spcBef>
              <a:spcAft>
                <a:spcPct val="0"/>
              </a:spcAft>
              <a:defRPr sz="1200">
                <a:solidFill>
                  <a:schemeClr val="tx1"/>
                </a:solidFill>
                <a:latin typeface="Arial" panose="020B0604020202020204" pitchFamily="34" charset="0"/>
              </a:defRPr>
            </a:lvl8pPr>
            <a:lvl9pPr marL="3952849" indent="-2284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CB4ACB5-6083-4EA4-A6B9-949088E97C47}" type="slidenum">
              <a:rPr lang="de-DE" altLang="de-DE" smtClean="0"/>
              <a:pPr>
                <a:spcBef>
                  <a:spcPct val="0"/>
                </a:spcBef>
              </a:pPr>
              <a:t>22</a:t>
            </a:fld>
            <a:endParaRPr lang="de-DE" altLang="de-DE"/>
          </a:p>
        </p:txBody>
      </p:sp>
    </p:spTree>
    <p:extLst>
      <p:ext uri="{BB962C8B-B14F-4D97-AF65-F5344CB8AC3E}">
        <p14:creationId xmlns:p14="http://schemas.microsoft.com/office/powerpoint/2010/main" val="7208469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a:extLst>
              <a:ext uri="{FF2B5EF4-FFF2-40B4-BE49-F238E27FC236}">
                <a16:creationId xmlns:a16="http://schemas.microsoft.com/office/drawing/2014/main" id="{61F856C6-DCA8-4B60-860F-4953DDE23C59}"/>
              </a:ext>
            </a:extLst>
          </p:cNvPr>
          <p:cNvSpPr>
            <a:spLocks noGrp="1" noRot="1" noChangeAspect="1" noChangeArrowheads="1" noTextEdit="1"/>
          </p:cNvSpPr>
          <p:nvPr>
            <p:ph type="sldImg"/>
          </p:nvPr>
        </p:nvSpPr>
        <p:spPr>
          <a:ln/>
        </p:spPr>
      </p:sp>
      <p:sp>
        <p:nvSpPr>
          <p:cNvPr id="16387" name="Notizenplatzhalter 2">
            <a:extLst>
              <a:ext uri="{FF2B5EF4-FFF2-40B4-BE49-F238E27FC236}">
                <a16:creationId xmlns:a16="http://schemas.microsoft.com/office/drawing/2014/main" id="{54BE5B90-7110-4126-A8EB-B5AD6C5E334B}"/>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6388" name="Foliennummernplatzhalter 3">
            <a:extLst>
              <a:ext uri="{FF2B5EF4-FFF2-40B4-BE49-F238E27FC236}">
                <a16:creationId xmlns:a16="http://schemas.microsoft.com/office/drawing/2014/main" id="{10E26A60-C37A-485C-A4CB-617817907A46}"/>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7483" indent="-285611">
              <a:spcBef>
                <a:spcPct val="30000"/>
              </a:spcBef>
              <a:buChar char="•"/>
              <a:defRPr sz="1200">
                <a:solidFill>
                  <a:schemeClr val="tx1"/>
                </a:solidFill>
                <a:latin typeface="Arial" panose="020B0604020202020204" pitchFamily="34" charset="0"/>
              </a:defRPr>
            </a:lvl2pPr>
            <a:lvl3pPr marL="1150603" indent="-228488">
              <a:spcBef>
                <a:spcPct val="30000"/>
              </a:spcBef>
              <a:buChar char="-"/>
              <a:defRPr sz="1200">
                <a:solidFill>
                  <a:schemeClr val="tx1"/>
                </a:solidFill>
                <a:latin typeface="Arial" panose="020B0604020202020204" pitchFamily="34" charset="0"/>
              </a:defRPr>
            </a:lvl3pPr>
            <a:lvl4pPr marL="1609211" indent="-228488">
              <a:spcBef>
                <a:spcPct val="30000"/>
              </a:spcBef>
              <a:defRPr sz="1200">
                <a:solidFill>
                  <a:schemeClr val="tx1"/>
                </a:solidFill>
                <a:latin typeface="Arial" panose="020B0604020202020204" pitchFamily="34" charset="0"/>
              </a:defRPr>
            </a:lvl4pPr>
            <a:lvl5pPr marL="2072717" indent="-228488">
              <a:spcBef>
                <a:spcPct val="30000"/>
              </a:spcBef>
              <a:defRPr sz="1200">
                <a:solidFill>
                  <a:schemeClr val="tx1"/>
                </a:solidFill>
                <a:latin typeface="Arial" panose="020B0604020202020204" pitchFamily="34" charset="0"/>
              </a:defRPr>
            </a:lvl5pPr>
            <a:lvl6pPr marL="2542750" indent="-228488" eaLnBrk="0" fontAlgn="base" hangingPunct="0">
              <a:spcBef>
                <a:spcPct val="30000"/>
              </a:spcBef>
              <a:spcAft>
                <a:spcPct val="0"/>
              </a:spcAft>
              <a:defRPr sz="1200">
                <a:solidFill>
                  <a:schemeClr val="tx1"/>
                </a:solidFill>
                <a:latin typeface="Arial" panose="020B0604020202020204" pitchFamily="34" charset="0"/>
              </a:defRPr>
            </a:lvl6pPr>
            <a:lvl7pPr marL="3012783" indent="-228488" eaLnBrk="0" fontAlgn="base" hangingPunct="0">
              <a:spcBef>
                <a:spcPct val="30000"/>
              </a:spcBef>
              <a:spcAft>
                <a:spcPct val="0"/>
              </a:spcAft>
              <a:defRPr sz="1200">
                <a:solidFill>
                  <a:schemeClr val="tx1"/>
                </a:solidFill>
                <a:latin typeface="Arial" panose="020B0604020202020204" pitchFamily="34" charset="0"/>
              </a:defRPr>
            </a:lvl7pPr>
            <a:lvl8pPr marL="3482816" indent="-228488" eaLnBrk="0" fontAlgn="base" hangingPunct="0">
              <a:spcBef>
                <a:spcPct val="30000"/>
              </a:spcBef>
              <a:spcAft>
                <a:spcPct val="0"/>
              </a:spcAft>
              <a:defRPr sz="1200">
                <a:solidFill>
                  <a:schemeClr val="tx1"/>
                </a:solidFill>
                <a:latin typeface="Arial" panose="020B0604020202020204" pitchFamily="34" charset="0"/>
              </a:defRPr>
            </a:lvl8pPr>
            <a:lvl9pPr marL="3952849" indent="-2284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CB4ACB5-6083-4EA4-A6B9-949088E97C47}" type="slidenum">
              <a:rPr lang="de-DE" altLang="de-DE" smtClean="0"/>
              <a:pPr>
                <a:spcBef>
                  <a:spcPct val="0"/>
                </a:spcBef>
              </a:pPr>
              <a:t>23</a:t>
            </a:fld>
            <a:endParaRPr lang="de-DE" altLang="de-DE"/>
          </a:p>
        </p:txBody>
      </p:sp>
    </p:spTree>
    <p:extLst>
      <p:ext uri="{BB962C8B-B14F-4D97-AF65-F5344CB8AC3E}">
        <p14:creationId xmlns:p14="http://schemas.microsoft.com/office/powerpoint/2010/main" val="32256588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Wenn der Permafrost durch höher Temperaturen auftaut, entweicht Methan und CO2 </a:t>
            </a:r>
            <a:r>
              <a:rPr lang="de-DE" dirty="0">
                <a:sym typeface="Wingdings" panose="05000000000000000000" pitchFamily="2" charset="2"/>
              </a:rPr>
              <a:t> dadurch steigt die Temperatur  Mittkopplungseffekt wie bei der Tonverstärkung wenn der Tontechniker keinen guten Job macht!</a:t>
            </a:r>
          </a:p>
        </p:txBody>
      </p:sp>
      <p:sp>
        <p:nvSpPr>
          <p:cNvPr id="4" name="Foliennummernplatzhalter 3"/>
          <p:cNvSpPr>
            <a:spLocks noGrp="1"/>
          </p:cNvSpPr>
          <p:nvPr>
            <p:ph type="sldNum" sz="quarter" idx="5"/>
          </p:nvPr>
        </p:nvSpPr>
        <p:spPr/>
        <p:txBody>
          <a:bodyPr/>
          <a:lstStyle/>
          <a:p>
            <a:pPr>
              <a:defRPr/>
            </a:pPr>
            <a:fld id="{A41CB4C0-2579-4E3E-81C4-43D022665DC0}" type="slidenum">
              <a:rPr lang="de-DE" altLang="de-DE" smtClean="0"/>
              <a:pPr>
                <a:defRPr/>
              </a:pPr>
              <a:t>24</a:t>
            </a:fld>
            <a:endParaRPr lang="de-DE" altLang="de-DE"/>
          </a:p>
        </p:txBody>
      </p:sp>
    </p:spTree>
    <p:extLst>
      <p:ext uri="{BB962C8B-B14F-4D97-AF65-F5344CB8AC3E}">
        <p14:creationId xmlns:p14="http://schemas.microsoft.com/office/powerpoint/2010/main" val="20111979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25</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9755256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A41CB4C0-2579-4E3E-81C4-43D022665DC0}" type="slidenum">
              <a:rPr lang="de-DE" altLang="de-DE" smtClean="0"/>
              <a:pPr>
                <a:defRPr/>
              </a:pPr>
              <a:t>26</a:t>
            </a:fld>
            <a:endParaRPr lang="de-DE" altLang="de-DE"/>
          </a:p>
        </p:txBody>
      </p:sp>
    </p:spTree>
    <p:extLst>
      <p:ext uri="{BB962C8B-B14F-4D97-AF65-F5344CB8AC3E}">
        <p14:creationId xmlns:p14="http://schemas.microsoft.com/office/powerpoint/2010/main" val="20806441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A41CB4C0-2579-4E3E-81C4-43D022665DC0}" type="slidenum">
              <a:rPr lang="de-DE" altLang="de-DE" smtClean="0"/>
              <a:pPr>
                <a:defRPr/>
              </a:pPr>
              <a:t>27</a:t>
            </a:fld>
            <a:endParaRPr lang="de-DE" altLang="de-DE"/>
          </a:p>
        </p:txBody>
      </p:sp>
    </p:spTree>
    <p:extLst>
      <p:ext uri="{BB962C8B-B14F-4D97-AF65-F5344CB8AC3E}">
        <p14:creationId xmlns:p14="http://schemas.microsoft.com/office/powerpoint/2010/main" val="31094763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lienbildplatzhalter 1">
            <a:extLst>
              <a:ext uri="{FF2B5EF4-FFF2-40B4-BE49-F238E27FC236}">
                <a16:creationId xmlns:a16="http://schemas.microsoft.com/office/drawing/2014/main" id="{F689998D-C232-4883-BA4A-AF3A59F45149}"/>
              </a:ext>
            </a:extLst>
          </p:cNvPr>
          <p:cNvSpPr>
            <a:spLocks noGrp="1" noRot="1" noChangeAspect="1" noChangeArrowheads="1" noTextEdit="1"/>
          </p:cNvSpPr>
          <p:nvPr>
            <p:ph type="sldImg"/>
          </p:nvPr>
        </p:nvSpPr>
        <p:spPr>
          <a:ln/>
        </p:spPr>
      </p:sp>
      <p:sp>
        <p:nvSpPr>
          <p:cNvPr id="18435" name="Notizenplatzhalter 2">
            <a:extLst>
              <a:ext uri="{FF2B5EF4-FFF2-40B4-BE49-F238E27FC236}">
                <a16:creationId xmlns:a16="http://schemas.microsoft.com/office/drawing/2014/main" id="{F0BE65E4-5899-4937-BF6D-27989EFF339B}"/>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8436" name="Foliennummernplatzhalter 3">
            <a:extLst>
              <a:ext uri="{FF2B5EF4-FFF2-40B4-BE49-F238E27FC236}">
                <a16:creationId xmlns:a16="http://schemas.microsoft.com/office/drawing/2014/main" id="{3CF21647-BA34-406B-9281-5EAC66A4EA9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29038" indent="-278563">
              <a:spcBef>
                <a:spcPct val="30000"/>
              </a:spcBef>
              <a:buChar char="•"/>
              <a:defRPr sz="1200">
                <a:solidFill>
                  <a:schemeClr val="tx1"/>
                </a:solidFill>
                <a:latin typeface="Arial" panose="020B0604020202020204" pitchFamily="34" charset="0"/>
              </a:defRPr>
            </a:lvl2pPr>
            <a:lvl3pPr marL="1122210" indent="-222850">
              <a:spcBef>
                <a:spcPct val="30000"/>
              </a:spcBef>
              <a:buChar char="-"/>
              <a:defRPr sz="1200">
                <a:solidFill>
                  <a:schemeClr val="tx1"/>
                </a:solidFill>
                <a:latin typeface="Arial" panose="020B0604020202020204" pitchFamily="34" charset="0"/>
              </a:defRPr>
            </a:lvl3pPr>
            <a:lvl4pPr marL="1569501" indent="-222850">
              <a:spcBef>
                <a:spcPct val="30000"/>
              </a:spcBef>
              <a:defRPr sz="1200">
                <a:solidFill>
                  <a:schemeClr val="tx1"/>
                </a:solidFill>
                <a:latin typeface="Arial" panose="020B0604020202020204" pitchFamily="34" charset="0"/>
              </a:defRPr>
            </a:lvl4pPr>
            <a:lvl5pPr marL="2021569" indent="-222850">
              <a:spcBef>
                <a:spcPct val="30000"/>
              </a:spcBef>
              <a:defRPr sz="1200">
                <a:solidFill>
                  <a:schemeClr val="tx1"/>
                </a:solidFill>
                <a:latin typeface="Arial" panose="020B0604020202020204" pitchFamily="34" charset="0"/>
              </a:defRPr>
            </a:lvl5pPr>
            <a:lvl6pPr marL="2480003" indent="-222850" eaLnBrk="0" fontAlgn="base" hangingPunct="0">
              <a:spcBef>
                <a:spcPct val="30000"/>
              </a:spcBef>
              <a:spcAft>
                <a:spcPct val="0"/>
              </a:spcAft>
              <a:defRPr sz="1200">
                <a:solidFill>
                  <a:schemeClr val="tx1"/>
                </a:solidFill>
                <a:latin typeface="Arial" panose="020B0604020202020204" pitchFamily="34" charset="0"/>
              </a:defRPr>
            </a:lvl6pPr>
            <a:lvl7pPr marL="2938437" indent="-222850" eaLnBrk="0" fontAlgn="base" hangingPunct="0">
              <a:spcBef>
                <a:spcPct val="30000"/>
              </a:spcBef>
              <a:spcAft>
                <a:spcPct val="0"/>
              </a:spcAft>
              <a:defRPr sz="1200">
                <a:solidFill>
                  <a:schemeClr val="tx1"/>
                </a:solidFill>
                <a:latin typeface="Arial" panose="020B0604020202020204" pitchFamily="34" charset="0"/>
              </a:defRPr>
            </a:lvl7pPr>
            <a:lvl8pPr marL="3396872" indent="-222850" eaLnBrk="0" fontAlgn="base" hangingPunct="0">
              <a:spcBef>
                <a:spcPct val="30000"/>
              </a:spcBef>
              <a:spcAft>
                <a:spcPct val="0"/>
              </a:spcAft>
              <a:defRPr sz="1200">
                <a:solidFill>
                  <a:schemeClr val="tx1"/>
                </a:solidFill>
                <a:latin typeface="Arial" panose="020B0604020202020204" pitchFamily="34" charset="0"/>
              </a:defRPr>
            </a:lvl8pPr>
            <a:lvl9pPr marL="3855306" indent="-2228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CC0E3D3-E89D-403B-B25F-0FD5EF43C461}" type="slidenum">
              <a:rPr lang="de-DE" altLang="de-DE" smtClean="0"/>
              <a:pPr>
                <a:spcBef>
                  <a:spcPct val="0"/>
                </a:spcBef>
              </a:pPr>
              <a:t>28</a:t>
            </a:fld>
            <a:endParaRPr lang="de-DE" altLang="de-DE"/>
          </a:p>
        </p:txBody>
      </p:sp>
    </p:spTree>
    <p:extLst>
      <p:ext uri="{BB962C8B-B14F-4D97-AF65-F5344CB8AC3E}">
        <p14:creationId xmlns:p14="http://schemas.microsoft.com/office/powerpoint/2010/main" val="30480785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lienbildplatzhalter 1">
            <a:extLst>
              <a:ext uri="{FF2B5EF4-FFF2-40B4-BE49-F238E27FC236}">
                <a16:creationId xmlns:a16="http://schemas.microsoft.com/office/drawing/2014/main" id="{5C833C42-401B-4406-B1D4-A571D70CBF2A}"/>
              </a:ext>
            </a:extLst>
          </p:cNvPr>
          <p:cNvSpPr>
            <a:spLocks noGrp="1" noRot="1" noChangeAspect="1" noChangeArrowheads="1" noTextEdit="1"/>
          </p:cNvSpPr>
          <p:nvPr>
            <p:ph type="sldImg"/>
          </p:nvPr>
        </p:nvSpPr>
        <p:spPr>
          <a:ln/>
        </p:spPr>
      </p:sp>
      <p:sp>
        <p:nvSpPr>
          <p:cNvPr id="12291" name="Notizenplatzhalter 2">
            <a:extLst>
              <a:ext uri="{FF2B5EF4-FFF2-40B4-BE49-F238E27FC236}">
                <a16:creationId xmlns:a16="http://schemas.microsoft.com/office/drawing/2014/main" id="{D6C9F043-69EC-4E8C-9F34-B30BBC86DCD4}"/>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2292" name="Foliennummernplatzhalter 3">
            <a:extLst>
              <a:ext uri="{FF2B5EF4-FFF2-40B4-BE49-F238E27FC236}">
                <a16:creationId xmlns:a16="http://schemas.microsoft.com/office/drawing/2014/main" id="{DD08C16A-7702-45E0-A4EA-B2FEC76C47E8}"/>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27075" indent="-277813">
              <a:spcBef>
                <a:spcPct val="30000"/>
              </a:spcBef>
              <a:buChar char="•"/>
              <a:defRPr sz="1200">
                <a:solidFill>
                  <a:schemeClr val="tx1"/>
                </a:solidFill>
                <a:latin typeface="Arial" panose="020B0604020202020204" pitchFamily="34" charset="0"/>
              </a:defRPr>
            </a:lvl2pPr>
            <a:lvl3pPr marL="1119188" indent="-222250">
              <a:spcBef>
                <a:spcPct val="30000"/>
              </a:spcBef>
              <a:buChar char="-"/>
              <a:defRPr sz="1200">
                <a:solidFill>
                  <a:schemeClr val="tx1"/>
                </a:solidFill>
                <a:latin typeface="Arial" panose="020B0604020202020204" pitchFamily="34" charset="0"/>
              </a:defRPr>
            </a:lvl3pPr>
            <a:lvl4pPr marL="1565275" indent="-222250">
              <a:spcBef>
                <a:spcPct val="30000"/>
              </a:spcBef>
              <a:defRPr sz="1200">
                <a:solidFill>
                  <a:schemeClr val="tx1"/>
                </a:solidFill>
                <a:latin typeface="Arial" panose="020B0604020202020204" pitchFamily="34" charset="0"/>
              </a:defRPr>
            </a:lvl4pPr>
            <a:lvl5pPr marL="2016125" indent="-222250">
              <a:spcBef>
                <a:spcPct val="30000"/>
              </a:spcBef>
              <a:defRPr sz="1200">
                <a:solidFill>
                  <a:schemeClr val="tx1"/>
                </a:solidFill>
                <a:latin typeface="Arial" panose="020B0604020202020204" pitchFamily="34" charset="0"/>
              </a:defRPr>
            </a:lvl5pPr>
            <a:lvl6pPr marL="2473325" indent="-222250" eaLnBrk="0" fontAlgn="base" hangingPunct="0">
              <a:spcBef>
                <a:spcPct val="30000"/>
              </a:spcBef>
              <a:spcAft>
                <a:spcPct val="0"/>
              </a:spcAft>
              <a:defRPr sz="1200">
                <a:solidFill>
                  <a:schemeClr val="tx1"/>
                </a:solidFill>
                <a:latin typeface="Arial" panose="020B0604020202020204" pitchFamily="34" charset="0"/>
              </a:defRPr>
            </a:lvl6pPr>
            <a:lvl7pPr marL="2930525" indent="-222250" eaLnBrk="0" fontAlgn="base" hangingPunct="0">
              <a:spcBef>
                <a:spcPct val="30000"/>
              </a:spcBef>
              <a:spcAft>
                <a:spcPct val="0"/>
              </a:spcAft>
              <a:defRPr sz="1200">
                <a:solidFill>
                  <a:schemeClr val="tx1"/>
                </a:solidFill>
                <a:latin typeface="Arial" panose="020B0604020202020204" pitchFamily="34" charset="0"/>
              </a:defRPr>
            </a:lvl7pPr>
            <a:lvl8pPr marL="3387725" indent="-222250" eaLnBrk="0" fontAlgn="base" hangingPunct="0">
              <a:spcBef>
                <a:spcPct val="30000"/>
              </a:spcBef>
              <a:spcAft>
                <a:spcPct val="0"/>
              </a:spcAft>
              <a:defRPr sz="1200">
                <a:solidFill>
                  <a:schemeClr val="tx1"/>
                </a:solidFill>
                <a:latin typeface="Arial" panose="020B0604020202020204" pitchFamily="34" charset="0"/>
              </a:defRPr>
            </a:lvl8pPr>
            <a:lvl9pPr marL="3844925" indent="-2222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E19CB9-7307-42CA-A9BC-2FFCBE957281}" type="slidenum">
              <a:rPr lang="de-DE" altLang="de-DE" smtClean="0"/>
              <a:pPr>
                <a:spcBef>
                  <a:spcPct val="0"/>
                </a:spcBef>
              </a:pPr>
              <a:t>29</a:t>
            </a:fld>
            <a:endParaRPr lang="de-DE" altLang="de-DE"/>
          </a:p>
        </p:txBody>
      </p:sp>
    </p:spTree>
    <p:extLst>
      <p:ext uri="{BB962C8B-B14F-4D97-AF65-F5344CB8AC3E}">
        <p14:creationId xmlns:p14="http://schemas.microsoft.com/office/powerpoint/2010/main" val="3399731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A41CB4C0-2579-4E3E-81C4-43D022665DC0}" type="slidenum">
              <a:rPr lang="de-DE" altLang="de-DE" smtClean="0"/>
              <a:pPr>
                <a:defRPr/>
              </a:pPr>
              <a:t>3</a:t>
            </a:fld>
            <a:endParaRPr lang="de-DE" altLang="de-DE"/>
          </a:p>
        </p:txBody>
      </p:sp>
    </p:spTree>
    <p:extLst>
      <p:ext uri="{BB962C8B-B14F-4D97-AF65-F5344CB8AC3E}">
        <p14:creationId xmlns:p14="http://schemas.microsoft.com/office/powerpoint/2010/main" val="1546280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lienbildplatzhalter 1">
            <a:extLst>
              <a:ext uri="{FF2B5EF4-FFF2-40B4-BE49-F238E27FC236}">
                <a16:creationId xmlns:a16="http://schemas.microsoft.com/office/drawing/2014/main" id="{A5558E50-818C-410A-8220-557267955519}"/>
              </a:ext>
            </a:extLst>
          </p:cNvPr>
          <p:cNvSpPr>
            <a:spLocks noGrp="1" noRot="1" noChangeAspect="1" noChangeArrowheads="1" noTextEdit="1"/>
          </p:cNvSpPr>
          <p:nvPr>
            <p:ph type="sldImg"/>
          </p:nvPr>
        </p:nvSpPr>
        <p:spPr>
          <a:ln/>
        </p:spPr>
      </p:sp>
      <p:sp>
        <p:nvSpPr>
          <p:cNvPr id="57347" name="Notizenplatzhalter 2">
            <a:extLst>
              <a:ext uri="{FF2B5EF4-FFF2-40B4-BE49-F238E27FC236}">
                <a16:creationId xmlns:a16="http://schemas.microsoft.com/office/drawing/2014/main" id="{A3749414-8715-4F2D-A72C-C11DEAA2F43F}"/>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7348" name="Foliennummernplatzhalter 3">
            <a:extLst>
              <a:ext uri="{FF2B5EF4-FFF2-40B4-BE49-F238E27FC236}">
                <a16:creationId xmlns:a16="http://schemas.microsoft.com/office/drawing/2014/main" id="{3CF421A9-429D-427D-AA02-A219B0DC75F5}"/>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89734F5-D7EB-4F81-8E65-CC351AFA1141}" type="slidenum">
              <a:rPr lang="de-DE" altLang="de-DE" smtClean="0"/>
              <a:pPr>
                <a:spcBef>
                  <a:spcPct val="0"/>
                </a:spcBef>
              </a:pPr>
              <a:t>30</a:t>
            </a:fld>
            <a:endParaRPr lang="de-DE" altLang="de-DE"/>
          </a:p>
        </p:txBody>
      </p:sp>
    </p:spTree>
    <p:extLst>
      <p:ext uri="{BB962C8B-B14F-4D97-AF65-F5344CB8AC3E}">
        <p14:creationId xmlns:p14="http://schemas.microsoft.com/office/powerpoint/2010/main" val="265000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lienbildplatzhalter 1">
            <a:extLst>
              <a:ext uri="{FF2B5EF4-FFF2-40B4-BE49-F238E27FC236}">
                <a16:creationId xmlns:a16="http://schemas.microsoft.com/office/drawing/2014/main" id="{A5558E50-818C-410A-8220-557267955519}"/>
              </a:ext>
            </a:extLst>
          </p:cNvPr>
          <p:cNvSpPr>
            <a:spLocks noGrp="1" noRot="1" noChangeAspect="1" noChangeArrowheads="1" noTextEdit="1"/>
          </p:cNvSpPr>
          <p:nvPr>
            <p:ph type="sldImg"/>
          </p:nvPr>
        </p:nvSpPr>
        <p:spPr>
          <a:ln/>
        </p:spPr>
      </p:sp>
      <p:sp>
        <p:nvSpPr>
          <p:cNvPr id="57347" name="Notizenplatzhalter 2">
            <a:extLst>
              <a:ext uri="{FF2B5EF4-FFF2-40B4-BE49-F238E27FC236}">
                <a16:creationId xmlns:a16="http://schemas.microsoft.com/office/drawing/2014/main" id="{A3749414-8715-4F2D-A72C-C11DEAA2F43F}"/>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7348" name="Foliennummernplatzhalter 3">
            <a:extLst>
              <a:ext uri="{FF2B5EF4-FFF2-40B4-BE49-F238E27FC236}">
                <a16:creationId xmlns:a16="http://schemas.microsoft.com/office/drawing/2014/main" id="{3CF421A9-429D-427D-AA02-A219B0DC75F5}"/>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89734F5-D7EB-4F81-8E65-CC351AFA1141}" type="slidenum">
              <a:rPr lang="de-DE" altLang="de-DE" smtClean="0"/>
              <a:pPr>
                <a:spcBef>
                  <a:spcPct val="0"/>
                </a:spcBef>
              </a:pPr>
              <a:t>31</a:t>
            </a:fld>
            <a:endParaRPr lang="de-DE" altLang="de-DE"/>
          </a:p>
        </p:txBody>
      </p:sp>
    </p:spTree>
    <p:extLst>
      <p:ext uri="{BB962C8B-B14F-4D97-AF65-F5344CB8AC3E}">
        <p14:creationId xmlns:p14="http://schemas.microsoft.com/office/powerpoint/2010/main" val="19617919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32</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8794129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33</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9515390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Folienbildplatzhalter 1">
            <a:extLst>
              <a:ext uri="{FF2B5EF4-FFF2-40B4-BE49-F238E27FC236}">
                <a16:creationId xmlns:a16="http://schemas.microsoft.com/office/drawing/2014/main" id="{E9B42B6D-79EA-4CDB-8D48-4822D0E1CA72}"/>
              </a:ext>
            </a:extLst>
          </p:cNvPr>
          <p:cNvSpPr>
            <a:spLocks noGrp="1" noRot="1" noChangeAspect="1" noChangeArrowheads="1" noTextEdit="1"/>
          </p:cNvSpPr>
          <p:nvPr>
            <p:ph type="sldImg"/>
          </p:nvPr>
        </p:nvSpPr>
        <p:spPr>
          <a:ln/>
        </p:spPr>
      </p:sp>
      <p:sp>
        <p:nvSpPr>
          <p:cNvPr id="75779" name="Notizenplatzhalter 2">
            <a:extLst>
              <a:ext uri="{FF2B5EF4-FFF2-40B4-BE49-F238E27FC236}">
                <a16:creationId xmlns:a16="http://schemas.microsoft.com/office/drawing/2014/main" id="{D402FFFE-9C0E-4B4C-B015-86E80BA7DC9F}"/>
              </a:ext>
            </a:extLst>
          </p:cNvPr>
          <p:cNvSpPr>
            <a:spLocks noGrp="1" noChangeArrowheads="1"/>
          </p:cNvSpPr>
          <p:nvPr>
            <p:ph type="body" idx="1"/>
          </p:nvPr>
        </p:nvSpPr>
        <p:spPr>
          <a:noFill/>
        </p:spPr>
        <p:txBody>
          <a:bodyPr/>
          <a:lstStyle/>
          <a:p>
            <a:endParaRPr lang="de-DE" altLang="de-DE" dirty="0">
              <a:latin typeface="Arial" panose="020B0604020202020204" pitchFamily="34" charset="0"/>
            </a:endParaRPr>
          </a:p>
        </p:txBody>
      </p:sp>
      <p:sp>
        <p:nvSpPr>
          <p:cNvPr id="75780" name="Foliennummernplatzhalter 3">
            <a:extLst>
              <a:ext uri="{FF2B5EF4-FFF2-40B4-BE49-F238E27FC236}">
                <a16:creationId xmlns:a16="http://schemas.microsoft.com/office/drawing/2014/main" id="{446E7305-B2B4-4977-92D0-EA27D78847AA}"/>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1748" indent="-292979">
              <a:spcBef>
                <a:spcPct val="30000"/>
              </a:spcBef>
              <a:buChar char="•"/>
              <a:defRPr sz="1200">
                <a:solidFill>
                  <a:schemeClr val="tx1"/>
                </a:solidFill>
                <a:latin typeface="Arial" panose="020B0604020202020204" pitchFamily="34" charset="0"/>
              </a:defRPr>
            </a:lvl2pPr>
            <a:lvl3pPr marL="1171919" indent="-234384">
              <a:spcBef>
                <a:spcPct val="30000"/>
              </a:spcBef>
              <a:buChar char="-"/>
              <a:defRPr sz="1200">
                <a:solidFill>
                  <a:schemeClr val="tx1"/>
                </a:solidFill>
                <a:latin typeface="Arial" panose="020B0604020202020204" pitchFamily="34" charset="0"/>
              </a:defRPr>
            </a:lvl3pPr>
            <a:lvl4pPr marL="1640687" indent="-234384">
              <a:spcBef>
                <a:spcPct val="30000"/>
              </a:spcBef>
              <a:defRPr sz="1200">
                <a:solidFill>
                  <a:schemeClr val="tx1"/>
                </a:solidFill>
                <a:latin typeface="Arial" panose="020B0604020202020204" pitchFamily="34" charset="0"/>
              </a:defRPr>
            </a:lvl4pPr>
            <a:lvl5pPr marL="2109454" indent="-234384">
              <a:spcBef>
                <a:spcPct val="30000"/>
              </a:spcBef>
              <a:defRPr sz="1200">
                <a:solidFill>
                  <a:schemeClr val="tx1"/>
                </a:solidFill>
                <a:latin typeface="Arial" panose="020B0604020202020204" pitchFamily="34" charset="0"/>
              </a:defRPr>
            </a:lvl5pPr>
            <a:lvl6pPr marL="2578222" indent="-234384" eaLnBrk="0" fontAlgn="base" hangingPunct="0">
              <a:spcBef>
                <a:spcPct val="30000"/>
              </a:spcBef>
              <a:spcAft>
                <a:spcPct val="0"/>
              </a:spcAft>
              <a:defRPr sz="1200">
                <a:solidFill>
                  <a:schemeClr val="tx1"/>
                </a:solidFill>
                <a:latin typeface="Arial" panose="020B0604020202020204" pitchFamily="34" charset="0"/>
              </a:defRPr>
            </a:lvl6pPr>
            <a:lvl7pPr marL="3046989" indent="-234384" eaLnBrk="0" fontAlgn="base" hangingPunct="0">
              <a:spcBef>
                <a:spcPct val="30000"/>
              </a:spcBef>
              <a:spcAft>
                <a:spcPct val="0"/>
              </a:spcAft>
              <a:defRPr sz="1200">
                <a:solidFill>
                  <a:schemeClr val="tx1"/>
                </a:solidFill>
                <a:latin typeface="Arial" panose="020B0604020202020204" pitchFamily="34" charset="0"/>
              </a:defRPr>
            </a:lvl7pPr>
            <a:lvl8pPr marL="3515757" indent="-234384" eaLnBrk="0" fontAlgn="base" hangingPunct="0">
              <a:spcBef>
                <a:spcPct val="30000"/>
              </a:spcBef>
              <a:spcAft>
                <a:spcPct val="0"/>
              </a:spcAft>
              <a:defRPr sz="1200">
                <a:solidFill>
                  <a:schemeClr val="tx1"/>
                </a:solidFill>
                <a:latin typeface="Arial" panose="020B0604020202020204" pitchFamily="34" charset="0"/>
              </a:defRPr>
            </a:lvl8pPr>
            <a:lvl9pPr marL="3984525" indent="-234384"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BFD8AF-EB9F-46FD-B163-63AB001E8882}" type="slidenum">
              <a:rPr lang="de-DE" altLang="de-DE" smtClean="0"/>
              <a:pPr>
                <a:spcBef>
                  <a:spcPct val="0"/>
                </a:spcBef>
              </a:pPr>
              <a:t>34</a:t>
            </a:fld>
            <a:endParaRPr lang="de-DE" altLang="de-DE"/>
          </a:p>
        </p:txBody>
      </p:sp>
    </p:spTree>
    <p:extLst>
      <p:ext uri="{BB962C8B-B14F-4D97-AF65-F5344CB8AC3E}">
        <p14:creationId xmlns:p14="http://schemas.microsoft.com/office/powerpoint/2010/main" val="3199314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lienbildplatzhalter 1">
            <a:extLst>
              <a:ext uri="{FF2B5EF4-FFF2-40B4-BE49-F238E27FC236}">
                <a16:creationId xmlns:a16="http://schemas.microsoft.com/office/drawing/2014/main" id="{A5558E50-818C-410A-8220-557267955519}"/>
              </a:ext>
            </a:extLst>
          </p:cNvPr>
          <p:cNvSpPr>
            <a:spLocks noGrp="1" noRot="1" noChangeAspect="1" noChangeArrowheads="1" noTextEdit="1"/>
          </p:cNvSpPr>
          <p:nvPr>
            <p:ph type="sldImg"/>
          </p:nvPr>
        </p:nvSpPr>
        <p:spPr>
          <a:ln/>
        </p:spPr>
      </p:sp>
      <p:sp>
        <p:nvSpPr>
          <p:cNvPr id="57347" name="Notizenplatzhalter 2">
            <a:extLst>
              <a:ext uri="{FF2B5EF4-FFF2-40B4-BE49-F238E27FC236}">
                <a16:creationId xmlns:a16="http://schemas.microsoft.com/office/drawing/2014/main" id="{A3749414-8715-4F2D-A72C-C11DEAA2F43F}"/>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7348" name="Foliennummernplatzhalter 3">
            <a:extLst>
              <a:ext uri="{FF2B5EF4-FFF2-40B4-BE49-F238E27FC236}">
                <a16:creationId xmlns:a16="http://schemas.microsoft.com/office/drawing/2014/main" id="{3CF421A9-429D-427D-AA02-A219B0DC75F5}"/>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89734F5-D7EB-4F81-8E65-CC351AFA1141}" type="slidenum">
              <a:rPr lang="de-DE" altLang="de-DE" smtClean="0"/>
              <a:pPr>
                <a:spcBef>
                  <a:spcPct val="0"/>
                </a:spcBef>
              </a:pPr>
              <a:t>35</a:t>
            </a:fld>
            <a:endParaRPr lang="de-DE" altLang="de-DE"/>
          </a:p>
        </p:txBody>
      </p:sp>
    </p:spTree>
    <p:extLst>
      <p:ext uri="{BB962C8B-B14F-4D97-AF65-F5344CB8AC3E}">
        <p14:creationId xmlns:p14="http://schemas.microsoft.com/office/powerpoint/2010/main" val="16941772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36</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5780777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Folienbildplatzhalter 1">
            <a:extLst>
              <a:ext uri="{FF2B5EF4-FFF2-40B4-BE49-F238E27FC236}">
                <a16:creationId xmlns:a16="http://schemas.microsoft.com/office/drawing/2014/main" id="{E9B42B6D-79EA-4CDB-8D48-4822D0E1CA72}"/>
              </a:ext>
            </a:extLst>
          </p:cNvPr>
          <p:cNvSpPr>
            <a:spLocks noGrp="1" noRot="1" noChangeAspect="1" noChangeArrowheads="1" noTextEdit="1"/>
          </p:cNvSpPr>
          <p:nvPr>
            <p:ph type="sldImg"/>
          </p:nvPr>
        </p:nvSpPr>
        <p:spPr>
          <a:ln/>
        </p:spPr>
      </p:sp>
      <p:sp>
        <p:nvSpPr>
          <p:cNvPr id="75779" name="Notizenplatzhalter 2">
            <a:extLst>
              <a:ext uri="{FF2B5EF4-FFF2-40B4-BE49-F238E27FC236}">
                <a16:creationId xmlns:a16="http://schemas.microsoft.com/office/drawing/2014/main" id="{D402FFFE-9C0E-4B4C-B015-86E80BA7DC9F}"/>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75780" name="Foliennummernplatzhalter 3">
            <a:extLst>
              <a:ext uri="{FF2B5EF4-FFF2-40B4-BE49-F238E27FC236}">
                <a16:creationId xmlns:a16="http://schemas.microsoft.com/office/drawing/2014/main" id="{446E7305-B2B4-4977-92D0-EA27D78847AA}"/>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BFD8AF-EB9F-46FD-B163-63AB001E8882}" type="slidenum">
              <a:rPr lang="de-DE" altLang="de-DE" smtClean="0"/>
              <a:pPr>
                <a:spcBef>
                  <a:spcPct val="0"/>
                </a:spcBef>
              </a:pPr>
              <a:t>37</a:t>
            </a:fld>
            <a:endParaRPr lang="de-DE" altLang="de-DE"/>
          </a:p>
        </p:txBody>
      </p:sp>
    </p:spTree>
    <p:extLst>
      <p:ext uri="{BB962C8B-B14F-4D97-AF65-F5344CB8AC3E}">
        <p14:creationId xmlns:p14="http://schemas.microsoft.com/office/powerpoint/2010/main" val="20188670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Folienbildplatzhalter 1">
            <a:extLst>
              <a:ext uri="{FF2B5EF4-FFF2-40B4-BE49-F238E27FC236}">
                <a16:creationId xmlns:a16="http://schemas.microsoft.com/office/drawing/2014/main" id="{F7C1479A-67D7-4369-8C04-1EA516D4267F}"/>
              </a:ext>
            </a:extLst>
          </p:cNvPr>
          <p:cNvSpPr>
            <a:spLocks noGrp="1" noRot="1" noChangeAspect="1" noChangeArrowheads="1" noTextEdit="1"/>
          </p:cNvSpPr>
          <p:nvPr>
            <p:ph type="sldImg"/>
          </p:nvPr>
        </p:nvSpPr>
        <p:spPr>
          <a:ln/>
        </p:spPr>
      </p:sp>
      <p:sp>
        <p:nvSpPr>
          <p:cNvPr id="77827" name="Notizenplatzhalter 2">
            <a:extLst>
              <a:ext uri="{FF2B5EF4-FFF2-40B4-BE49-F238E27FC236}">
                <a16:creationId xmlns:a16="http://schemas.microsoft.com/office/drawing/2014/main" id="{907013C7-A1D2-4C96-942B-196A13106B6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77828" name="Foliennummernplatzhalter 3">
            <a:extLst>
              <a:ext uri="{FF2B5EF4-FFF2-40B4-BE49-F238E27FC236}">
                <a16:creationId xmlns:a16="http://schemas.microsoft.com/office/drawing/2014/main" id="{2057C458-B291-42C0-9F68-3F4C6CCF3020}"/>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9AD3AB0-E2D8-4CFB-95C2-D2ED3D11D116}" type="slidenum">
              <a:rPr lang="de-DE" altLang="de-DE" smtClean="0"/>
              <a:pPr>
                <a:spcBef>
                  <a:spcPct val="0"/>
                </a:spcBef>
              </a:pPr>
              <a:t>38</a:t>
            </a:fld>
            <a:endParaRPr lang="de-DE" alt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A41CB4C0-2579-4E3E-81C4-43D022665DC0}" type="slidenum">
              <a:rPr lang="de-DE" altLang="de-DE" smtClean="0"/>
              <a:pPr>
                <a:defRPr/>
              </a:pPr>
              <a:t>4</a:t>
            </a:fld>
            <a:endParaRPr lang="de-DE" altLang="de-DE"/>
          </a:p>
        </p:txBody>
      </p:sp>
    </p:spTree>
    <p:extLst>
      <p:ext uri="{BB962C8B-B14F-4D97-AF65-F5344CB8AC3E}">
        <p14:creationId xmlns:p14="http://schemas.microsoft.com/office/powerpoint/2010/main" val="1844493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A41CB4C0-2579-4E3E-81C4-43D022665DC0}" type="slidenum">
              <a:rPr lang="de-DE" altLang="de-DE" smtClean="0"/>
              <a:pPr>
                <a:defRPr/>
              </a:pPr>
              <a:t>5</a:t>
            </a:fld>
            <a:endParaRPr lang="de-DE" altLang="de-DE"/>
          </a:p>
        </p:txBody>
      </p:sp>
    </p:spTree>
    <p:extLst>
      <p:ext uri="{BB962C8B-B14F-4D97-AF65-F5344CB8AC3E}">
        <p14:creationId xmlns:p14="http://schemas.microsoft.com/office/powerpoint/2010/main" val="3054081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A41CB4C0-2579-4E3E-81C4-43D022665DC0}" type="slidenum">
              <a:rPr lang="de-DE" altLang="de-DE" smtClean="0"/>
              <a:pPr>
                <a:defRPr/>
              </a:pPr>
              <a:t>6</a:t>
            </a:fld>
            <a:endParaRPr lang="de-DE" altLang="de-DE"/>
          </a:p>
        </p:txBody>
      </p:sp>
    </p:spTree>
    <p:extLst>
      <p:ext uri="{BB962C8B-B14F-4D97-AF65-F5344CB8AC3E}">
        <p14:creationId xmlns:p14="http://schemas.microsoft.com/office/powerpoint/2010/main" val="1636396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A41CB4C0-2579-4E3E-81C4-43D022665DC0}" type="slidenum">
              <a:rPr lang="de-DE" altLang="de-DE" smtClean="0"/>
              <a:pPr>
                <a:defRPr/>
              </a:pPr>
              <a:t>7</a:t>
            </a:fld>
            <a:endParaRPr lang="de-DE" altLang="de-DE"/>
          </a:p>
        </p:txBody>
      </p:sp>
    </p:spTree>
    <p:extLst>
      <p:ext uri="{BB962C8B-B14F-4D97-AF65-F5344CB8AC3E}">
        <p14:creationId xmlns:p14="http://schemas.microsoft.com/office/powerpoint/2010/main" val="2046743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A41CB4C0-2579-4E3E-81C4-43D022665DC0}" type="slidenum">
              <a:rPr lang="de-DE" altLang="de-DE" smtClean="0"/>
              <a:pPr>
                <a:defRPr/>
              </a:pPr>
              <a:t>8</a:t>
            </a:fld>
            <a:endParaRPr lang="de-DE" altLang="de-DE"/>
          </a:p>
        </p:txBody>
      </p:sp>
    </p:spTree>
    <p:extLst>
      <p:ext uri="{BB962C8B-B14F-4D97-AF65-F5344CB8AC3E}">
        <p14:creationId xmlns:p14="http://schemas.microsoft.com/office/powerpoint/2010/main" val="408143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Isotope: </a:t>
            </a:r>
            <a:r>
              <a:rPr lang="de-DE" sz="1800" u="sng" kern="100" dirty="0">
                <a:solidFill>
                  <a:srgbClr val="467886"/>
                </a:solidFill>
                <a:effectLst/>
                <a:latin typeface="Calibri" panose="020F0502020204030204" pitchFamily="34" charset="0"/>
                <a:ea typeface="Times New Roman" panose="02020603050405020304" pitchFamily="18" charset="0"/>
                <a:cs typeface="Times New Roman" panose="02020603050405020304" pitchFamily="18" charset="0"/>
                <a:hlinkClick r:id="rId3"/>
              </a:rPr>
              <a:t>https://youtu.be/0tKdDWpuZjY?si=Frd5irVTbrIZ2hMf</a:t>
            </a:r>
            <a:endParaRPr lang="de-DE"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de-DE" dirty="0"/>
          </a:p>
          <a:p>
            <a:r>
              <a:rPr lang="de-DE" dirty="0" err="1"/>
              <a:t>Radiocarbon-Methdik</a:t>
            </a:r>
            <a:endParaRPr lang="de-DE" dirty="0"/>
          </a:p>
          <a:p>
            <a:r>
              <a:rPr lang="de-DE" sz="1800" u="sng" kern="100" dirty="0">
                <a:solidFill>
                  <a:srgbClr val="467886"/>
                </a:solidFill>
                <a:effectLst/>
                <a:latin typeface="Calibri" panose="020F0502020204030204" pitchFamily="34" charset="0"/>
                <a:ea typeface="Times New Roman" panose="02020603050405020304" pitchFamily="18" charset="0"/>
                <a:cs typeface="Times New Roman" panose="02020603050405020304" pitchFamily="18" charset="0"/>
                <a:hlinkClick r:id="rId4"/>
              </a:rPr>
              <a:t>https://youtu.be/cUMJ77qtrLU?si=peycHK2gd5a4YTAK</a:t>
            </a:r>
            <a:endParaRPr lang="de-DE"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de-DE" baseline="30000" dirty="0"/>
              <a:t>14</a:t>
            </a:r>
            <a:r>
              <a:rPr lang="de-DE" dirty="0"/>
              <a:t>C-Halbwertszeit: 5.730 Jahre</a:t>
            </a:r>
          </a:p>
        </p:txBody>
      </p:sp>
      <p:sp>
        <p:nvSpPr>
          <p:cNvPr id="4" name="Foliennummernplatzhalter 3"/>
          <p:cNvSpPr>
            <a:spLocks noGrp="1"/>
          </p:cNvSpPr>
          <p:nvPr>
            <p:ph type="sldNum" sz="quarter" idx="5"/>
          </p:nvPr>
        </p:nvSpPr>
        <p:spPr/>
        <p:txBody>
          <a:bodyPr/>
          <a:lstStyle/>
          <a:p>
            <a:pPr>
              <a:defRPr/>
            </a:pPr>
            <a:fld id="{A41CB4C0-2579-4E3E-81C4-43D022665DC0}" type="slidenum">
              <a:rPr lang="de-DE" altLang="de-DE" smtClean="0"/>
              <a:pPr>
                <a:defRPr/>
              </a:pPr>
              <a:t>9</a:t>
            </a:fld>
            <a:endParaRPr lang="de-DE" altLang="de-DE"/>
          </a:p>
        </p:txBody>
      </p:sp>
    </p:spTree>
    <p:extLst>
      <p:ext uri="{BB962C8B-B14F-4D97-AF65-F5344CB8AC3E}">
        <p14:creationId xmlns:p14="http://schemas.microsoft.com/office/powerpoint/2010/main" val="1156035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046603"/>
      </p:ext>
    </p:extLst>
  </p:cSld>
  <p:clrMapOvr>
    <a:masterClrMapping/>
  </p:clrMapOvr>
  <p:transition>
    <p:randomBa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Vertikaler Textplatzhalter 2"/>
          <p:cNvSpPr>
            <a:spLocks noGrp="1"/>
          </p:cNvSpPr>
          <p:nvPr>
            <p:ph type="body" orient="vert" idx="1"/>
          </p:nvPr>
        </p:nvSpPr>
        <p:spPr>
          <a:xfrm>
            <a:off x="685800" y="1295400"/>
            <a:ext cx="8940800" cy="4797425"/>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829628257"/>
      </p:ext>
    </p:extLst>
  </p:cSld>
  <p:clrMapOvr>
    <a:masterClrMapping/>
  </p:clrMapOvr>
  <p:transition>
    <p:randomBa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343775" y="274638"/>
            <a:ext cx="2282825" cy="5818187"/>
          </a:xfrm>
          <a:prstGeom prst="rect">
            <a:avLst/>
          </a:prstGeo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95300" y="274638"/>
            <a:ext cx="6696075" cy="5818187"/>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61145331"/>
      </p:ext>
    </p:extLst>
  </p:cSld>
  <p:clrMapOvr>
    <a:masterClrMapping/>
  </p:clrMapOvr>
  <p:transition>
    <p:randomBa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Inhaltsplatzhalter 2"/>
          <p:cNvSpPr>
            <a:spLocks noGrp="1"/>
          </p:cNvSpPr>
          <p:nvPr>
            <p:ph idx="1"/>
          </p:nvPr>
        </p:nvSpPr>
        <p:spPr>
          <a:xfrm>
            <a:off x="685800" y="1295400"/>
            <a:ext cx="8940800" cy="4797425"/>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453127278"/>
      </p:ext>
    </p:extLst>
  </p:cSld>
  <p:clrMapOvr>
    <a:masterClrMapping/>
  </p:clrMapOvr>
  <p:transition>
    <p:randomBa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2638" y="4406900"/>
            <a:ext cx="8420100" cy="1362075"/>
          </a:xfrm>
          <a:prstGeom prst="rect">
            <a:avLst/>
          </a:prstGeo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82638" y="2906713"/>
            <a:ext cx="84201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Tree>
    <p:extLst>
      <p:ext uri="{BB962C8B-B14F-4D97-AF65-F5344CB8AC3E}">
        <p14:creationId xmlns:p14="http://schemas.microsoft.com/office/powerpoint/2010/main" val="881451311"/>
      </p:ext>
    </p:extLst>
  </p:cSld>
  <p:clrMapOvr>
    <a:masterClrMapping/>
  </p:clrMapOvr>
  <p:transition>
    <p:randomBa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Inhaltsplatzhalter 2"/>
          <p:cNvSpPr>
            <a:spLocks noGrp="1"/>
          </p:cNvSpPr>
          <p:nvPr>
            <p:ph sz="half" idx="1"/>
          </p:nvPr>
        </p:nvSpPr>
        <p:spPr>
          <a:xfrm>
            <a:off x="685800" y="1295400"/>
            <a:ext cx="4394200" cy="47974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232400" y="1295400"/>
            <a:ext cx="4394200" cy="47974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907810774"/>
      </p:ext>
    </p:extLst>
  </p:cSld>
  <p:clrMapOvr>
    <a:masterClrMapping/>
  </p:clrMapOvr>
  <p:transition>
    <p:randomBa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95300" y="1535113"/>
            <a:ext cx="437673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95300" y="2174875"/>
            <a:ext cx="437673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5032375" y="1535113"/>
            <a:ext cx="437832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5032375" y="2174875"/>
            <a:ext cx="437832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974163475"/>
      </p:ext>
    </p:extLst>
  </p:cSld>
  <p:clrMapOvr>
    <a:masterClrMapping/>
  </p:clrMapOvr>
  <p:transition>
    <p:randomBa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1800205686"/>
      </p:ext>
    </p:extLst>
  </p:cSld>
  <p:clrMapOvr>
    <a:masterClrMapping/>
  </p:clrMapOvr>
  <p:transition>
    <p:randomBa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855409"/>
      </p:ext>
    </p:extLst>
  </p:cSld>
  <p:clrMapOvr>
    <a:masterClrMapping/>
  </p:clrMapOvr>
  <p:transition>
    <p:randomBa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95300" y="273050"/>
            <a:ext cx="3259138" cy="1162050"/>
          </a:xfrm>
          <a:prstGeom prst="rect">
            <a:avLst/>
          </a:prstGeo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873500" y="273050"/>
            <a:ext cx="553720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95300" y="1435100"/>
            <a:ext cx="3259138"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3285230727"/>
      </p:ext>
    </p:extLst>
  </p:cSld>
  <p:clrMapOvr>
    <a:masterClrMapping/>
  </p:clrMapOvr>
  <p:transition>
    <p:randomBa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41513" y="4800600"/>
            <a:ext cx="5943600" cy="566738"/>
          </a:xfrm>
          <a:prstGeom prst="rect">
            <a:avLst/>
          </a:prstGeo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941513" y="612775"/>
            <a:ext cx="59436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941513" y="5367338"/>
            <a:ext cx="59436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2909056211"/>
      </p:ext>
    </p:extLst>
  </p:cSld>
  <p:clrMapOvr>
    <a:masterClrMapping/>
  </p:clrMapOvr>
  <p:transition>
    <p:randomBa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71">
            <a:extLst>
              <a:ext uri="{FF2B5EF4-FFF2-40B4-BE49-F238E27FC236}">
                <a16:creationId xmlns:a16="http://schemas.microsoft.com/office/drawing/2014/main" id="{89BCC4A8-90E5-4CE1-94B9-4AF5D8AA7CE3}"/>
              </a:ext>
            </a:extLst>
          </p:cNvPr>
          <p:cNvSpPr>
            <a:spLocks noChangeArrowheads="1"/>
          </p:cNvSpPr>
          <p:nvPr/>
        </p:nvSpPr>
        <p:spPr bwMode="auto">
          <a:xfrm>
            <a:off x="-4763" y="0"/>
            <a:ext cx="9910763" cy="798513"/>
          </a:xfrm>
          <a:prstGeom prst="rect">
            <a:avLst/>
          </a:prstGeom>
          <a:solidFill>
            <a:srgbClr val="3333FF"/>
          </a:solidFill>
          <a:ln>
            <a:noFill/>
          </a:ln>
          <a:effectLst/>
        </p:spPr>
        <p:txBody>
          <a:bodyPr anchor="ct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buChar char="•"/>
              <a:defRPr sz="2400">
                <a:solidFill>
                  <a:schemeClr val="tx1"/>
                </a:solidFill>
                <a:latin typeface="Arial" pitchFamily="34" charset="0"/>
              </a:defRPr>
            </a:lvl6pPr>
            <a:lvl7pPr marL="2971800" indent="-228600" eaLnBrk="0" fontAlgn="base" hangingPunct="0">
              <a:spcBef>
                <a:spcPct val="0"/>
              </a:spcBef>
              <a:spcAft>
                <a:spcPct val="0"/>
              </a:spcAft>
              <a:buChar char="•"/>
              <a:defRPr sz="2400">
                <a:solidFill>
                  <a:schemeClr val="tx1"/>
                </a:solidFill>
                <a:latin typeface="Arial" pitchFamily="34" charset="0"/>
              </a:defRPr>
            </a:lvl7pPr>
            <a:lvl8pPr marL="3429000" indent="-228600" eaLnBrk="0" fontAlgn="base" hangingPunct="0">
              <a:spcBef>
                <a:spcPct val="0"/>
              </a:spcBef>
              <a:spcAft>
                <a:spcPct val="0"/>
              </a:spcAft>
              <a:buChar char="•"/>
              <a:defRPr sz="2400">
                <a:solidFill>
                  <a:schemeClr val="tx1"/>
                </a:solidFill>
                <a:latin typeface="Arial" pitchFamily="34" charset="0"/>
              </a:defRPr>
            </a:lvl8pPr>
            <a:lvl9pPr marL="3886200" indent="-228600" eaLnBrk="0" fontAlgn="base" hangingPunct="0">
              <a:spcBef>
                <a:spcPct val="0"/>
              </a:spcBef>
              <a:spcAft>
                <a:spcPct val="0"/>
              </a:spcAft>
              <a:buChar char="•"/>
              <a:defRPr sz="2400">
                <a:solidFill>
                  <a:schemeClr val="tx1"/>
                </a:solidFill>
                <a:latin typeface="Arial" pitchFamily="34" charset="0"/>
              </a:defRPr>
            </a:lvl9pPr>
          </a:lstStyle>
          <a:p>
            <a:pPr>
              <a:buFontTx/>
              <a:buChar char="•"/>
              <a:defRPr/>
            </a:pPr>
            <a:endParaRPr lang="de-DE" altLang="de-DE"/>
          </a:p>
        </p:txBody>
      </p:sp>
      <p:sp>
        <p:nvSpPr>
          <p:cNvPr id="6" name="Rectangle 75">
            <a:extLst>
              <a:ext uri="{FF2B5EF4-FFF2-40B4-BE49-F238E27FC236}">
                <a16:creationId xmlns:a16="http://schemas.microsoft.com/office/drawing/2014/main" id="{A9B451B2-4C73-463B-BAD8-3772A45EF637}"/>
              </a:ext>
            </a:extLst>
          </p:cNvPr>
          <p:cNvSpPr>
            <a:spLocks noChangeArrowheads="1"/>
          </p:cNvSpPr>
          <p:nvPr userDrawn="1"/>
        </p:nvSpPr>
        <p:spPr bwMode="auto">
          <a:xfrm>
            <a:off x="1" y="6502400"/>
            <a:ext cx="9906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609725" algn="r"/>
              </a:tabLst>
              <a:defRPr sz="2400">
                <a:solidFill>
                  <a:schemeClr val="tx1"/>
                </a:solidFill>
                <a:latin typeface="Arial" pitchFamily="34" charset="0"/>
              </a:defRPr>
            </a:lvl1pPr>
            <a:lvl2pPr marL="742950" indent="-285750">
              <a:tabLst>
                <a:tab pos="1609725" algn="r"/>
              </a:tabLst>
              <a:defRPr sz="2400">
                <a:solidFill>
                  <a:schemeClr val="tx1"/>
                </a:solidFill>
                <a:latin typeface="Arial" pitchFamily="34" charset="0"/>
              </a:defRPr>
            </a:lvl2pPr>
            <a:lvl3pPr marL="1143000" indent="-228600">
              <a:tabLst>
                <a:tab pos="1609725" algn="r"/>
              </a:tabLst>
              <a:defRPr sz="2400">
                <a:solidFill>
                  <a:schemeClr val="tx1"/>
                </a:solidFill>
                <a:latin typeface="Arial" pitchFamily="34" charset="0"/>
              </a:defRPr>
            </a:lvl3pPr>
            <a:lvl4pPr marL="1600200" indent="-228600">
              <a:tabLst>
                <a:tab pos="1609725" algn="r"/>
              </a:tabLst>
              <a:defRPr sz="2400">
                <a:solidFill>
                  <a:schemeClr val="tx1"/>
                </a:solidFill>
                <a:latin typeface="Arial" pitchFamily="34" charset="0"/>
              </a:defRPr>
            </a:lvl4pPr>
            <a:lvl5pPr marL="2057400" indent="-228600">
              <a:tabLst>
                <a:tab pos="1609725" algn="r"/>
              </a:tabLst>
              <a:defRPr sz="2400">
                <a:solidFill>
                  <a:schemeClr val="tx1"/>
                </a:solidFill>
                <a:latin typeface="Arial" pitchFamily="34" charset="0"/>
              </a:defRPr>
            </a:lvl5pPr>
            <a:lvl6pPr marL="2514600" indent="-228600" eaLnBrk="0" fontAlgn="base" hangingPunct="0">
              <a:spcBef>
                <a:spcPct val="0"/>
              </a:spcBef>
              <a:spcAft>
                <a:spcPct val="0"/>
              </a:spcAft>
              <a:buChar char="•"/>
              <a:tabLst>
                <a:tab pos="1609725" algn="r"/>
              </a:tabLst>
              <a:defRPr sz="2400">
                <a:solidFill>
                  <a:schemeClr val="tx1"/>
                </a:solidFill>
                <a:latin typeface="Arial" pitchFamily="34" charset="0"/>
              </a:defRPr>
            </a:lvl6pPr>
            <a:lvl7pPr marL="2971800" indent="-228600" eaLnBrk="0" fontAlgn="base" hangingPunct="0">
              <a:spcBef>
                <a:spcPct val="0"/>
              </a:spcBef>
              <a:spcAft>
                <a:spcPct val="0"/>
              </a:spcAft>
              <a:buChar char="•"/>
              <a:tabLst>
                <a:tab pos="1609725" algn="r"/>
              </a:tabLst>
              <a:defRPr sz="2400">
                <a:solidFill>
                  <a:schemeClr val="tx1"/>
                </a:solidFill>
                <a:latin typeface="Arial" pitchFamily="34" charset="0"/>
              </a:defRPr>
            </a:lvl7pPr>
            <a:lvl8pPr marL="3429000" indent="-228600" eaLnBrk="0" fontAlgn="base" hangingPunct="0">
              <a:spcBef>
                <a:spcPct val="0"/>
              </a:spcBef>
              <a:spcAft>
                <a:spcPct val="0"/>
              </a:spcAft>
              <a:buChar char="•"/>
              <a:tabLst>
                <a:tab pos="1609725" algn="r"/>
              </a:tabLst>
              <a:defRPr sz="2400">
                <a:solidFill>
                  <a:schemeClr val="tx1"/>
                </a:solidFill>
                <a:latin typeface="Arial" pitchFamily="34" charset="0"/>
              </a:defRPr>
            </a:lvl8pPr>
            <a:lvl9pPr marL="3886200" indent="-228600" eaLnBrk="0" fontAlgn="base" hangingPunct="0">
              <a:spcBef>
                <a:spcPct val="0"/>
              </a:spcBef>
              <a:spcAft>
                <a:spcPct val="0"/>
              </a:spcAft>
              <a:buChar char="•"/>
              <a:tabLst>
                <a:tab pos="1609725" algn="r"/>
              </a:tabLst>
              <a:defRPr sz="2400">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09725" algn="r"/>
              </a:tabLst>
              <a:defRPr/>
            </a:pPr>
            <a:r>
              <a:rPr lang="de-DE" altLang="de-DE" sz="1200" b="1" dirty="0">
                <a:solidFill>
                  <a:srgbClr val="FF9933"/>
                </a:solidFill>
              </a:rPr>
              <a:t>Klimaschutz – Energiewende 2.0 </a:t>
            </a:r>
            <a:r>
              <a:rPr lang="de-DE" altLang="de-DE" sz="1200" b="1" kern="1200" dirty="0">
                <a:solidFill>
                  <a:srgbClr val="FF9933"/>
                </a:solidFill>
                <a:latin typeface="Arial" panose="020B0604020202020204" pitchFamily="34" charset="0"/>
                <a:ea typeface="+mn-ea"/>
                <a:cs typeface="+mn-cs"/>
              </a:rPr>
              <a:t>| Klimakrise - Ziele | FV12</a:t>
            </a:r>
            <a:r>
              <a:rPr lang="de-DE" altLang="de-DE" sz="1200" b="1" dirty="0">
                <a:solidFill>
                  <a:srgbClr val="FF9933"/>
                </a:solidFill>
              </a:rPr>
              <a:t> </a:t>
            </a:r>
            <a:r>
              <a:rPr lang="en-US" altLang="de-DE" sz="1200" b="1" kern="1200" dirty="0">
                <a:solidFill>
                  <a:srgbClr val="FF9933"/>
                </a:solidFill>
                <a:latin typeface="Arial" panose="020B0604020202020204" pitchFamily="34" charset="0"/>
                <a:ea typeface="+mn-ea"/>
                <a:cs typeface="+mn-cs"/>
              </a:rPr>
              <a:t>			              		             </a:t>
            </a:r>
            <a:r>
              <a:rPr lang="de-DE" altLang="de-DE" sz="1200" b="1" kern="1200" dirty="0">
                <a:solidFill>
                  <a:srgbClr val="FF9933"/>
                </a:solidFill>
                <a:latin typeface="Arial" panose="020B0604020202020204" pitchFamily="34" charset="0"/>
                <a:ea typeface="+mn-ea"/>
                <a:cs typeface="+mn-cs"/>
              </a:rPr>
              <a:t>ISE e.V. </a:t>
            </a:r>
            <a:fld id="{B441096D-49BA-4C7B-A571-124674B25D3F}" type="slidenum">
              <a:rPr lang="de-DE" altLang="de-DE" sz="1200" b="1" kern="1200" smtClean="0">
                <a:solidFill>
                  <a:srgbClr val="FF9933"/>
                </a:solidFill>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tab pos="1609725" algn="r"/>
                </a:tabLst>
                <a:defRPr/>
              </a:pPr>
              <a:t>‹Nr.›</a:t>
            </a:fld>
            <a:endParaRPr lang="de-DE" altLang="de-DE" sz="1200" b="1" kern="1200" dirty="0">
              <a:solidFill>
                <a:srgbClr val="FF9933"/>
              </a:solidFill>
              <a:latin typeface="Arial" panose="020B0604020202020204" pitchFamily="34" charset="0"/>
              <a:ea typeface="+mn-ea"/>
              <a:cs typeface="+mn-cs"/>
            </a:endParaRPr>
          </a:p>
        </p:txBody>
      </p:sp>
      <p:pic>
        <p:nvPicPr>
          <p:cNvPr id="2" name="Grafik 1">
            <a:extLst>
              <a:ext uri="{FF2B5EF4-FFF2-40B4-BE49-F238E27FC236}">
                <a16:creationId xmlns:a16="http://schemas.microsoft.com/office/drawing/2014/main" id="{9AB0E862-E9C7-90CA-9143-69CB4AF46E5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233" y="-2"/>
            <a:ext cx="798067" cy="798513"/>
          </a:xfrm>
          <a:prstGeom prst="rect">
            <a:avLst/>
          </a:prstGeom>
        </p:spPr>
      </p:pic>
    </p:spTree>
  </p:cSld>
  <p:clrMap bg1="lt1" tx1="dk1" bg2="lt2" tx2="dk2" accent1="accent1" accent2="accent2" accent3="accent3" accent4="accent4" accent5="accent5" accent6="accent6" hlink="hlink" folHlink="folHlink"/>
  <p:sldLayoutIdLst>
    <p:sldLayoutId id="2147490102" r:id="rId1"/>
    <p:sldLayoutId id="2147490082" r:id="rId2"/>
    <p:sldLayoutId id="2147490083" r:id="rId3"/>
    <p:sldLayoutId id="2147490084" r:id="rId4"/>
    <p:sldLayoutId id="2147490085" r:id="rId5"/>
    <p:sldLayoutId id="2147490086" r:id="rId6"/>
    <p:sldLayoutId id="2147490087" r:id="rId7"/>
    <p:sldLayoutId id="2147490088" r:id="rId8"/>
    <p:sldLayoutId id="2147490089" r:id="rId9"/>
    <p:sldLayoutId id="2147490090" r:id="rId10"/>
    <p:sldLayoutId id="2147490091" r:id="rId11"/>
  </p:sldLayoutIdLst>
  <p:transition>
    <p:randomBar/>
  </p:transition>
  <p:txStyles>
    <p:titleStyle>
      <a:lvl1pPr algn="l" rtl="0" eaLnBrk="0" fontAlgn="base" hangingPunct="0">
        <a:lnSpc>
          <a:spcPct val="90000"/>
        </a:lnSpc>
        <a:spcBef>
          <a:spcPct val="0"/>
        </a:spcBef>
        <a:spcAft>
          <a:spcPct val="0"/>
        </a:spcAft>
        <a:defRPr sz="2400">
          <a:solidFill>
            <a:schemeClr val="bg1"/>
          </a:solidFill>
          <a:latin typeface="+mj-lt"/>
          <a:ea typeface="+mj-ea"/>
          <a:cs typeface="+mj-cs"/>
        </a:defRPr>
      </a:lvl1pPr>
      <a:lvl2pPr algn="l" rtl="0" eaLnBrk="0" fontAlgn="base" hangingPunct="0">
        <a:lnSpc>
          <a:spcPct val="90000"/>
        </a:lnSpc>
        <a:spcBef>
          <a:spcPct val="0"/>
        </a:spcBef>
        <a:spcAft>
          <a:spcPct val="0"/>
        </a:spcAft>
        <a:defRPr sz="2400">
          <a:solidFill>
            <a:schemeClr val="bg1"/>
          </a:solidFill>
          <a:latin typeface="Arial" charset="0"/>
        </a:defRPr>
      </a:lvl2pPr>
      <a:lvl3pPr algn="l" rtl="0" eaLnBrk="0" fontAlgn="base" hangingPunct="0">
        <a:lnSpc>
          <a:spcPct val="90000"/>
        </a:lnSpc>
        <a:spcBef>
          <a:spcPct val="0"/>
        </a:spcBef>
        <a:spcAft>
          <a:spcPct val="0"/>
        </a:spcAft>
        <a:defRPr sz="2400">
          <a:solidFill>
            <a:schemeClr val="bg1"/>
          </a:solidFill>
          <a:latin typeface="Arial" charset="0"/>
        </a:defRPr>
      </a:lvl3pPr>
      <a:lvl4pPr algn="l" rtl="0" eaLnBrk="0" fontAlgn="base" hangingPunct="0">
        <a:lnSpc>
          <a:spcPct val="90000"/>
        </a:lnSpc>
        <a:spcBef>
          <a:spcPct val="0"/>
        </a:spcBef>
        <a:spcAft>
          <a:spcPct val="0"/>
        </a:spcAft>
        <a:defRPr sz="2400">
          <a:solidFill>
            <a:schemeClr val="bg1"/>
          </a:solidFill>
          <a:latin typeface="Arial" charset="0"/>
        </a:defRPr>
      </a:lvl4pPr>
      <a:lvl5pPr algn="l" rtl="0" eaLnBrk="0" fontAlgn="base" hangingPunct="0">
        <a:lnSpc>
          <a:spcPct val="90000"/>
        </a:lnSpc>
        <a:spcBef>
          <a:spcPct val="0"/>
        </a:spcBef>
        <a:spcAft>
          <a:spcPct val="0"/>
        </a:spcAft>
        <a:defRPr sz="2400">
          <a:solidFill>
            <a:schemeClr val="bg1"/>
          </a:solidFill>
          <a:latin typeface="Arial" charset="0"/>
        </a:defRPr>
      </a:lvl5pPr>
      <a:lvl6pPr marL="457200" algn="l" rtl="0" eaLnBrk="0" fontAlgn="base" hangingPunct="0">
        <a:lnSpc>
          <a:spcPct val="90000"/>
        </a:lnSpc>
        <a:spcBef>
          <a:spcPct val="0"/>
        </a:spcBef>
        <a:spcAft>
          <a:spcPct val="0"/>
        </a:spcAft>
        <a:defRPr sz="2400">
          <a:solidFill>
            <a:schemeClr val="bg1"/>
          </a:solidFill>
          <a:latin typeface="Arial" charset="0"/>
        </a:defRPr>
      </a:lvl6pPr>
      <a:lvl7pPr marL="914400" algn="l" rtl="0" eaLnBrk="0" fontAlgn="base" hangingPunct="0">
        <a:lnSpc>
          <a:spcPct val="90000"/>
        </a:lnSpc>
        <a:spcBef>
          <a:spcPct val="0"/>
        </a:spcBef>
        <a:spcAft>
          <a:spcPct val="0"/>
        </a:spcAft>
        <a:defRPr sz="2400">
          <a:solidFill>
            <a:schemeClr val="bg1"/>
          </a:solidFill>
          <a:latin typeface="Arial" charset="0"/>
        </a:defRPr>
      </a:lvl7pPr>
      <a:lvl8pPr marL="1371600" algn="l" rtl="0" eaLnBrk="0" fontAlgn="base" hangingPunct="0">
        <a:lnSpc>
          <a:spcPct val="90000"/>
        </a:lnSpc>
        <a:spcBef>
          <a:spcPct val="0"/>
        </a:spcBef>
        <a:spcAft>
          <a:spcPct val="0"/>
        </a:spcAft>
        <a:defRPr sz="2400">
          <a:solidFill>
            <a:schemeClr val="bg1"/>
          </a:solidFill>
          <a:latin typeface="Arial" charset="0"/>
        </a:defRPr>
      </a:lvl8pPr>
      <a:lvl9pPr marL="1828800" algn="l" rtl="0" eaLnBrk="0" fontAlgn="base" hangingPunct="0">
        <a:lnSpc>
          <a:spcPct val="90000"/>
        </a:lnSpc>
        <a:spcBef>
          <a:spcPct val="0"/>
        </a:spcBef>
        <a:spcAft>
          <a:spcPct val="0"/>
        </a:spcAft>
        <a:defRPr sz="2400">
          <a:solidFill>
            <a:schemeClr val="bg1"/>
          </a:solidFill>
          <a:latin typeface="Arial" charset="0"/>
        </a:defRPr>
      </a:lvl9pPr>
    </p:titleStyle>
    <p:bodyStyle>
      <a:lvl1pPr marL="284163" indent="-284163" algn="l" rtl="0" eaLnBrk="0" fontAlgn="base" hangingPunct="0">
        <a:spcBef>
          <a:spcPct val="100000"/>
        </a:spcBef>
        <a:spcAft>
          <a:spcPct val="0"/>
        </a:spcAft>
        <a:buFont typeface="Wingdings" panose="05000000000000000000" pitchFamily="2" charset="2"/>
        <a:buChar char="l"/>
        <a:defRPr>
          <a:solidFill>
            <a:schemeClr val="tx1"/>
          </a:solidFill>
          <a:latin typeface="+mn-lt"/>
          <a:ea typeface="+mn-ea"/>
          <a:cs typeface="+mn-cs"/>
        </a:defRPr>
      </a:lvl1pPr>
      <a:lvl2pPr marL="766763" indent="-292100" algn="l" rtl="0" eaLnBrk="0" fontAlgn="base" hangingPunct="0">
        <a:spcBef>
          <a:spcPct val="20000"/>
        </a:spcBef>
        <a:spcAft>
          <a:spcPct val="0"/>
        </a:spcAft>
        <a:buFont typeface="Wingdings" panose="05000000000000000000" pitchFamily="2" charset="2"/>
        <a:buChar char="l"/>
        <a:defRPr>
          <a:solidFill>
            <a:schemeClr val="tx1"/>
          </a:solidFill>
          <a:latin typeface="+mn-lt"/>
        </a:defRPr>
      </a:lvl2pPr>
      <a:lvl3pPr marL="1138238" indent="-180975" algn="l" rtl="0" eaLnBrk="0" fontAlgn="base" hangingPunct="0">
        <a:spcBef>
          <a:spcPct val="20000"/>
        </a:spcBef>
        <a:spcAft>
          <a:spcPct val="0"/>
        </a:spcAft>
        <a:buFont typeface="Wingdings" panose="05000000000000000000" pitchFamily="2" charset="2"/>
        <a:buChar char="l"/>
        <a:defRPr sz="1600">
          <a:solidFill>
            <a:schemeClr val="tx1"/>
          </a:solidFill>
          <a:latin typeface="+mn-lt"/>
        </a:defRPr>
      </a:lvl3pPr>
      <a:lvl4pPr marL="1520825" indent="-184150" algn="l" rtl="0" eaLnBrk="0" fontAlgn="base" hangingPunct="0">
        <a:spcBef>
          <a:spcPct val="20000"/>
        </a:spcBef>
        <a:spcAft>
          <a:spcPct val="0"/>
        </a:spcAft>
        <a:buChar char="–"/>
        <a:defRPr sz="1600">
          <a:solidFill>
            <a:schemeClr val="tx1"/>
          </a:solidFill>
          <a:latin typeface="+mn-lt"/>
        </a:defRPr>
      </a:lvl4pPr>
      <a:lvl5pPr marL="1905000" indent="-185738" algn="l" rtl="0" eaLnBrk="0" fontAlgn="base" hangingPunct="0">
        <a:spcBef>
          <a:spcPct val="20000"/>
        </a:spcBef>
        <a:spcAft>
          <a:spcPct val="0"/>
        </a:spcAft>
        <a:buChar char="»"/>
        <a:defRPr sz="1600">
          <a:solidFill>
            <a:schemeClr val="tx1"/>
          </a:solidFill>
          <a:latin typeface="+mn-lt"/>
        </a:defRPr>
      </a:lvl5pPr>
      <a:lvl6pPr marL="2362200" indent="-185738" algn="l" rtl="0" eaLnBrk="0" fontAlgn="base" hangingPunct="0">
        <a:spcBef>
          <a:spcPct val="20000"/>
        </a:spcBef>
        <a:spcAft>
          <a:spcPct val="0"/>
        </a:spcAft>
        <a:buChar char="»"/>
        <a:defRPr sz="1600">
          <a:solidFill>
            <a:schemeClr val="tx1"/>
          </a:solidFill>
          <a:latin typeface="+mn-lt"/>
        </a:defRPr>
      </a:lvl6pPr>
      <a:lvl7pPr marL="2819400" indent="-185738" algn="l" rtl="0" eaLnBrk="0" fontAlgn="base" hangingPunct="0">
        <a:spcBef>
          <a:spcPct val="20000"/>
        </a:spcBef>
        <a:spcAft>
          <a:spcPct val="0"/>
        </a:spcAft>
        <a:buChar char="»"/>
        <a:defRPr sz="1600">
          <a:solidFill>
            <a:schemeClr val="tx1"/>
          </a:solidFill>
          <a:latin typeface="+mn-lt"/>
        </a:defRPr>
      </a:lvl7pPr>
      <a:lvl8pPr marL="3276600" indent="-185738" algn="l" rtl="0" eaLnBrk="0" fontAlgn="base" hangingPunct="0">
        <a:spcBef>
          <a:spcPct val="20000"/>
        </a:spcBef>
        <a:spcAft>
          <a:spcPct val="0"/>
        </a:spcAft>
        <a:buChar char="»"/>
        <a:defRPr sz="1600">
          <a:solidFill>
            <a:schemeClr val="tx1"/>
          </a:solidFill>
          <a:latin typeface="+mn-lt"/>
        </a:defRPr>
      </a:lvl8pPr>
      <a:lvl9pPr marL="3733800" indent="-185738" algn="l" rtl="0" eaLnBrk="0" fontAlgn="base" hangingPunct="0">
        <a:spcBef>
          <a:spcPct val="20000"/>
        </a:spcBef>
        <a:spcAft>
          <a:spcPct val="0"/>
        </a:spcAft>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bin"/><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hyperlink" Target="https://www.ucl.ac.uk/"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www.umweltbundesamt.de/publikationen/methodenkonvention-30-zur-ermittlung-von"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de.wikipedia.org/wiki/Folgen_der_globalen_Erw%C3%A4rmung" TargetMode="External"/><Relationship Id="rId7"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hyperlink" Target="https://de.wikipedia.org/wiki/Treibhausgas" TargetMode="External"/><Relationship Id="rId5" Type="http://schemas.openxmlformats.org/officeDocument/2006/relationships/hyperlink" Target="https://de.wikipedia.org/wiki/Resilienz_(Soziologie)" TargetMode="External"/><Relationship Id="rId4" Type="http://schemas.openxmlformats.org/officeDocument/2006/relationships/hyperlink" Target="https://de.wikipedia.org/wiki/Klimaanpassun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hyperlink" Target="https://www.ucl.ac.uk/"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hyperlink" Target="https://www.youtube.com/watch?v=XySwD4lddYY" TargetMode="External"/><Relationship Id="rId5" Type="http://schemas.openxmlformats.org/officeDocument/2006/relationships/image" Target="../media/image44.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hyperlink" Target="https://de.wikipedia.org/wiki/Joseph_Fourier"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de.wikipedia.org/wiki/Svante_Arrhenius"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www.youtube.com/watch?v=oJ1zm65u-ck" TargetMode="External"/><Relationship Id="rId3" Type="http://schemas.openxmlformats.org/officeDocument/2006/relationships/image" Target="../media/image19.png"/><Relationship Id="rId7" Type="http://schemas.openxmlformats.org/officeDocument/2006/relationships/hyperlink" Target="https://www.youtube.com/watch?v=y-MBg5PlpmE"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5A7087FA-1DFD-4E03-B09C-C0F3ECFAE28E}"/>
              </a:ext>
            </a:extLst>
          </p:cNvPr>
          <p:cNvSpPr txBox="1">
            <a:spLocks noChangeArrowheads="1"/>
          </p:cNvSpPr>
          <p:nvPr/>
        </p:nvSpPr>
        <p:spPr bwMode="auto">
          <a:xfrm>
            <a:off x="0" y="6400799"/>
            <a:ext cx="9920288" cy="45720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nSpc>
                <a:spcPct val="90000"/>
              </a:lnSpc>
            </a:pPr>
            <a:endParaRPr lang="de-DE" altLang="de-DE" sz="1800" b="1" dirty="0">
              <a:solidFill>
                <a:schemeClr val="bg1"/>
              </a:solidFill>
            </a:endParaRPr>
          </a:p>
        </p:txBody>
      </p:sp>
      <p:sp>
        <p:nvSpPr>
          <p:cNvPr id="6147" name="Rechteck 2">
            <a:extLst>
              <a:ext uri="{FF2B5EF4-FFF2-40B4-BE49-F238E27FC236}">
                <a16:creationId xmlns:a16="http://schemas.microsoft.com/office/drawing/2014/main" id="{A4A8ABDA-F51F-4845-9A6D-8A9F58A39844}"/>
              </a:ext>
            </a:extLst>
          </p:cNvPr>
          <p:cNvSpPr>
            <a:spLocks noChangeArrowheads="1"/>
          </p:cNvSpPr>
          <p:nvPr/>
        </p:nvSpPr>
        <p:spPr bwMode="auto">
          <a:xfrm>
            <a:off x="0" y="-19050"/>
            <a:ext cx="9906000" cy="1370013"/>
          </a:xfrm>
          <a:prstGeom prst="rect">
            <a:avLst/>
          </a:prstGeom>
          <a:solidFill>
            <a:schemeClr val="accent2"/>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sp>
        <p:nvSpPr>
          <p:cNvPr id="6148" name="Textfeld 3">
            <a:extLst>
              <a:ext uri="{FF2B5EF4-FFF2-40B4-BE49-F238E27FC236}">
                <a16:creationId xmlns:a16="http://schemas.microsoft.com/office/drawing/2014/main" id="{28204734-5258-44F4-8BDC-43D64AE8A287}"/>
              </a:ext>
            </a:extLst>
          </p:cNvPr>
          <p:cNvSpPr txBox="1">
            <a:spLocks noChangeArrowheads="1"/>
          </p:cNvSpPr>
          <p:nvPr/>
        </p:nvSpPr>
        <p:spPr bwMode="auto">
          <a:xfrm>
            <a:off x="1426765" y="31146"/>
            <a:ext cx="831812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de-DE" sz="2800" b="1" dirty="0" err="1">
                <a:solidFill>
                  <a:schemeClr val="bg1"/>
                </a:solidFill>
              </a:rPr>
              <a:t>Klimaschutz</a:t>
            </a:r>
            <a:r>
              <a:rPr lang="en-US" altLang="de-DE" sz="2800" b="1" dirty="0">
                <a:solidFill>
                  <a:schemeClr val="bg1"/>
                </a:solidFill>
              </a:rPr>
              <a:t> - </a:t>
            </a:r>
            <a:r>
              <a:rPr lang="en-US" altLang="de-DE" sz="2800" b="1" dirty="0" err="1">
                <a:solidFill>
                  <a:schemeClr val="bg1"/>
                </a:solidFill>
              </a:rPr>
              <a:t>Energiewende</a:t>
            </a:r>
            <a:r>
              <a:rPr lang="en-US" altLang="de-DE" sz="2800" b="1" dirty="0">
                <a:solidFill>
                  <a:schemeClr val="bg1"/>
                </a:solidFill>
              </a:rPr>
              <a:t> 2.0</a:t>
            </a:r>
            <a:br>
              <a:rPr lang="en-US" altLang="de-DE" sz="2800" b="1" dirty="0">
                <a:solidFill>
                  <a:schemeClr val="bg1"/>
                </a:solidFill>
              </a:rPr>
            </a:br>
            <a:r>
              <a:rPr lang="en-US" altLang="de-DE" sz="2800" dirty="0" err="1">
                <a:solidFill>
                  <a:schemeClr val="bg1"/>
                </a:solidFill>
              </a:rPr>
              <a:t>Klimakrise</a:t>
            </a:r>
            <a:r>
              <a:rPr lang="en-US" altLang="de-DE" sz="2800" dirty="0">
                <a:solidFill>
                  <a:schemeClr val="bg1"/>
                </a:solidFill>
              </a:rPr>
              <a:t>: </a:t>
            </a:r>
            <a:r>
              <a:rPr lang="en-US" altLang="de-DE" sz="2800" dirty="0" err="1">
                <a:solidFill>
                  <a:schemeClr val="bg1"/>
                </a:solidFill>
              </a:rPr>
              <a:t>Ursachen</a:t>
            </a:r>
            <a:r>
              <a:rPr lang="en-US" altLang="de-DE" sz="2800" dirty="0">
                <a:solidFill>
                  <a:schemeClr val="bg1"/>
                </a:solidFill>
              </a:rPr>
              <a:t>, </a:t>
            </a:r>
            <a:r>
              <a:rPr lang="en-US" altLang="de-DE" sz="2800" dirty="0" err="1">
                <a:solidFill>
                  <a:schemeClr val="bg1"/>
                </a:solidFill>
              </a:rPr>
              <a:t>Auswirkungen</a:t>
            </a:r>
            <a:r>
              <a:rPr lang="en-US" altLang="de-DE" sz="2800" dirty="0">
                <a:solidFill>
                  <a:schemeClr val="bg1"/>
                </a:solidFill>
              </a:rPr>
              <a:t> und </a:t>
            </a:r>
            <a:r>
              <a:rPr lang="en-US" altLang="de-DE" sz="2800" dirty="0" err="1">
                <a:solidFill>
                  <a:schemeClr val="bg1"/>
                </a:solidFill>
              </a:rPr>
              <a:t>Ziele</a:t>
            </a:r>
            <a:endParaRPr lang="en-US" altLang="de-DE" sz="2800" dirty="0">
              <a:solidFill>
                <a:schemeClr val="bg1"/>
              </a:solidFill>
            </a:endParaRPr>
          </a:p>
        </p:txBody>
      </p:sp>
      <p:pic>
        <p:nvPicPr>
          <p:cNvPr id="3" name="Grafik 2">
            <a:extLst>
              <a:ext uri="{FF2B5EF4-FFF2-40B4-BE49-F238E27FC236}">
                <a16:creationId xmlns:a16="http://schemas.microsoft.com/office/drawing/2014/main" id="{581466C4-6F23-4257-990E-4DCE18BFFBD6}"/>
              </a:ext>
            </a:extLst>
          </p:cNvPr>
          <p:cNvPicPr>
            <a:picLocks noChangeAspect="1"/>
          </p:cNvPicPr>
          <p:nvPr/>
        </p:nvPicPr>
        <p:blipFill rotWithShape="1">
          <a:blip r:embed="rId3">
            <a:extLst>
              <a:ext uri="{28A0092B-C50C-407E-A947-70E740481C1C}">
                <a14:useLocalDpi xmlns:a14="http://schemas.microsoft.com/office/drawing/2010/main" val="0"/>
              </a:ext>
            </a:extLst>
          </a:blip>
          <a:srcRect t="10025" b="9863"/>
          <a:stretch/>
        </p:blipFill>
        <p:spPr>
          <a:xfrm>
            <a:off x="0" y="1349836"/>
            <a:ext cx="9906000" cy="5050963"/>
          </a:xfrm>
          <a:prstGeom prst="rect">
            <a:avLst/>
          </a:prstGeom>
        </p:spPr>
      </p:pic>
      <p:sp>
        <p:nvSpPr>
          <p:cNvPr id="38" name="Rectangle 75">
            <a:extLst>
              <a:ext uri="{FF2B5EF4-FFF2-40B4-BE49-F238E27FC236}">
                <a16:creationId xmlns:a16="http://schemas.microsoft.com/office/drawing/2014/main" id="{461A909F-36A1-4F51-8627-A7A64F077D81}"/>
              </a:ext>
            </a:extLst>
          </p:cNvPr>
          <p:cNvSpPr>
            <a:spLocks noChangeArrowheads="1"/>
          </p:cNvSpPr>
          <p:nvPr/>
        </p:nvSpPr>
        <p:spPr bwMode="auto">
          <a:xfrm>
            <a:off x="0" y="6483350"/>
            <a:ext cx="9906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609725" algn="r"/>
              </a:tabLst>
              <a:defRPr sz="2400">
                <a:solidFill>
                  <a:schemeClr val="tx1"/>
                </a:solidFill>
                <a:latin typeface="Arial" pitchFamily="34" charset="0"/>
              </a:defRPr>
            </a:lvl1pPr>
            <a:lvl2pPr marL="742950" indent="-285750">
              <a:tabLst>
                <a:tab pos="1609725" algn="r"/>
              </a:tabLst>
              <a:defRPr sz="2400">
                <a:solidFill>
                  <a:schemeClr val="tx1"/>
                </a:solidFill>
                <a:latin typeface="Arial" pitchFamily="34" charset="0"/>
              </a:defRPr>
            </a:lvl2pPr>
            <a:lvl3pPr marL="1143000" indent="-228600">
              <a:tabLst>
                <a:tab pos="1609725" algn="r"/>
              </a:tabLst>
              <a:defRPr sz="2400">
                <a:solidFill>
                  <a:schemeClr val="tx1"/>
                </a:solidFill>
                <a:latin typeface="Arial" pitchFamily="34" charset="0"/>
              </a:defRPr>
            </a:lvl3pPr>
            <a:lvl4pPr marL="1600200" indent="-228600">
              <a:tabLst>
                <a:tab pos="1609725" algn="r"/>
              </a:tabLst>
              <a:defRPr sz="2400">
                <a:solidFill>
                  <a:schemeClr val="tx1"/>
                </a:solidFill>
                <a:latin typeface="Arial" pitchFamily="34" charset="0"/>
              </a:defRPr>
            </a:lvl4pPr>
            <a:lvl5pPr marL="2057400" indent="-228600">
              <a:tabLst>
                <a:tab pos="1609725" algn="r"/>
              </a:tabLst>
              <a:defRPr sz="2400">
                <a:solidFill>
                  <a:schemeClr val="tx1"/>
                </a:solidFill>
                <a:latin typeface="Arial" pitchFamily="34" charset="0"/>
              </a:defRPr>
            </a:lvl5pPr>
            <a:lvl6pPr marL="2514600" indent="-228600" eaLnBrk="0" fontAlgn="base" hangingPunct="0">
              <a:spcBef>
                <a:spcPct val="0"/>
              </a:spcBef>
              <a:spcAft>
                <a:spcPct val="0"/>
              </a:spcAft>
              <a:buChar char="•"/>
              <a:tabLst>
                <a:tab pos="1609725" algn="r"/>
              </a:tabLst>
              <a:defRPr sz="2400">
                <a:solidFill>
                  <a:schemeClr val="tx1"/>
                </a:solidFill>
                <a:latin typeface="Arial" pitchFamily="34" charset="0"/>
              </a:defRPr>
            </a:lvl6pPr>
            <a:lvl7pPr marL="2971800" indent="-228600" eaLnBrk="0" fontAlgn="base" hangingPunct="0">
              <a:spcBef>
                <a:spcPct val="0"/>
              </a:spcBef>
              <a:spcAft>
                <a:spcPct val="0"/>
              </a:spcAft>
              <a:buChar char="•"/>
              <a:tabLst>
                <a:tab pos="1609725" algn="r"/>
              </a:tabLst>
              <a:defRPr sz="2400">
                <a:solidFill>
                  <a:schemeClr val="tx1"/>
                </a:solidFill>
                <a:latin typeface="Arial" pitchFamily="34" charset="0"/>
              </a:defRPr>
            </a:lvl7pPr>
            <a:lvl8pPr marL="3429000" indent="-228600" eaLnBrk="0" fontAlgn="base" hangingPunct="0">
              <a:spcBef>
                <a:spcPct val="0"/>
              </a:spcBef>
              <a:spcAft>
                <a:spcPct val="0"/>
              </a:spcAft>
              <a:buChar char="•"/>
              <a:tabLst>
                <a:tab pos="1609725" algn="r"/>
              </a:tabLst>
              <a:defRPr sz="2400">
                <a:solidFill>
                  <a:schemeClr val="tx1"/>
                </a:solidFill>
                <a:latin typeface="Arial" pitchFamily="34" charset="0"/>
              </a:defRPr>
            </a:lvl8pPr>
            <a:lvl9pPr marL="3886200" indent="-228600" eaLnBrk="0" fontAlgn="base" hangingPunct="0">
              <a:spcBef>
                <a:spcPct val="0"/>
              </a:spcBef>
              <a:spcAft>
                <a:spcPct val="0"/>
              </a:spcAft>
              <a:buChar char="•"/>
              <a:tabLst>
                <a:tab pos="1609725" algn="r"/>
              </a:tabLst>
              <a:defRPr sz="2400">
                <a:solidFill>
                  <a:schemeClr val="tx1"/>
                </a:solidFill>
                <a:latin typeface="Arial" pitchFamily="34" charset="0"/>
              </a:defRPr>
            </a:lvl9pPr>
          </a:lstStyle>
          <a:p>
            <a:pPr>
              <a:defRPr/>
            </a:pPr>
            <a:r>
              <a:rPr lang="de-DE" altLang="de-DE" sz="1200" b="1" dirty="0">
                <a:solidFill>
                  <a:srgbClr val="FF9933"/>
                </a:solidFill>
              </a:rPr>
              <a:t>Klimaschutz – Energiewende 2.0 | Klimakrise - Ziele | FV12    				                        	ISE e.V.</a:t>
            </a:r>
          </a:p>
        </p:txBody>
      </p:sp>
      <p:sp>
        <p:nvSpPr>
          <p:cNvPr id="8" name="Textfeld 7">
            <a:extLst>
              <a:ext uri="{FF2B5EF4-FFF2-40B4-BE49-F238E27FC236}">
                <a16:creationId xmlns:a16="http://schemas.microsoft.com/office/drawing/2014/main" id="{277A9327-530A-4966-ABBA-4827D09F60D7}"/>
              </a:ext>
            </a:extLst>
          </p:cNvPr>
          <p:cNvSpPr txBox="1"/>
          <p:nvPr/>
        </p:nvSpPr>
        <p:spPr>
          <a:xfrm>
            <a:off x="7606164" y="5896589"/>
            <a:ext cx="2138727" cy="276999"/>
          </a:xfrm>
          <a:prstGeom prst="rect">
            <a:avLst/>
          </a:prstGeom>
          <a:solidFill>
            <a:schemeClr val="bg1">
              <a:lumMod val="95000"/>
            </a:schemeClr>
          </a:solidFill>
        </p:spPr>
        <p:txBody>
          <a:bodyPr wrap="none" rtlCol="0">
            <a:spAutoFit/>
          </a:bodyPr>
          <a:lstStyle/>
          <a:p>
            <a:r>
              <a:rPr lang="de-DE" sz="1200" dirty="0"/>
              <a:t>Stand FV12 vom 10.07.2024</a:t>
            </a:r>
          </a:p>
        </p:txBody>
      </p:sp>
      <p:pic>
        <p:nvPicPr>
          <p:cNvPr id="4" name="Grafik 3">
            <a:extLst>
              <a:ext uri="{FF2B5EF4-FFF2-40B4-BE49-F238E27FC236}">
                <a16:creationId xmlns:a16="http://schemas.microsoft.com/office/drawing/2014/main" id="{C9F9C28F-EA80-A788-F451-85067A2AC8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9049"/>
            <a:ext cx="1371599" cy="1372366"/>
          </a:xfrm>
          <a:prstGeom prst="rect">
            <a:avLst/>
          </a:prstGeom>
        </p:spPr>
      </p:pic>
    </p:spTree>
  </p:cSld>
  <p:clrMapOvr>
    <a:masterClrMapping/>
  </p:clrMapOvr>
  <p:transition>
    <p:randomBa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a:extLst>
              <a:ext uri="{FF2B5EF4-FFF2-40B4-BE49-F238E27FC236}">
                <a16:creationId xmlns:a16="http://schemas.microsoft.com/office/drawing/2014/main" id="{3B301B56-06B9-4284-9B9F-7EE811714C16}"/>
              </a:ext>
            </a:extLst>
          </p:cNvPr>
          <p:cNvSpPr>
            <a:spLocks noChangeArrowheads="1"/>
          </p:cNvSpPr>
          <p:nvPr/>
        </p:nvSpPr>
        <p:spPr bwMode="auto">
          <a:xfrm>
            <a:off x="1328738" y="41275"/>
            <a:ext cx="4709623" cy="369332"/>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Die Klimazonen verschieben sich! </a:t>
            </a:r>
          </a:p>
        </p:txBody>
      </p:sp>
      <p:sp>
        <p:nvSpPr>
          <p:cNvPr id="11267" name="Textfeld 4">
            <a:extLst>
              <a:ext uri="{FF2B5EF4-FFF2-40B4-BE49-F238E27FC236}">
                <a16:creationId xmlns:a16="http://schemas.microsoft.com/office/drawing/2014/main" id="{12449078-16ED-4A61-B5D6-AC487119D27B}"/>
              </a:ext>
            </a:extLst>
          </p:cNvPr>
          <p:cNvSpPr txBox="1">
            <a:spLocks noChangeArrowheads="1"/>
          </p:cNvSpPr>
          <p:nvPr/>
        </p:nvSpPr>
        <p:spPr bwMode="auto">
          <a:xfrm>
            <a:off x="7010473" y="5616077"/>
            <a:ext cx="22926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IPCC-Bericht, 08.2019 </a:t>
            </a:r>
          </a:p>
        </p:txBody>
      </p:sp>
      <p:pic>
        <p:nvPicPr>
          <p:cNvPr id="5" name="Grafik 4">
            <a:extLst>
              <a:ext uri="{FF2B5EF4-FFF2-40B4-BE49-F238E27FC236}">
                <a16:creationId xmlns:a16="http://schemas.microsoft.com/office/drawing/2014/main" id="{7EB991E2-66BA-4AB2-BCBA-0946264D7CBF}"/>
              </a:ext>
            </a:extLst>
          </p:cNvPr>
          <p:cNvPicPr>
            <a:picLocks noChangeAspect="1"/>
          </p:cNvPicPr>
          <p:nvPr/>
        </p:nvPicPr>
        <p:blipFill rotWithShape="1">
          <a:blip r:embed="rId3">
            <a:extLst>
              <a:ext uri="{28A0092B-C50C-407E-A947-70E740481C1C}">
                <a14:useLocalDpi xmlns:a14="http://schemas.microsoft.com/office/drawing/2010/main" val="0"/>
              </a:ext>
            </a:extLst>
          </a:blip>
          <a:srcRect l="7072" t="17723" r="15222"/>
          <a:stretch/>
        </p:blipFill>
        <p:spPr>
          <a:xfrm>
            <a:off x="527904" y="889481"/>
            <a:ext cx="8850192" cy="4726596"/>
          </a:xfrm>
          <a:prstGeom prst="rect">
            <a:avLst/>
          </a:prstGeom>
        </p:spPr>
      </p:pic>
      <p:sp>
        <p:nvSpPr>
          <p:cNvPr id="13" name="Textfeld 40">
            <a:extLst>
              <a:ext uri="{FF2B5EF4-FFF2-40B4-BE49-F238E27FC236}">
                <a16:creationId xmlns:a16="http://schemas.microsoft.com/office/drawing/2014/main" id="{7CD07368-420F-48C1-AA49-65380BCC6433}"/>
              </a:ext>
            </a:extLst>
          </p:cNvPr>
          <p:cNvSpPr txBox="1">
            <a:spLocks noChangeArrowheads="1"/>
          </p:cNvSpPr>
          <p:nvPr/>
        </p:nvSpPr>
        <p:spPr bwMode="auto">
          <a:xfrm>
            <a:off x="0" y="5981700"/>
            <a:ext cx="990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Gibt es zukünftig Riesling nur noch aus Grönland?</a:t>
            </a:r>
          </a:p>
        </p:txBody>
      </p:sp>
    </p:spTree>
    <p:extLst>
      <p:ext uri="{BB962C8B-B14F-4D97-AF65-F5344CB8AC3E}">
        <p14:creationId xmlns:p14="http://schemas.microsoft.com/office/powerpoint/2010/main" val="24977782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a:extLst>
              <a:ext uri="{FF2B5EF4-FFF2-40B4-BE49-F238E27FC236}">
                <a16:creationId xmlns:a16="http://schemas.microsoft.com/office/drawing/2014/main" id="{28CF333F-9340-4D5C-894C-60136D2735C9}"/>
              </a:ext>
            </a:extLst>
          </p:cNvPr>
          <p:cNvSpPr>
            <a:spLocks noChangeArrowheads="1"/>
          </p:cNvSpPr>
          <p:nvPr/>
        </p:nvSpPr>
        <p:spPr bwMode="auto">
          <a:xfrm>
            <a:off x="941388" y="12686"/>
            <a:ext cx="8757718" cy="369332"/>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Veränderter Jetstream-Verlauf verursacht große Wetterkapriolen!</a:t>
            </a:r>
          </a:p>
        </p:txBody>
      </p:sp>
      <p:pic>
        <p:nvPicPr>
          <p:cNvPr id="13315" name="Grafik 3">
            <a:extLst>
              <a:ext uri="{FF2B5EF4-FFF2-40B4-BE49-F238E27FC236}">
                <a16:creationId xmlns:a16="http://schemas.microsoft.com/office/drawing/2014/main" id="{F14E100C-EDEC-4094-8018-55AAC671B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428" b="25566"/>
          <a:stretch>
            <a:fillRect/>
          </a:stretch>
        </p:blipFill>
        <p:spPr bwMode="auto">
          <a:xfrm>
            <a:off x="941388" y="876300"/>
            <a:ext cx="83280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40">
            <a:extLst>
              <a:ext uri="{FF2B5EF4-FFF2-40B4-BE49-F238E27FC236}">
                <a16:creationId xmlns:a16="http://schemas.microsoft.com/office/drawing/2014/main" id="{779D3423-96CC-4A02-9886-F35D72062C0D}"/>
              </a:ext>
            </a:extLst>
          </p:cNvPr>
          <p:cNvSpPr txBox="1">
            <a:spLocks noChangeArrowheads="1"/>
          </p:cNvSpPr>
          <p:nvPr/>
        </p:nvSpPr>
        <p:spPr bwMode="auto">
          <a:xfrm>
            <a:off x="0" y="5981700"/>
            <a:ext cx="990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Jetstream mäandriert </a:t>
            </a:r>
            <a:r>
              <a:rPr lang="de-DE" altLang="de-DE" sz="1800" dirty="0">
                <a:solidFill>
                  <a:srgbClr val="00B050"/>
                </a:solidFill>
                <a:sym typeface="Wingdings" panose="05000000000000000000" pitchFamily="2" charset="2"/>
              </a:rPr>
              <a:t> </a:t>
            </a:r>
            <a:r>
              <a:rPr lang="de-DE" altLang="de-DE" sz="1800" dirty="0">
                <a:solidFill>
                  <a:srgbClr val="00B050"/>
                </a:solidFill>
              </a:rPr>
              <a:t>langanhaltende Tiefs und Hochs!</a:t>
            </a:r>
          </a:p>
        </p:txBody>
      </p:sp>
      <p:sp>
        <p:nvSpPr>
          <p:cNvPr id="13317" name="Textfeld 4">
            <a:extLst>
              <a:ext uri="{FF2B5EF4-FFF2-40B4-BE49-F238E27FC236}">
                <a16:creationId xmlns:a16="http://schemas.microsoft.com/office/drawing/2014/main" id="{02D8B7D0-E30B-4856-8C3F-5E6D19358089}"/>
              </a:ext>
            </a:extLst>
          </p:cNvPr>
          <p:cNvSpPr txBox="1">
            <a:spLocks noChangeArrowheads="1"/>
          </p:cNvSpPr>
          <p:nvPr/>
        </p:nvSpPr>
        <p:spPr bwMode="auto">
          <a:xfrm>
            <a:off x="4533900" y="5753100"/>
            <a:ext cx="4908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a:t>Quelle</a:t>
            </a:r>
            <a:r>
              <a:rPr lang="de-DE" altLang="de-DE" sz="1200"/>
              <a:t>: Prof. Stefan Rahmstorf, Potsdam-Institut: Vortrag 20.03.2019 </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a:extLst>
              <a:ext uri="{FF2B5EF4-FFF2-40B4-BE49-F238E27FC236}">
                <a16:creationId xmlns:a16="http://schemas.microsoft.com/office/drawing/2014/main" id="{3B301B56-06B9-4284-9B9F-7EE811714C16}"/>
              </a:ext>
            </a:extLst>
          </p:cNvPr>
          <p:cNvSpPr>
            <a:spLocks noChangeArrowheads="1"/>
          </p:cNvSpPr>
          <p:nvPr/>
        </p:nvSpPr>
        <p:spPr bwMode="auto">
          <a:xfrm>
            <a:off x="1328738" y="41275"/>
            <a:ext cx="4134145" cy="369332"/>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Wie groß ist der CO</a:t>
            </a:r>
            <a:r>
              <a:rPr lang="de-DE" altLang="de-DE" baseline="-25000" dirty="0">
                <a:solidFill>
                  <a:schemeClr val="bg1"/>
                </a:solidFill>
              </a:rPr>
              <a:t>2</a:t>
            </a:r>
            <a:r>
              <a:rPr lang="de-DE" altLang="de-DE" dirty="0">
                <a:solidFill>
                  <a:schemeClr val="bg1"/>
                </a:solidFill>
              </a:rPr>
              <a:t>-Anstieg?</a:t>
            </a:r>
          </a:p>
        </p:txBody>
      </p:sp>
      <p:sp>
        <p:nvSpPr>
          <p:cNvPr id="11267" name="Textfeld 4">
            <a:extLst>
              <a:ext uri="{FF2B5EF4-FFF2-40B4-BE49-F238E27FC236}">
                <a16:creationId xmlns:a16="http://schemas.microsoft.com/office/drawing/2014/main" id="{12449078-16ED-4A61-B5D6-AC487119D27B}"/>
              </a:ext>
            </a:extLst>
          </p:cNvPr>
          <p:cNvSpPr txBox="1">
            <a:spLocks noChangeArrowheads="1"/>
          </p:cNvSpPr>
          <p:nvPr/>
        </p:nvSpPr>
        <p:spPr bwMode="auto">
          <a:xfrm>
            <a:off x="8125533" y="5702300"/>
            <a:ext cx="11512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WMO </a:t>
            </a:r>
          </a:p>
        </p:txBody>
      </p:sp>
      <p:pic>
        <p:nvPicPr>
          <p:cNvPr id="4" name="Grafik 3">
            <a:extLst>
              <a:ext uri="{FF2B5EF4-FFF2-40B4-BE49-F238E27FC236}">
                <a16:creationId xmlns:a16="http://schemas.microsoft.com/office/drawing/2014/main" id="{8B24F0BD-5F46-4CD0-9F47-76BC46C95078}"/>
              </a:ext>
            </a:extLst>
          </p:cNvPr>
          <p:cNvPicPr>
            <a:picLocks noChangeAspect="1"/>
          </p:cNvPicPr>
          <p:nvPr/>
        </p:nvPicPr>
        <p:blipFill rotWithShape="1">
          <a:blip r:embed="rId3">
            <a:extLst>
              <a:ext uri="{28A0092B-C50C-407E-A947-70E740481C1C}">
                <a14:useLocalDpi xmlns:a14="http://schemas.microsoft.com/office/drawing/2010/main" val="0"/>
              </a:ext>
            </a:extLst>
          </a:blip>
          <a:srcRect t="22284"/>
          <a:stretch/>
        </p:blipFill>
        <p:spPr>
          <a:xfrm>
            <a:off x="101600" y="1922106"/>
            <a:ext cx="9652000" cy="3780194"/>
          </a:xfrm>
          <a:prstGeom prst="rect">
            <a:avLst/>
          </a:prstGeom>
        </p:spPr>
      </p:pic>
      <p:sp>
        <p:nvSpPr>
          <p:cNvPr id="13" name="Textfeld 40">
            <a:extLst>
              <a:ext uri="{FF2B5EF4-FFF2-40B4-BE49-F238E27FC236}">
                <a16:creationId xmlns:a16="http://schemas.microsoft.com/office/drawing/2014/main" id="{7CD07368-420F-48C1-AA49-65380BCC6433}"/>
              </a:ext>
            </a:extLst>
          </p:cNvPr>
          <p:cNvSpPr txBox="1">
            <a:spLocks noChangeArrowheads="1"/>
          </p:cNvSpPr>
          <p:nvPr/>
        </p:nvSpPr>
        <p:spPr bwMode="auto">
          <a:xfrm>
            <a:off x="0" y="5981700"/>
            <a:ext cx="990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CO</a:t>
            </a:r>
            <a:r>
              <a:rPr lang="de-DE" sz="1800" baseline="-25000" dirty="0">
                <a:solidFill>
                  <a:srgbClr val="00B050"/>
                </a:solidFill>
              </a:rPr>
              <a:t>2</a:t>
            </a:r>
            <a:r>
              <a:rPr lang="de-DE" sz="1800" dirty="0">
                <a:solidFill>
                  <a:srgbClr val="00B050"/>
                </a:solidFill>
              </a:rPr>
              <a:t>-global ist um ca. 46,8 % </a:t>
            </a:r>
            <a:r>
              <a:rPr lang="de-DE" sz="1800" dirty="0" err="1">
                <a:solidFill>
                  <a:srgbClr val="00B050"/>
                </a:solidFill>
              </a:rPr>
              <a:t>ggü</a:t>
            </a:r>
            <a:r>
              <a:rPr lang="de-DE" sz="1800" dirty="0">
                <a:solidFill>
                  <a:srgbClr val="00B050"/>
                </a:solidFill>
              </a:rPr>
              <a:t>. Beginn der Industrialisierung (1850: 280 ppm) gestiegen!</a:t>
            </a:r>
            <a:endParaRPr lang="de-DE" altLang="de-DE" sz="1800" dirty="0">
              <a:solidFill>
                <a:srgbClr val="00B050"/>
              </a:solidFill>
            </a:endParaRPr>
          </a:p>
        </p:txBody>
      </p:sp>
      <p:sp>
        <p:nvSpPr>
          <p:cNvPr id="2" name="Textfeld 1">
            <a:extLst>
              <a:ext uri="{FF2B5EF4-FFF2-40B4-BE49-F238E27FC236}">
                <a16:creationId xmlns:a16="http://schemas.microsoft.com/office/drawing/2014/main" id="{84D23198-6D8E-44B0-AA6C-D3CADC52552E}"/>
              </a:ext>
            </a:extLst>
          </p:cNvPr>
          <p:cNvSpPr txBox="1"/>
          <p:nvPr/>
        </p:nvSpPr>
        <p:spPr>
          <a:xfrm>
            <a:off x="2888003" y="1255104"/>
            <a:ext cx="6842771" cy="461665"/>
          </a:xfrm>
          <a:prstGeom prst="rect">
            <a:avLst/>
          </a:prstGeom>
          <a:noFill/>
        </p:spPr>
        <p:txBody>
          <a:bodyPr wrap="none" rtlCol="0">
            <a:spAutoFit/>
          </a:bodyPr>
          <a:lstStyle/>
          <a:p>
            <a:r>
              <a:rPr lang="de-DE" dirty="0">
                <a:solidFill>
                  <a:srgbClr val="FF0000"/>
                </a:solidFill>
              </a:rPr>
              <a:t>Bericht der WMO  vom 23.11.2020:     411,3 ppm</a:t>
            </a:r>
          </a:p>
        </p:txBody>
      </p:sp>
    </p:spTree>
    <p:extLst>
      <p:ext uri="{BB962C8B-B14F-4D97-AF65-F5344CB8AC3E}">
        <p14:creationId xmlns:p14="http://schemas.microsoft.com/office/powerpoint/2010/main" val="413269966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1000" fill="hold"/>
                                        <p:tgtEl>
                                          <p:spTgt spid="13"/>
                                        </p:tgtEl>
                                        <p:attrNameLst>
                                          <p:attrName>ppt_x</p:attrName>
                                        </p:attrNameLst>
                                      </p:cBhvr>
                                      <p:tavLst>
                                        <p:tav tm="0">
                                          <p:val>
                                            <p:strVal val="#ppt_x"/>
                                          </p:val>
                                        </p:tav>
                                        <p:tav tm="100000">
                                          <p:val>
                                            <p:strVal val="#ppt_x"/>
                                          </p:val>
                                        </p:tav>
                                      </p:tavLst>
                                    </p:anim>
                                    <p:anim calcmode="lin" valueType="num">
                                      <p:cBhvr additive="base">
                                        <p:cTn id="14"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a:extLst>
              <a:ext uri="{FF2B5EF4-FFF2-40B4-BE49-F238E27FC236}">
                <a16:creationId xmlns:a16="http://schemas.microsoft.com/office/drawing/2014/main" id="{3B301B56-06B9-4284-9B9F-7EE811714C16}"/>
              </a:ext>
            </a:extLst>
          </p:cNvPr>
          <p:cNvSpPr>
            <a:spLocks noChangeArrowheads="1"/>
          </p:cNvSpPr>
          <p:nvPr/>
        </p:nvSpPr>
        <p:spPr bwMode="auto">
          <a:xfrm>
            <a:off x="1328738" y="41275"/>
            <a:ext cx="5106398" cy="369332"/>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Wo wird der CO</a:t>
            </a:r>
            <a:r>
              <a:rPr lang="de-DE" altLang="de-DE" baseline="-25000" dirty="0">
                <a:solidFill>
                  <a:schemeClr val="bg1"/>
                </a:solidFill>
              </a:rPr>
              <a:t>2</a:t>
            </a:r>
            <a:r>
              <a:rPr lang="de-DE" altLang="de-DE" dirty="0">
                <a:solidFill>
                  <a:schemeClr val="bg1"/>
                </a:solidFill>
              </a:rPr>
              <a:t>-Anstieg gemessen?</a:t>
            </a:r>
          </a:p>
        </p:txBody>
      </p:sp>
      <p:sp>
        <p:nvSpPr>
          <p:cNvPr id="11267" name="Textfeld 4">
            <a:extLst>
              <a:ext uri="{FF2B5EF4-FFF2-40B4-BE49-F238E27FC236}">
                <a16:creationId xmlns:a16="http://schemas.microsoft.com/office/drawing/2014/main" id="{12449078-16ED-4A61-B5D6-AC487119D27B}"/>
              </a:ext>
            </a:extLst>
          </p:cNvPr>
          <p:cNvSpPr txBox="1">
            <a:spLocks noChangeArrowheads="1"/>
          </p:cNvSpPr>
          <p:nvPr/>
        </p:nvSpPr>
        <p:spPr bwMode="auto">
          <a:xfrm>
            <a:off x="6777156" y="5612967"/>
            <a:ext cx="20185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Bundesumweltamt </a:t>
            </a:r>
          </a:p>
        </p:txBody>
      </p:sp>
      <p:pic>
        <p:nvPicPr>
          <p:cNvPr id="3" name="Grafik 2" descr="Ein Bild, das Screenshot enthält.&#10;&#10;Automatisch generierte Beschreibung">
            <a:extLst>
              <a:ext uri="{FF2B5EF4-FFF2-40B4-BE49-F238E27FC236}">
                <a16:creationId xmlns:a16="http://schemas.microsoft.com/office/drawing/2014/main" id="{DD251ECB-BB86-437B-96D1-608720581A3F}"/>
              </a:ext>
            </a:extLst>
          </p:cNvPr>
          <p:cNvPicPr>
            <a:picLocks noChangeAspect="1"/>
          </p:cNvPicPr>
          <p:nvPr/>
        </p:nvPicPr>
        <p:blipFill rotWithShape="1">
          <a:blip r:embed="rId3">
            <a:extLst>
              <a:ext uri="{28A0092B-C50C-407E-A947-70E740481C1C}">
                <a14:useLocalDpi xmlns:a14="http://schemas.microsoft.com/office/drawing/2010/main" val="0"/>
              </a:ext>
            </a:extLst>
          </a:blip>
          <a:srcRect l="14241" t="4302" r="14989" b="7894"/>
          <a:stretch/>
        </p:blipFill>
        <p:spPr>
          <a:xfrm>
            <a:off x="1262735" y="925185"/>
            <a:ext cx="7532264" cy="4687781"/>
          </a:xfrm>
          <a:prstGeom prst="rect">
            <a:avLst/>
          </a:prstGeom>
        </p:spPr>
      </p:pic>
      <p:sp>
        <p:nvSpPr>
          <p:cNvPr id="13" name="Textfeld 40">
            <a:extLst>
              <a:ext uri="{FF2B5EF4-FFF2-40B4-BE49-F238E27FC236}">
                <a16:creationId xmlns:a16="http://schemas.microsoft.com/office/drawing/2014/main" id="{7CD07368-420F-48C1-AA49-65380BCC6433}"/>
              </a:ext>
            </a:extLst>
          </p:cNvPr>
          <p:cNvSpPr txBox="1">
            <a:spLocks noChangeArrowheads="1"/>
          </p:cNvSpPr>
          <p:nvPr/>
        </p:nvSpPr>
        <p:spPr bwMode="auto">
          <a:xfrm>
            <a:off x="0" y="5981700"/>
            <a:ext cx="990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Der CO2-Anstieg wird weltweit gemessen und hat den gleichen Verlauf!</a:t>
            </a:r>
            <a:endParaRPr lang="de-DE" altLang="de-DE" sz="1800" dirty="0">
              <a:solidFill>
                <a:srgbClr val="00B050"/>
              </a:solidFill>
            </a:endParaRP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a:extLst>
              <a:ext uri="{FF2B5EF4-FFF2-40B4-BE49-F238E27FC236}">
                <a16:creationId xmlns:a16="http://schemas.microsoft.com/office/drawing/2014/main" id="{3B301B56-06B9-4284-9B9F-7EE811714C16}"/>
              </a:ext>
            </a:extLst>
          </p:cNvPr>
          <p:cNvSpPr>
            <a:spLocks noChangeArrowheads="1"/>
          </p:cNvSpPr>
          <p:nvPr/>
        </p:nvSpPr>
        <p:spPr bwMode="auto">
          <a:xfrm>
            <a:off x="1328738" y="41275"/>
            <a:ext cx="6670480" cy="73866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Starker Temperaturanstieg auch  in Deutschland!</a:t>
            </a:r>
            <a:br>
              <a:rPr lang="de-DE" altLang="de-DE" dirty="0">
                <a:solidFill>
                  <a:schemeClr val="bg1"/>
                </a:solidFill>
              </a:rPr>
            </a:br>
            <a:r>
              <a:rPr lang="de-DE" altLang="de-DE" dirty="0">
                <a:solidFill>
                  <a:schemeClr val="bg1"/>
                </a:solidFill>
              </a:rPr>
              <a:t>Der Klimawandel wird zur Klimakrise!</a:t>
            </a:r>
          </a:p>
        </p:txBody>
      </p:sp>
      <p:pic>
        <p:nvPicPr>
          <p:cNvPr id="3" name="Grafik 2">
            <a:extLst>
              <a:ext uri="{FF2B5EF4-FFF2-40B4-BE49-F238E27FC236}">
                <a16:creationId xmlns:a16="http://schemas.microsoft.com/office/drawing/2014/main" id="{0A54CA52-272B-424F-BA3C-222D96F0F8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0008"/>
            <a:ext cx="9906000" cy="5571470"/>
          </a:xfrm>
          <a:prstGeom prst="rect">
            <a:avLst/>
          </a:prstGeom>
        </p:spPr>
      </p:pic>
      <p:sp>
        <p:nvSpPr>
          <p:cNvPr id="8" name="Textfeld 7">
            <a:extLst>
              <a:ext uri="{FF2B5EF4-FFF2-40B4-BE49-F238E27FC236}">
                <a16:creationId xmlns:a16="http://schemas.microsoft.com/office/drawing/2014/main" id="{6A4E040C-7502-4856-904D-3FC3D18DE94A}"/>
              </a:ext>
            </a:extLst>
          </p:cNvPr>
          <p:cNvSpPr txBox="1"/>
          <p:nvPr/>
        </p:nvSpPr>
        <p:spPr>
          <a:xfrm>
            <a:off x="7100018" y="6133228"/>
            <a:ext cx="2804868" cy="276999"/>
          </a:xfrm>
          <a:prstGeom prst="rect">
            <a:avLst/>
          </a:prstGeom>
          <a:noFill/>
        </p:spPr>
        <p:txBody>
          <a:bodyPr wrap="square">
            <a:spAutoFit/>
          </a:bodyPr>
          <a:lstStyle/>
          <a:p>
            <a:pPr algn="r"/>
            <a:r>
              <a:rPr lang="en-US" sz="1200" dirty="0">
                <a:solidFill>
                  <a:schemeClr val="bg1"/>
                </a:solidFill>
              </a:rPr>
              <a:t>© Ed Hawkins (University of Reading)</a:t>
            </a:r>
            <a:endParaRPr lang="de-DE" sz="1200" dirty="0">
              <a:solidFill>
                <a:schemeClr val="bg1"/>
              </a:solidFill>
            </a:endParaRPr>
          </a:p>
        </p:txBody>
      </p:sp>
    </p:spTree>
    <p:extLst>
      <p:ext uri="{BB962C8B-B14F-4D97-AF65-F5344CB8AC3E}">
        <p14:creationId xmlns:p14="http://schemas.microsoft.com/office/powerpoint/2010/main" val="3169858167"/>
      </p:ext>
    </p:extLst>
  </p:cSld>
  <p:clrMapOvr>
    <a:masterClrMapping/>
  </p:clrMapOvr>
  <p:transition>
    <p:randomBa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a:extLst>
              <a:ext uri="{FF2B5EF4-FFF2-40B4-BE49-F238E27FC236}">
                <a16:creationId xmlns:a16="http://schemas.microsoft.com/office/drawing/2014/main" id="{3B301B56-06B9-4284-9B9F-7EE811714C16}"/>
              </a:ext>
            </a:extLst>
          </p:cNvPr>
          <p:cNvSpPr>
            <a:spLocks noChangeArrowheads="1"/>
          </p:cNvSpPr>
          <p:nvPr/>
        </p:nvSpPr>
        <p:spPr bwMode="auto">
          <a:xfrm>
            <a:off x="1328738" y="41275"/>
            <a:ext cx="7771999" cy="73866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Zusammenhang zwischen CO</a:t>
            </a:r>
            <a:r>
              <a:rPr lang="de-DE" altLang="de-DE" baseline="-25000" dirty="0">
                <a:solidFill>
                  <a:schemeClr val="bg1"/>
                </a:solidFill>
              </a:rPr>
              <a:t>2</a:t>
            </a:r>
            <a:r>
              <a:rPr lang="de-DE" altLang="de-DE" dirty="0">
                <a:solidFill>
                  <a:schemeClr val="bg1"/>
                </a:solidFill>
              </a:rPr>
              <a:t>- und Temperaturanstieg,</a:t>
            </a:r>
            <a:br>
              <a:rPr lang="de-DE" altLang="de-DE" dirty="0">
                <a:solidFill>
                  <a:schemeClr val="bg1"/>
                </a:solidFill>
              </a:rPr>
            </a:br>
            <a:r>
              <a:rPr lang="de-DE" altLang="de-DE" dirty="0">
                <a:solidFill>
                  <a:schemeClr val="bg1"/>
                </a:solidFill>
              </a:rPr>
              <a:t>trotz vieler Klimakonferenzen gibt es keine Trendumkehr!</a:t>
            </a:r>
          </a:p>
        </p:txBody>
      </p:sp>
      <p:sp>
        <p:nvSpPr>
          <p:cNvPr id="2" name="Text Box 5">
            <a:extLst>
              <a:ext uri="{FF2B5EF4-FFF2-40B4-BE49-F238E27FC236}">
                <a16:creationId xmlns:a16="http://schemas.microsoft.com/office/drawing/2014/main" id="{33352C97-8CED-6B5B-B17B-515E61212281}"/>
              </a:ext>
            </a:extLst>
          </p:cNvPr>
          <p:cNvSpPr txBox="1">
            <a:spLocks noChangeArrowheads="1"/>
          </p:cNvSpPr>
          <p:nvPr/>
        </p:nvSpPr>
        <p:spPr bwMode="auto">
          <a:xfrm>
            <a:off x="7433339" y="5752836"/>
            <a:ext cx="2306722" cy="369332"/>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a:t>
            </a:r>
            <a:r>
              <a:rPr lang="de-DE" altLang="de-DE" sz="1200" b="1" dirty="0"/>
              <a:t> </a:t>
            </a:r>
            <a:r>
              <a:rPr lang="de-DE" sz="1200" dirty="0">
                <a:effectLst/>
                <a:latin typeface="+mn-lt"/>
                <a:ea typeface="Times New Roman" panose="02020603050405020304" pitchFamily="18" charset="0"/>
              </a:rPr>
              <a:t>Professor Mark </a:t>
            </a:r>
            <a:r>
              <a:rPr lang="de-DE" sz="1200" dirty="0" err="1">
                <a:effectLst/>
                <a:latin typeface="+mn-lt"/>
                <a:ea typeface="Times New Roman" panose="02020603050405020304" pitchFamily="18" charset="0"/>
              </a:rPr>
              <a:t>Maslin</a:t>
            </a:r>
            <a:r>
              <a:rPr lang="de-DE" sz="1200" dirty="0">
                <a:latin typeface="+mn-lt"/>
                <a:ea typeface="Times New Roman" panose="02020603050405020304" pitchFamily="18" charset="0"/>
              </a:rPr>
              <a:t>,</a:t>
            </a:r>
            <a:br>
              <a:rPr lang="de-DE" sz="1200" dirty="0">
                <a:latin typeface="+mn-lt"/>
                <a:ea typeface="Times New Roman" panose="02020603050405020304" pitchFamily="18" charset="0"/>
              </a:rPr>
            </a:br>
            <a:r>
              <a:rPr lang="de-DE" sz="1200" dirty="0">
                <a:latin typeface="+mn-lt"/>
                <a:ea typeface="Times New Roman" panose="02020603050405020304" pitchFamily="18" charset="0"/>
              </a:rPr>
              <a:t>            University College London</a:t>
            </a:r>
            <a:endParaRPr lang="en-US" altLang="de-DE" sz="1200" dirty="0">
              <a:latin typeface="+mn-lt"/>
            </a:endParaRPr>
          </a:p>
        </p:txBody>
      </p:sp>
      <p:pic>
        <p:nvPicPr>
          <p:cNvPr id="1026" name="Picture 2">
            <a:extLst>
              <a:ext uri="{FF2B5EF4-FFF2-40B4-BE49-F238E27FC236}">
                <a16:creationId xmlns:a16="http://schemas.microsoft.com/office/drawing/2014/main" id="{F820C102-5745-DDAA-E83D-DB3BF36948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12"/>
          <a:stretch/>
        </p:blipFill>
        <p:spPr bwMode="auto">
          <a:xfrm>
            <a:off x="1605516" y="815977"/>
            <a:ext cx="5592725" cy="54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a:extLst>
              <a:ext uri="{FF2B5EF4-FFF2-40B4-BE49-F238E27FC236}">
                <a16:creationId xmlns:a16="http://schemas.microsoft.com/office/drawing/2014/main" id="{18476BBB-C628-597D-73CE-2CF67409A4D6}"/>
              </a:ext>
            </a:extLst>
          </p:cNvPr>
          <p:cNvSpPr>
            <a:spLocks noChangeArrowheads="1"/>
          </p:cNvSpPr>
          <p:nvPr/>
        </p:nvSpPr>
        <p:spPr bwMode="auto">
          <a:xfrm>
            <a:off x="0" y="6182561"/>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„Diese Grafik zeigt das komplette Scheitern der Weltgemeinschaft!“, </a:t>
            </a:r>
            <a:r>
              <a:rPr lang="de-DE" sz="1600" dirty="0">
                <a:solidFill>
                  <a:srgbClr val="00B050"/>
                </a:solidFill>
              </a:rPr>
              <a:t>so Hans-Josef Fell</a:t>
            </a:r>
            <a:endParaRPr lang="de-DE" altLang="de-DE" sz="1800" dirty="0">
              <a:solidFill>
                <a:srgbClr val="00B050"/>
              </a:solidFill>
            </a:endParaRPr>
          </a:p>
        </p:txBody>
      </p:sp>
      <p:pic>
        <p:nvPicPr>
          <p:cNvPr id="5" name="Picture 2">
            <a:hlinkClick r:id="rId4"/>
            <a:extLst>
              <a:ext uri="{FF2B5EF4-FFF2-40B4-BE49-F238E27FC236}">
                <a16:creationId xmlns:a16="http://schemas.microsoft.com/office/drawing/2014/main" id="{924CE54A-8C04-DFEF-7A78-02F75637D5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75" y="38100"/>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hlinkClick r:id="rId4"/>
            <a:extLst>
              <a:ext uri="{FF2B5EF4-FFF2-40B4-BE49-F238E27FC236}">
                <a16:creationId xmlns:a16="http://schemas.microsoft.com/office/drawing/2014/main" id="{0BD696A1-EB50-CF82-CBFB-90CB8449AE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675" y="190500"/>
            <a:ext cx="152400" cy="1524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pieren 2">
            <a:extLst>
              <a:ext uri="{FF2B5EF4-FFF2-40B4-BE49-F238E27FC236}">
                <a16:creationId xmlns:a16="http://schemas.microsoft.com/office/drawing/2014/main" id="{7735345E-4054-E3DB-3187-50DB5DF5BB27}"/>
              </a:ext>
            </a:extLst>
          </p:cNvPr>
          <p:cNvGrpSpPr/>
          <p:nvPr/>
        </p:nvGrpSpPr>
        <p:grpSpPr>
          <a:xfrm>
            <a:off x="7891742" y="1611246"/>
            <a:ext cx="694958" cy="392500"/>
            <a:chOff x="923492" y="1848990"/>
            <a:chExt cx="694958" cy="392500"/>
          </a:xfrm>
        </p:grpSpPr>
        <p:sp>
          <p:nvSpPr>
            <p:cNvPr id="6" name="Rechteck 5">
              <a:extLst>
                <a:ext uri="{FF2B5EF4-FFF2-40B4-BE49-F238E27FC236}">
                  <a16:creationId xmlns:a16="http://schemas.microsoft.com/office/drawing/2014/main" id="{A1E384F3-01F3-6DBA-9644-28E3781384D0}"/>
                </a:ext>
              </a:extLst>
            </p:cNvPr>
            <p:cNvSpPr/>
            <p:nvPr/>
          </p:nvSpPr>
          <p:spPr bwMode="auto">
            <a:xfrm>
              <a:off x="923492" y="1872470"/>
              <a:ext cx="224099" cy="126757"/>
            </a:xfrm>
            <a:prstGeom prst="rect">
              <a:avLst/>
            </a:prstGeom>
            <a:solidFill>
              <a:schemeClr val="accent2">
                <a:lumMod val="60000"/>
                <a:lumOff val="40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 name="Text Box 5">
              <a:extLst>
                <a:ext uri="{FF2B5EF4-FFF2-40B4-BE49-F238E27FC236}">
                  <a16:creationId xmlns:a16="http://schemas.microsoft.com/office/drawing/2014/main" id="{ABBC6045-FDB7-235E-EBC1-250C4138E64B}"/>
                </a:ext>
              </a:extLst>
            </p:cNvPr>
            <p:cNvSpPr txBox="1">
              <a:spLocks noChangeArrowheads="1"/>
            </p:cNvSpPr>
            <p:nvPr/>
          </p:nvSpPr>
          <p:spPr bwMode="auto">
            <a:xfrm>
              <a:off x="1243347" y="1848990"/>
              <a:ext cx="238848"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dirty="0"/>
                <a:t>kalt</a:t>
              </a:r>
              <a:endParaRPr lang="en-US" altLang="de-DE" sz="1200" dirty="0">
                <a:latin typeface="+mn-lt"/>
              </a:endParaRPr>
            </a:p>
          </p:txBody>
        </p:sp>
        <p:sp>
          <p:nvSpPr>
            <p:cNvPr id="8" name="Rechteck 7">
              <a:extLst>
                <a:ext uri="{FF2B5EF4-FFF2-40B4-BE49-F238E27FC236}">
                  <a16:creationId xmlns:a16="http://schemas.microsoft.com/office/drawing/2014/main" id="{3DC40486-1094-4482-C577-92727661222D}"/>
                </a:ext>
              </a:extLst>
            </p:cNvPr>
            <p:cNvSpPr/>
            <p:nvPr/>
          </p:nvSpPr>
          <p:spPr bwMode="auto">
            <a:xfrm>
              <a:off x="923492" y="2085779"/>
              <a:ext cx="224099" cy="126757"/>
            </a:xfrm>
            <a:prstGeom prst="rect">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9" name="Text Box 5">
              <a:extLst>
                <a:ext uri="{FF2B5EF4-FFF2-40B4-BE49-F238E27FC236}">
                  <a16:creationId xmlns:a16="http://schemas.microsoft.com/office/drawing/2014/main" id="{16B0BE23-D5B1-D0FB-1E33-C34A27DB20F2}"/>
                </a:ext>
              </a:extLst>
            </p:cNvPr>
            <p:cNvSpPr txBox="1">
              <a:spLocks noChangeArrowheads="1"/>
            </p:cNvSpPr>
            <p:nvPr/>
          </p:nvSpPr>
          <p:spPr bwMode="auto">
            <a:xfrm>
              <a:off x="1243347" y="2056824"/>
              <a:ext cx="375103"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dirty="0">
                  <a:latin typeface="+mn-lt"/>
                </a:rPr>
                <a:t>warm</a:t>
              </a:r>
              <a:endParaRPr lang="en-US" altLang="de-DE" sz="1200" dirty="0">
                <a:latin typeface="+mn-lt"/>
              </a:endParaRPr>
            </a:p>
          </p:txBody>
        </p:sp>
      </p:grpSp>
    </p:spTree>
    <p:extLst>
      <p:ext uri="{BB962C8B-B14F-4D97-AF65-F5344CB8AC3E}">
        <p14:creationId xmlns:p14="http://schemas.microsoft.com/office/powerpoint/2010/main" val="207290861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a:extLst>
              <a:ext uri="{FF2B5EF4-FFF2-40B4-BE49-F238E27FC236}">
                <a16:creationId xmlns:a16="http://schemas.microsoft.com/office/drawing/2014/main" id="{8CEE4470-6871-41BF-B747-271B4EB0D3E6}"/>
              </a:ext>
            </a:extLst>
          </p:cNvPr>
          <p:cNvSpPr>
            <a:spLocks noChangeArrowheads="1"/>
          </p:cNvSpPr>
          <p:nvPr/>
        </p:nvSpPr>
        <p:spPr bwMode="auto">
          <a:xfrm>
            <a:off x="1328738" y="25400"/>
            <a:ext cx="3168650" cy="36988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Globale Erderwärmung</a:t>
            </a:r>
          </a:p>
        </p:txBody>
      </p:sp>
      <p:pic>
        <p:nvPicPr>
          <p:cNvPr id="10243" name="Picture 56">
            <a:extLst>
              <a:ext uri="{FF2B5EF4-FFF2-40B4-BE49-F238E27FC236}">
                <a16:creationId xmlns:a16="http://schemas.microsoft.com/office/drawing/2014/main" id="{CC1C5DAA-B677-4CBD-8FC6-46150347DF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747"/>
          <a:stretch>
            <a:fillRect/>
          </a:stretch>
        </p:blipFill>
        <p:spPr bwMode="auto">
          <a:xfrm>
            <a:off x="306388" y="850900"/>
            <a:ext cx="9050337" cy="5078413"/>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0244" name="Text Box 5">
            <a:extLst>
              <a:ext uri="{FF2B5EF4-FFF2-40B4-BE49-F238E27FC236}">
                <a16:creationId xmlns:a16="http://schemas.microsoft.com/office/drawing/2014/main" id="{2AA67DF1-8176-47A1-8C34-8A86C1ADE677}"/>
              </a:ext>
            </a:extLst>
          </p:cNvPr>
          <p:cNvSpPr txBox="1">
            <a:spLocks noChangeArrowheads="1"/>
          </p:cNvSpPr>
          <p:nvPr/>
        </p:nvSpPr>
        <p:spPr bwMode="auto">
          <a:xfrm>
            <a:off x="306388" y="5837238"/>
            <a:ext cx="6194425" cy="18415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b="1" dirty="0"/>
              <a:t> </a:t>
            </a:r>
            <a:r>
              <a:rPr lang="de-DE" altLang="de-DE" sz="1200" dirty="0"/>
              <a:t>Studie Prof. Dr. Volker Quaschning, Hochschule für Technik und Wirtschaft in Berlin</a:t>
            </a:r>
            <a:endParaRPr lang="en-US" altLang="de-DE" sz="1200" dirty="0"/>
          </a:p>
        </p:txBody>
      </p:sp>
      <p:sp>
        <p:nvSpPr>
          <p:cNvPr id="11" name="Rectangle 4">
            <a:extLst>
              <a:ext uri="{FF2B5EF4-FFF2-40B4-BE49-F238E27FC236}">
                <a16:creationId xmlns:a16="http://schemas.microsoft.com/office/drawing/2014/main" id="{F2E977AF-952E-471F-AE4C-50735C5B9B5D}"/>
              </a:ext>
            </a:extLst>
          </p:cNvPr>
          <p:cNvSpPr>
            <a:spLocks noChangeArrowheads="1"/>
          </p:cNvSpPr>
          <p:nvPr/>
        </p:nvSpPr>
        <p:spPr bwMode="auto">
          <a:xfrm>
            <a:off x="0" y="6057900"/>
            <a:ext cx="9906000" cy="40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Quo vadis Erde?</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p:cNvSpPr txBox="1"/>
          <p:nvPr/>
        </p:nvSpPr>
        <p:spPr>
          <a:xfrm>
            <a:off x="880236" y="7948"/>
            <a:ext cx="8623496" cy="830997"/>
          </a:xfrm>
          <a:prstGeom prst="rect">
            <a:avLst/>
          </a:prstGeom>
          <a:noFill/>
        </p:spPr>
        <p:txBody>
          <a:bodyPr wrap="square" rtlCol="0">
            <a:spAutoFit/>
          </a:bodyPr>
          <a:lstStyle/>
          <a:p>
            <a:r>
              <a:rPr lang="de-DE" dirty="0">
                <a:solidFill>
                  <a:schemeClr val="bg1"/>
                </a:solidFill>
              </a:rPr>
              <a:t>Treibhausgas-Emissionen in D</a:t>
            </a:r>
            <a:br>
              <a:rPr lang="de-DE" dirty="0">
                <a:solidFill>
                  <a:schemeClr val="bg1"/>
                </a:solidFill>
              </a:rPr>
            </a:br>
            <a:r>
              <a:rPr lang="de-DE" dirty="0">
                <a:solidFill>
                  <a:schemeClr val="bg1"/>
                </a:solidFill>
              </a:rPr>
              <a:t>Entwicklung bei den Gasen</a:t>
            </a:r>
          </a:p>
        </p:txBody>
      </p:sp>
      <p:pic>
        <p:nvPicPr>
          <p:cNvPr id="3" name="Grafik 2">
            <a:extLst>
              <a:ext uri="{FF2B5EF4-FFF2-40B4-BE49-F238E27FC236}">
                <a16:creationId xmlns:a16="http://schemas.microsoft.com/office/drawing/2014/main" id="{C4A7CA45-B3DE-4F94-AA5A-45E3D584B3CB}"/>
              </a:ext>
            </a:extLst>
          </p:cNvPr>
          <p:cNvPicPr>
            <a:picLocks noChangeAspect="1"/>
          </p:cNvPicPr>
          <p:nvPr/>
        </p:nvPicPr>
        <p:blipFill rotWithShape="1">
          <a:blip r:embed="rId3">
            <a:extLst>
              <a:ext uri="{28A0092B-C50C-407E-A947-70E740481C1C}">
                <a14:useLocalDpi xmlns:a14="http://schemas.microsoft.com/office/drawing/2010/main" val="0"/>
              </a:ext>
            </a:extLst>
          </a:blip>
          <a:srcRect l="8141" t="9409" r="6523" b="8709"/>
          <a:stretch/>
        </p:blipFill>
        <p:spPr>
          <a:xfrm>
            <a:off x="122663" y="1003611"/>
            <a:ext cx="9783337" cy="5160652"/>
          </a:xfrm>
          <a:prstGeom prst="rect">
            <a:avLst/>
          </a:prstGeom>
        </p:spPr>
      </p:pic>
      <p:sp>
        <p:nvSpPr>
          <p:cNvPr id="20" name="Text Box 5">
            <a:extLst>
              <a:ext uri="{FF2B5EF4-FFF2-40B4-BE49-F238E27FC236}">
                <a16:creationId xmlns:a16="http://schemas.microsoft.com/office/drawing/2014/main" id="{B145FD72-02B8-4826-9125-023254FEA8B2}"/>
              </a:ext>
            </a:extLst>
          </p:cNvPr>
          <p:cNvSpPr txBox="1">
            <a:spLocks noChangeArrowheads="1"/>
          </p:cNvSpPr>
          <p:nvPr/>
        </p:nvSpPr>
        <p:spPr bwMode="auto">
          <a:xfrm>
            <a:off x="6683261" y="1074049"/>
            <a:ext cx="2564817"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Bundesumweltamt.</a:t>
            </a:r>
            <a:endParaRPr lang="en-US" altLang="de-DE" sz="1200" dirty="0"/>
          </a:p>
        </p:txBody>
      </p:sp>
      <p:sp>
        <p:nvSpPr>
          <p:cNvPr id="19" name="Textfeld 40">
            <a:extLst>
              <a:ext uri="{FF2B5EF4-FFF2-40B4-BE49-F238E27FC236}">
                <a16:creationId xmlns:a16="http://schemas.microsoft.com/office/drawing/2014/main" id="{4F86C07E-C1EE-492C-9D3D-40EA4929982A}"/>
              </a:ext>
            </a:extLst>
          </p:cNvPr>
          <p:cNvSpPr txBox="1">
            <a:spLocks noChangeArrowheads="1"/>
          </p:cNvSpPr>
          <p:nvPr/>
        </p:nvSpPr>
        <p:spPr bwMode="auto">
          <a:xfrm>
            <a:off x="0" y="6164263"/>
            <a:ext cx="990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GB"/>
            </a:defPPr>
            <a:lvl1pPr algn="ctr">
              <a:defRPr sz="1800">
                <a:solidFill>
                  <a:srgbClr val="3333FF"/>
                </a:solidFill>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de-DE" dirty="0">
                <a:solidFill>
                  <a:srgbClr val="00B050"/>
                </a:solidFill>
              </a:rPr>
              <a:t>Die Reduzierung der Treibhausgas-Emissionen ist viel zu gering!</a:t>
            </a:r>
            <a:endParaRPr lang="de-DE" altLang="de-DE" dirty="0">
              <a:solidFill>
                <a:srgbClr val="00B050"/>
              </a:solidFill>
            </a:endParaRPr>
          </a:p>
        </p:txBody>
      </p:sp>
    </p:spTree>
    <p:extLst>
      <p:ext uri="{BB962C8B-B14F-4D97-AF65-F5344CB8AC3E}">
        <p14:creationId xmlns:p14="http://schemas.microsoft.com/office/powerpoint/2010/main" val="176003117"/>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p:cNvSpPr txBox="1"/>
          <p:nvPr/>
        </p:nvSpPr>
        <p:spPr>
          <a:xfrm>
            <a:off x="880236" y="7948"/>
            <a:ext cx="8623496" cy="830997"/>
          </a:xfrm>
          <a:prstGeom prst="rect">
            <a:avLst/>
          </a:prstGeom>
          <a:noFill/>
        </p:spPr>
        <p:txBody>
          <a:bodyPr wrap="square" rtlCol="0">
            <a:spAutoFit/>
          </a:bodyPr>
          <a:lstStyle/>
          <a:p>
            <a:r>
              <a:rPr lang="de-DE" dirty="0">
                <a:solidFill>
                  <a:schemeClr val="bg1"/>
                </a:solidFill>
              </a:rPr>
              <a:t>Treibhausgas-Emissionen in D</a:t>
            </a:r>
            <a:br>
              <a:rPr lang="de-DE" dirty="0">
                <a:solidFill>
                  <a:schemeClr val="bg1"/>
                </a:solidFill>
              </a:rPr>
            </a:br>
            <a:r>
              <a:rPr lang="de-DE" dirty="0">
                <a:solidFill>
                  <a:schemeClr val="bg1"/>
                </a:solidFill>
              </a:rPr>
              <a:t>Entwicklung nach Sektoren</a:t>
            </a:r>
          </a:p>
        </p:txBody>
      </p:sp>
      <p:sp>
        <p:nvSpPr>
          <p:cNvPr id="20" name="Text Box 5">
            <a:extLst>
              <a:ext uri="{FF2B5EF4-FFF2-40B4-BE49-F238E27FC236}">
                <a16:creationId xmlns:a16="http://schemas.microsoft.com/office/drawing/2014/main" id="{B145FD72-02B8-4826-9125-023254FEA8B2}"/>
              </a:ext>
            </a:extLst>
          </p:cNvPr>
          <p:cNvSpPr txBox="1">
            <a:spLocks noChangeArrowheads="1"/>
          </p:cNvSpPr>
          <p:nvPr/>
        </p:nvSpPr>
        <p:spPr bwMode="auto">
          <a:xfrm>
            <a:off x="7145547" y="5891841"/>
            <a:ext cx="2564817"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Bundesumweltamt 2022</a:t>
            </a:r>
            <a:endParaRPr lang="en-US" altLang="de-DE" sz="1200" dirty="0"/>
          </a:p>
        </p:txBody>
      </p:sp>
      <p:sp>
        <p:nvSpPr>
          <p:cNvPr id="19" name="Textfeld 40">
            <a:extLst>
              <a:ext uri="{FF2B5EF4-FFF2-40B4-BE49-F238E27FC236}">
                <a16:creationId xmlns:a16="http://schemas.microsoft.com/office/drawing/2014/main" id="{4F86C07E-C1EE-492C-9D3D-40EA4929982A}"/>
              </a:ext>
            </a:extLst>
          </p:cNvPr>
          <p:cNvSpPr txBox="1">
            <a:spLocks noChangeArrowheads="1"/>
          </p:cNvSpPr>
          <p:nvPr/>
        </p:nvSpPr>
        <p:spPr bwMode="auto">
          <a:xfrm>
            <a:off x="0" y="6164263"/>
            <a:ext cx="990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GB"/>
            </a:defPPr>
            <a:lvl1pPr algn="ctr">
              <a:defRPr sz="1800">
                <a:solidFill>
                  <a:srgbClr val="3333FF"/>
                </a:solidFill>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de-DE" dirty="0">
                <a:solidFill>
                  <a:srgbClr val="00B050"/>
                </a:solidFill>
              </a:rPr>
              <a:t>Bei den Gebäuden hat sich nicht viel getan. Deshalb die Novellierung des GEG !</a:t>
            </a:r>
            <a:endParaRPr lang="de-DE" altLang="de-DE" dirty="0">
              <a:solidFill>
                <a:srgbClr val="00B050"/>
              </a:solidFill>
            </a:endParaRPr>
          </a:p>
        </p:txBody>
      </p:sp>
      <p:pic>
        <p:nvPicPr>
          <p:cNvPr id="6" name="Grafik 5" descr="Ein Bild, das Text, Screenshot, Reihe, Diagramm enthält.&#10;&#10;Automatisch generierte Beschreibung">
            <a:extLst>
              <a:ext uri="{FF2B5EF4-FFF2-40B4-BE49-F238E27FC236}">
                <a16:creationId xmlns:a16="http://schemas.microsoft.com/office/drawing/2014/main" id="{EA0E6DBE-58AB-E0B7-CF6C-25B36AC2EA1A}"/>
              </a:ext>
            </a:extLst>
          </p:cNvPr>
          <p:cNvPicPr>
            <a:picLocks noChangeAspect="1"/>
          </p:cNvPicPr>
          <p:nvPr/>
        </p:nvPicPr>
        <p:blipFill rotWithShape="1">
          <a:blip r:embed="rId3">
            <a:extLst>
              <a:ext uri="{28A0092B-C50C-407E-A947-70E740481C1C}">
                <a14:useLocalDpi xmlns:a14="http://schemas.microsoft.com/office/drawing/2010/main" val="0"/>
              </a:ext>
            </a:extLst>
          </a:blip>
          <a:srcRect t="12523" b="10367"/>
          <a:stretch/>
        </p:blipFill>
        <p:spPr>
          <a:xfrm>
            <a:off x="306221" y="966159"/>
            <a:ext cx="9401210" cy="4837926"/>
          </a:xfrm>
          <a:prstGeom prst="rect">
            <a:avLst/>
          </a:prstGeom>
        </p:spPr>
      </p:pic>
    </p:spTree>
    <p:extLst>
      <p:ext uri="{BB962C8B-B14F-4D97-AF65-F5344CB8AC3E}">
        <p14:creationId xmlns:p14="http://schemas.microsoft.com/office/powerpoint/2010/main" val="271174242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7282250" cy="369332"/>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Treibhausgas-Ausstoß in Deutschland nach Sektoren</a:t>
            </a:r>
          </a:p>
        </p:txBody>
      </p:sp>
      <p:pic>
        <p:nvPicPr>
          <p:cNvPr id="3" name="Grafik 2">
            <a:extLst>
              <a:ext uri="{FF2B5EF4-FFF2-40B4-BE49-F238E27FC236}">
                <a16:creationId xmlns:a16="http://schemas.microsoft.com/office/drawing/2014/main" id="{5C99EB27-D3E1-4578-B3A3-90FFE5B2DEEE}"/>
              </a:ext>
            </a:extLst>
          </p:cNvPr>
          <p:cNvPicPr>
            <a:picLocks noChangeAspect="1"/>
          </p:cNvPicPr>
          <p:nvPr/>
        </p:nvPicPr>
        <p:blipFill rotWithShape="1">
          <a:blip r:embed="rId3">
            <a:extLst>
              <a:ext uri="{28A0092B-C50C-407E-A947-70E740481C1C}">
                <a14:useLocalDpi xmlns:a14="http://schemas.microsoft.com/office/drawing/2010/main" val="0"/>
              </a:ext>
            </a:extLst>
          </a:blip>
          <a:srcRect t="13231"/>
          <a:stretch/>
        </p:blipFill>
        <p:spPr>
          <a:xfrm>
            <a:off x="202431" y="1130969"/>
            <a:ext cx="9575114" cy="4671908"/>
          </a:xfrm>
          <a:prstGeom prst="rect">
            <a:avLst/>
          </a:prstGeom>
        </p:spPr>
      </p:pic>
      <p:sp>
        <p:nvSpPr>
          <p:cNvPr id="5" name="Textfeld 40">
            <a:extLst>
              <a:ext uri="{FF2B5EF4-FFF2-40B4-BE49-F238E27FC236}">
                <a16:creationId xmlns:a16="http://schemas.microsoft.com/office/drawing/2014/main" id="{A78430F9-0A98-45F1-B8BB-A8EDE9F7EB2E}"/>
              </a:ext>
            </a:extLst>
          </p:cNvPr>
          <p:cNvSpPr txBox="1">
            <a:spLocks noChangeArrowheads="1"/>
          </p:cNvSpPr>
          <p:nvPr/>
        </p:nvSpPr>
        <p:spPr bwMode="auto">
          <a:xfrm>
            <a:off x="0" y="5995821"/>
            <a:ext cx="990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 Energiewirtschaft liegt bei den Emissionen mit Abstand vorne!</a:t>
            </a:r>
          </a:p>
        </p:txBody>
      </p:sp>
    </p:spTree>
    <p:extLst>
      <p:ext uri="{BB962C8B-B14F-4D97-AF65-F5344CB8AC3E}">
        <p14:creationId xmlns:p14="http://schemas.microsoft.com/office/powerpoint/2010/main" val="3919076947"/>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84138"/>
            <a:ext cx="1147762" cy="36988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Agenda </a:t>
            </a:r>
            <a:endParaRPr lang="de-DE" altLang="de-DE" sz="2000" dirty="0">
              <a:solidFill>
                <a:schemeClr val="bg1"/>
              </a:solidFill>
            </a:endParaRPr>
          </a:p>
        </p:txBody>
      </p:sp>
      <p:sp>
        <p:nvSpPr>
          <p:cNvPr id="8195" name="Text Box 5">
            <a:extLst>
              <a:ext uri="{FF2B5EF4-FFF2-40B4-BE49-F238E27FC236}">
                <a16:creationId xmlns:a16="http://schemas.microsoft.com/office/drawing/2014/main" id="{4ABBB438-964A-4419-9141-00BB18DEA361}"/>
              </a:ext>
            </a:extLst>
          </p:cNvPr>
          <p:cNvSpPr txBox="1">
            <a:spLocks noChangeArrowheads="1"/>
          </p:cNvSpPr>
          <p:nvPr/>
        </p:nvSpPr>
        <p:spPr bwMode="auto">
          <a:xfrm>
            <a:off x="1127125" y="1119939"/>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Der Klimawandel ist sichtbar und spürbar</a:t>
            </a:r>
          </a:p>
        </p:txBody>
      </p:sp>
      <p:sp>
        <p:nvSpPr>
          <p:cNvPr id="11" name="Text Box 5">
            <a:extLst>
              <a:ext uri="{FF2B5EF4-FFF2-40B4-BE49-F238E27FC236}">
                <a16:creationId xmlns:a16="http://schemas.microsoft.com/office/drawing/2014/main" id="{050E1260-2DB2-4A99-8186-0D035135ABC4}"/>
              </a:ext>
            </a:extLst>
          </p:cNvPr>
          <p:cNvSpPr txBox="1">
            <a:spLocks noChangeArrowheads="1"/>
          </p:cNvSpPr>
          <p:nvPr/>
        </p:nvSpPr>
        <p:spPr bwMode="auto">
          <a:xfrm>
            <a:off x="1127125" y="1699218"/>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Ursachen der Klimakrise</a:t>
            </a:r>
          </a:p>
        </p:txBody>
      </p:sp>
      <p:sp>
        <p:nvSpPr>
          <p:cNvPr id="12" name="Text Box 5">
            <a:extLst>
              <a:ext uri="{FF2B5EF4-FFF2-40B4-BE49-F238E27FC236}">
                <a16:creationId xmlns:a16="http://schemas.microsoft.com/office/drawing/2014/main" id="{93072953-E987-49DA-BF25-7757B12C1C19}"/>
              </a:ext>
            </a:extLst>
          </p:cNvPr>
          <p:cNvSpPr txBox="1">
            <a:spLocks noChangeArrowheads="1"/>
          </p:cNvSpPr>
          <p:nvPr/>
        </p:nvSpPr>
        <p:spPr bwMode="auto">
          <a:xfrm>
            <a:off x="1127125" y="2278497"/>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Auswirkungen der Klimakrise</a:t>
            </a:r>
          </a:p>
        </p:txBody>
      </p:sp>
      <p:sp>
        <p:nvSpPr>
          <p:cNvPr id="6" name="Text Box 5">
            <a:extLst>
              <a:ext uri="{FF2B5EF4-FFF2-40B4-BE49-F238E27FC236}">
                <a16:creationId xmlns:a16="http://schemas.microsoft.com/office/drawing/2014/main" id="{A40B6FF0-222D-4326-95AC-849269DB8C1B}"/>
              </a:ext>
            </a:extLst>
          </p:cNvPr>
          <p:cNvSpPr txBox="1">
            <a:spLocks noChangeArrowheads="1"/>
          </p:cNvSpPr>
          <p:nvPr/>
        </p:nvSpPr>
        <p:spPr bwMode="auto">
          <a:xfrm>
            <a:off x="1127125" y="3437055"/>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Klimaschutz-Ziele</a:t>
            </a:r>
          </a:p>
        </p:txBody>
      </p:sp>
      <p:sp>
        <p:nvSpPr>
          <p:cNvPr id="7" name="Text Box 5">
            <a:extLst>
              <a:ext uri="{FF2B5EF4-FFF2-40B4-BE49-F238E27FC236}">
                <a16:creationId xmlns:a16="http://schemas.microsoft.com/office/drawing/2014/main" id="{68BEC847-18F2-46AD-A9AA-6F34321B8BD1}"/>
              </a:ext>
            </a:extLst>
          </p:cNvPr>
          <p:cNvSpPr txBox="1">
            <a:spLocks noChangeArrowheads="1"/>
          </p:cNvSpPr>
          <p:nvPr/>
        </p:nvSpPr>
        <p:spPr bwMode="auto">
          <a:xfrm>
            <a:off x="1127125" y="4016334"/>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Fazit</a:t>
            </a:r>
          </a:p>
        </p:txBody>
      </p:sp>
      <p:sp>
        <p:nvSpPr>
          <p:cNvPr id="9" name="Text Box 5">
            <a:extLst>
              <a:ext uri="{FF2B5EF4-FFF2-40B4-BE49-F238E27FC236}">
                <a16:creationId xmlns:a16="http://schemas.microsoft.com/office/drawing/2014/main" id="{BB2B0B90-6EAB-43D4-B511-00085EB527D4}"/>
              </a:ext>
            </a:extLst>
          </p:cNvPr>
          <p:cNvSpPr txBox="1">
            <a:spLocks noChangeArrowheads="1"/>
          </p:cNvSpPr>
          <p:nvPr/>
        </p:nvSpPr>
        <p:spPr bwMode="auto">
          <a:xfrm>
            <a:off x="1127125" y="2857776"/>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Entwicklung der Weltbevölkerung und des Weltbruttoinlandproduktes</a:t>
            </a:r>
          </a:p>
        </p:txBody>
      </p:sp>
    </p:spTree>
  </p:cSld>
  <p:clrMapOvr>
    <a:masterClrMapping/>
  </p:clrMapOvr>
  <p:transition>
    <p:randomBa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8412368" cy="73866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Treibhausgas-Ausstoß eines deutschen Durchschnittsbürgers</a:t>
            </a:r>
            <a:endParaRPr lang="de-DE" altLang="de-DE" sz="2400" dirty="0">
              <a:solidFill>
                <a:schemeClr val="bg1"/>
              </a:solidFill>
            </a:endParaRPr>
          </a:p>
          <a:p>
            <a:endParaRPr lang="de-DE" altLang="de-DE" dirty="0">
              <a:solidFill>
                <a:schemeClr val="bg1"/>
              </a:solidFill>
            </a:endParaRPr>
          </a:p>
        </p:txBody>
      </p:sp>
      <p:pic>
        <p:nvPicPr>
          <p:cNvPr id="3" name="Grafik 2">
            <a:extLst>
              <a:ext uri="{FF2B5EF4-FFF2-40B4-BE49-F238E27FC236}">
                <a16:creationId xmlns:a16="http://schemas.microsoft.com/office/drawing/2014/main" id="{4ACAB794-EE35-4732-8A2A-C778640E277D}"/>
              </a:ext>
            </a:extLst>
          </p:cNvPr>
          <p:cNvPicPr>
            <a:picLocks noChangeAspect="1"/>
          </p:cNvPicPr>
          <p:nvPr/>
        </p:nvPicPr>
        <p:blipFill rotWithShape="1">
          <a:blip r:embed="rId3">
            <a:extLst>
              <a:ext uri="{28A0092B-C50C-407E-A947-70E740481C1C}">
                <a14:useLocalDpi xmlns:a14="http://schemas.microsoft.com/office/drawing/2010/main" val="0"/>
              </a:ext>
            </a:extLst>
          </a:blip>
          <a:srcRect t="12068"/>
          <a:stretch/>
        </p:blipFill>
        <p:spPr>
          <a:xfrm>
            <a:off x="435142" y="1195095"/>
            <a:ext cx="9035716" cy="4467810"/>
          </a:xfrm>
          <a:prstGeom prst="rect">
            <a:avLst/>
          </a:prstGeom>
        </p:spPr>
      </p:pic>
      <p:sp>
        <p:nvSpPr>
          <p:cNvPr id="6" name="Textfeld 5">
            <a:extLst>
              <a:ext uri="{FF2B5EF4-FFF2-40B4-BE49-F238E27FC236}">
                <a16:creationId xmlns:a16="http://schemas.microsoft.com/office/drawing/2014/main" id="{6AE02A6D-2C5E-4406-B00D-1D61D348C318}"/>
              </a:ext>
            </a:extLst>
          </p:cNvPr>
          <p:cNvSpPr txBox="1"/>
          <p:nvPr/>
        </p:nvSpPr>
        <p:spPr>
          <a:xfrm>
            <a:off x="8674769" y="5209674"/>
            <a:ext cx="524503" cy="246221"/>
          </a:xfrm>
          <a:prstGeom prst="rect">
            <a:avLst/>
          </a:prstGeom>
          <a:noFill/>
        </p:spPr>
        <p:txBody>
          <a:bodyPr wrap="none" rtlCol="0">
            <a:spAutoFit/>
          </a:bodyPr>
          <a:lstStyle/>
          <a:p>
            <a:r>
              <a:rPr lang="de-DE" sz="1000" b="1" dirty="0">
                <a:solidFill>
                  <a:schemeClr val="bg1">
                    <a:lumMod val="65000"/>
                  </a:schemeClr>
                </a:solidFill>
                <a:latin typeface="Calibri" panose="020F0502020204030204" pitchFamily="34" charset="0"/>
                <a:cs typeface="Calibri" panose="020F0502020204030204" pitchFamily="34" charset="0"/>
              </a:rPr>
              <a:t>(2016)</a:t>
            </a:r>
          </a:p>
        </p:txBody>
      </p:sp>
      <p:sp>
        <p:nvSpPr>
          <p:cNvPr id="5" name="Textfeld 40">
            <a:extLst>
              <a:ext uri="{FF2B5EF4-FFF2-40B4-BE49-F238E27FC236}">
                <a16:creationId xmlns:a16="http://schemas.microsoft.com/office/drawing/2014/main" id="{A78430F9-0A98-45F1-B8BB-A8EDE9F7EB2E}"/>
              </a:ext>
            </a:extLst>
          </p:cNvPr>
          <p:cNvSpPr txBox="1">
            <a:spLocks noChangeArrowheads="1"/>
          </p:cNvSpPr>
          <p:nvPr/>
        </p:nvSpPr>
        <p:spPr bwMode="auto">
          <a:xfrm>
            <a:off x="0" y="5995821"/>
            <a:ext cx="990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Jeder von uns hat seinen Rucksack zu tragen!</a:t>
            </a:r>
          </a:p>
        </p:txBody>
      </p:sp>
    </p:spTree>
    <p:extLst>
      <p:ext uri="{BB962C8B-B14F-4D97-AF65-F5344CB8AC3E}">
        <p14:creationId xmlns:p14="http://schemas.microsoft.com/office/powerpoint/2010/main" val="142317131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p:cNvSpPr txBox="1"/>
          <p:nvPr/>
        </p:nvSpPr>
        <p:spPr>
          <a:xfrm>
            <a:off x="880236" y="7948"/>
            <a:ext cx="8623496" cy="461665"/>
          </a:xfrm>
          <a:prstGeom prst="rect">
            <a:avLst/>
          </a:prstGeom>
          <a:noFill/>
        </p:spPr>
        <p:txBody>
          <a:bodyPr wrap="square" rtlCol="0">
            <a:spAutoFit/>
          </a:bodyPr>
          <a:lstStyle/>
          <a:p>
            <a:r>
              <a:rPr lang="de-DE" dirty="0">
                <a:solidFill>
                  <a:schemeClr val="bg1"/>
                </a:solidFill>
              </a:rPr>
              <a:t>Wo entstehen Emissionen heute (2017)?</a:t>
            </a:r>
          </a:p>
        </p:txBody>
      </p:sp>
      <p:grpSp>
        <p:nvGrpSpPr>
          <p:cNvPr id="15" name="Gruppieren 14">
            <a:extLst>
              <a:ext uri="{FF2B5EF4-FFF2-40B4-BE49-F238E27FC236}">
                <a16:creationId xmlns:a16="http://schemas.microsoft.com/office/drawing/2014/main" id="{CA15B1CD-7D4D-450D-94EA-3903CABC0D43}"/>
              </a:ext>
            </a:extLst>
          </p:cNvPr>
          <p:cNvGrpSpPr/>
          <p:nvPr/>
        </p:nvGrpSpPr>
        <p:grpSpPr>
          <a:xfrm>
            <a:off x="1820882" y="829691"/>
            <a:ext cx="7980343" cy="5428233"/>
            <a:chOff x="1447800" y="1257300"/>
            <a:chExt cx="6829425" cy="4645378"/>
          </a:xfrm>
        </p:grpSpPr>
        <p:pic>
          <p:nvPicPr>
            <p:cNvPr id="8" name="Grafik 7">
              <a:extLst>
                <a:ext uri="{FF2B5EF4-FFF2-40B4-BE49-F238E27FC236}">
                  <a16:creationId xmlns:a16="http://schemas.microsoft.com/office/drawing/2014/main" id="{D7B24D92-F0DE-4BF9-91DC-CD02C3C87A70}"/>
                </a:ext>
              </a:extLst>
            </p:cNvPr>
            <p:cNvPicPr>
              <a:picLocks noChangeAspect="1"/>
            </p:cNvPicPr>
            <p:nvPr/>
          </p:nvPicPr>
          <p:blipFill rotWithShape="1">
            <a:blip r:embed="rId3">
              <a:extLst>
                <a:ext uri="{28A0092B-C50C-407E-A947-70E740481C1C}">
                  <a14:useLocalDpi xmlns:a14="http://schemas.microsoft.com/office/drawing/2010/main" val="0"/>
                </a:ext>
              </a:extLst>
            </a:blip>
            <a:srcRect l="14388" t="20788" r="7411" b="41667"/>
            <a:stretch/>
          </p:blipFill>
          <p:spPr>
            <a:xfrm>
              <a:off x="1533525" y="1323975"/>
              <a:ext cx="6743700" cy="4578703"/>
            </a:xfrm>
            <a:prstGeom prst="rect">
              <a:avLst/>
            </a:prstGeom>
          </p:spPr>
        </p:pic>
        <p:sp>
          <p:nvSpPr>
            <p:cNvPr id="12" name="Rechteck 11">
              <a:extLst>
                <a:ext uri="{FF2B5EF4-FFF2-40B4-BE49-F238E27FC236}">
                  <a16:creationId xmlns:a16="http://schemas.microsoft.com/office/drawing/2014/main" id="{A85AAE20-BE78-4853-A7AB-5EDBE2339A02}"/>
                </a:ext>
              </a:extLst>
            </p:cNvPr>
            <p:cNvSpPr/>
            <p:nvPr/>
          </p:nvSpPr>
          <p:spPr bwMode="auto">
            <a:xfrm>
              <a:off x="1447800" y="1257300"/>
              <a:ext cx="1981200" cy="952500"/>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8" name="Gruppieren 17">
            <a:extLst>
              <a:ext uri="{FF2B5EF4-FFF2-40B4-BE49-F238E27FC236}">
                <a16:creationId xmlns:a16="http://schemas.microsoft.com/office/drawing/2014/main" id="{EBB271D8-7583-41E2-AAC5-E2CD4F959206}"/>
              </a:ext>
            </a:extLst>
          </p:cNvPr>
          <p:cNvGrpSpPr/>
          <p:nvPr/>
        </p:nvGrpSpPr>
        <p:grpSpPr>
          <a:xfrm>
            <a:off x="837386" y="1904610"/>
            <a:ext cx="1200964" cy="3343665"/>
            <a:chOff x="1142186" y="1904610"/>
            <a:chExt cx="1200964" cy="3343665"/>
          </a:xfrm>
        </p:grpSpPr>
        <p:sp>
          <p:nvSpPr>
            <p:cNvPr id="16" name="Geschweifte Klammer links 15">
              <a:extLst>
                <a:ext uri="{FF2B5EF4-FFF2-40B4-BE49-F238E27FC236}">
                  <a16:creationId xmlns:a16="http://schemas.microsoft.com/office/drawing/2014/main" id="{EDA37B88-CD54-4D68-B020-4EBEA58EFAE3}"/>
                </a:ext>
              </a:extLst>
            </p:cNvPr>
            <p:cNvSpPr/>
            <p:nvPr/>
          </p:nvSpPr>
          <p:spPr bwMode="auto">
            <a:xfrm>
              <a:off x="1685925" y="1904610"/>
              <a:ext cx="657225" cy="3343665"/>
            </a:xfrm>
            <a:prstGeom prst="leftBrac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7" name="Textfeld 16">
              <a:extLst>
                <a:ext uri="{FF2B5EF4-FFF2-40B4-BE49-F238E27FC236}">
                  <a16:creationId xmlns:a16="http://schemas.microsoft.com/office/drawing/2014/main" id="{76ACAB5D-DC07-4714-BFFE-ACE5A264A1CF}"/>
                </a:ext>
              </a:extLst>
            </p:cNvPr>
            <p:cNvSpPr txBox="1"/>
            <p:nvPr/>
          </p:nvSpPr>
          <p:spPr>
            <a:xfrm>
              <a:off x="1142186" y="3422553"/>
              <a:ext cx="543739" cy="307777"/>
            </a:xfrm>
            <a:prstGeom prst="rect">
              <a:avLst/>
            </a:prstGeom>
            <a:noFill/>
          </p:spPr>
          <p:txBody>
            <a:bodyPr wrap="none" rtlCol="0">
              <a:spAutoFit/>
            </a:bodyPr>
            <a:lstStyle/>
            <a:p>
              <a:r>
                <a:rPr lang="de-DE" sz="1400" dirty="0">
                  <a:solidFill>
                    <a:srgbClr val="FF0000"/>
                  </a:solidFill>
                </a:rPr>
                <a:t>87%</a:t>
              </a:r>
            </a:p>
          </p:txBody>
        </p:sp>
      </p:grpSp>
      <p:sp>
        <p:nvSpPr>
          <p:cNvPr id="20" name="Text Box 5">
            <a:extLst>
              <a:ext uri="{FF2B5EF4-FFF2-40B4-BE49-F238E27FC236}">
                <a16:creationId xmlns:a16="http://schemas.microsoft.com/office/drawing/2014/main" id="{B145FD72-02B8-4826-9125-023254FEA8B2}"/>
              </a:ext>
            </a:extLst>
          </p:cNvPr>
          <p:cNvSpPr txBox="1">
            <a:spLocks noChangeArrowheads="1"/>
          </p:cNvSpPr>
          <p:nvPr/>
        </p:nvSpPr>
        <p:spPr bwMode="auto">
          <a:xfrm>
            <a:off x="7341183" y="910112"/>
            <a:ext cx="2564817"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Handbuch Klimaschutz.</a:t>
            </a:r>
            <a:endParaRPr lang="en-US" altLang="de-DE" sz="1200" dirty="0"/>
          </a:p>
        </p:txBody>
      </p:sp>
      <p:sp>
        <p:nvSpPr>
          <p:cNvPr id="2" name="Textfeld 1">
            <a:extLst>
              <a:ext uri="{FF2B5EF4-FFF2-40B4-BE49-F238E27FC236}">
                <a16:creationId xmlns:a16="http://schemas.microsoft.com/office/drawing/2014/main" id="{9A6DC4FB-B0EA-4C1D-B24D-DD9E862F4307}"/>
              </a:ext>
            </a:extLst>
          </p:cNvPr>
          <p:cNvSpPr txBox="1"/>
          <p:nvPr/>
        </p:nvSpPr>
        <p:spPr>
          <a:xfrm>
            <a:off x="1109255" y="1200935"/>
            <a:ext cx="3018775" cy="369332"/>
          </a:xfrm>
          <a:prstGeom prst="rect">
            <a:avLst/>
          </a:prstGeom>
          <a:noFill/>
        </p:spPr>
        <p:txBody>
          <a:bodyPr wrap="none" rtlCol="0">
            <a:spAutoFit/>
          </a:bodyPr>
          <a:lstStyle/>
          <a:p>
            <a:r>
              <a:rPr lang="de-DE" sz="1800" dirty="0"/>
              <a:t>890 </a:t>
            </a:r>
            <a:r>
              <a:rPr lang="de-DE" sz="1800" dirty="0" err="1"/>
              <a:t>Mio</a:t>
            </a:r>
            <a:r>
              <a:rPr lang="de-DE" sz="1800" dirty="0"/>
              <a:t> t  CO</a:t>
            </a:r>
            <a:r>
              <a:rPr lang="de-DE" sz="1800" baseline="-25000" dirty="0"/>
              <a:t>2</a:t>
            </a:r>
            <a:r>
              <a:rPr lang="de-DE" sz="1800" dirty="0"/>
              <a:t>-Äquivalente</a:t>
            </a:r>
          </a:p>
        </p:txBody>
      </p:sp>
      <p:sp>
        <p:nvSpPr>
          <p:cNvPr id="19" name="Textfeld 40">
            <a:extLst>
              <a:ext uri="{FF2B5EF4-FFF2-40B4-BE49-F238E27FC236}">
                <a16:creationId xmlns:a16="http://schemas.microsoft.com/office/drawing/2014/main" id="{4F86C07E-C1EE-492C-9D3D-40EA4929982A}"/>
              </a:ext>
            </a:extLst>
          </p:cNvPr>
          <p:cNvSpPr txBox="1">
            <a:spLocks noChangeArrowheads="1"/>
          </p:cNvSpPr>
          <p:nvPr/>
        </p:nvSpPr>
        <p:spPr bwMode="auto">
          <a:xfrm>
            <a:off x="0" y="6164263"/>
            <a:ext cx="990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GB"/>
            </a:defPPr>
            <a:lvl1pPr algn="ctr">
              <a:defRPr sz="1800">
                <a:solidFill>
                  <a:srgbClr val="3333FF"/>
                </a:solidFill>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de-DE" dirty="0">
                <a:solidFill>
                  <a:srgbClr val="00B050"/>
                </a:solidFill>
              </a:rPr>
              <a:t>Mit der Energiewende werden fast 90% der Treibhausgas-Emissionen eliminiert!</a:t>
            </a:r>
            <a:endParaRPr lang="de-DE" altLang="de-DE" dirty="0">
              <a:solidFill>
                <a:srgbClr val="00B050"/>
              </a:solidFill>
            </a:endParaRPr>
          </a:p>
        </p:txBody>
      </p:sp>
    </p:spTree>
    <p:extLst>
      <p:ext uri="{BB962C8B-B14F-4D97-AF65-F5344CB8AC3E}">
        <p14:creationId xmlns:p14="http://schemas.microsoft.com/office/powerpoint/2010/main" val="121047372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000" fill="hold"/>
                                        <p:tgtEl>
                                          <p:spTgt spid="19"/>
                                        </p:tgtEl>
                                        <p:attrNameLst>
                                          <p:attrName>ppt_x</p:attrName>
                                        </p:attrNameLst>
                                      </p:cBhvr>
                                      <p:tavLst>
                                        <p:tav tm="0">
                                          <p:val>
                                            <p:strVal val="#ppt_x"/>
                                          </p:val>
                                        </p:tav>
                                        <p:tav tm="100000">
                                          <p:val>
                                            <p:strVal val="#ppt_x"/>
                                          </p:val>
                                        </p:tav>
                                      </p:tavLst>
                                    </p:anim>
                                    <p:anim calcmode="lin" valueType="num">
                                      <p:cBhvr additive="base">
                                        <p:cTn id="14" dur="10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919DEA72-492C-4F55-AFFF-D1188EDC9906}"/>
              </a:ext>
            </a:extLst>
          </p:cNvPr>
          <p:cNvSpPr/>
          <p:nvPr/>
        </p:nvSpPr>
        <p:spPr bwMode="auto">
          <a:xfrm>
            <a:off x="3971908" y="1950098"/>
            <a:ext cx="1492898" cy="3722914"/>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tabLst/>
            </a:pPr>
            <a:r>
              <a:rPr kumimoji="0" lang="de-DE" sz="1800" b="1" i="0" u="none" strike="noStrike" cap="none" normalizeH="0" baseline="0" dirty="0">
                <a:ln>
                  <a:noFill/>
                </a:ln>
                <a:solidFill>
                  <a:schemeClr val="bg1"/>
                </a:solidFill>
                <a:effectLst/>
                <a:latin typeface="Arial" charset="0"/>
              </a:rPr>
              <a:t>164 Mrd. €</a:t>
            </a:r>
          </a:p>
        </p:txBody>
      </p:sp>
      <p:sp>
        <p:nvSpPr>
          <p:cNvPr id="3" name="Textfeld 2">
            <a:extLst>
              <a:ext uri="{FF2B5EF4-FFF2-40B4-BE49-F238E27FC236}">
                <a16:creationId xmlns:a16="http://schemas.microsoft.com/office/drawing/2014/main" id="{82C55C4B-3058-4CE3-A206-8E03163F1B62}"/>
              </a:ext>
            </a:extLst>
          </p:cNvPr>
          <p:cNvSpPr txBox="1"/>
          <p:nvPr/>
        </p:nvSpPr>
        <p:spPr>
          <a:xfrm>
            <a:off x="423248" y="2773000"/>
            <a:ext cx="3304598" cy="1815882"/>
          </a:xfrm>
          <a:prstGeom prst="rect">
            <a:avLst/>
          </a:prstGeom>
          <a:noFill/>
        </p:spPr>
        <p:txBody>
          <a:bodyPr wrap="square" rtlCol="0">
            <a:spAutoFit/>
          </a:bodyPr>
          <a:lstStyle/>
          <a:p>
            <a:r>
              <a:rPr lang="de-DE" sz="1600" u="sng" dirty="0">
                <a:solidFill>
                  <a:srgbClr val="3333FF"/>
                </a:solidFill>
              </a:rPr>
              <a:t>Schäden bei</a:t>
            </a:r>
          </a:p>
          <a:p>
            <a:pPr marL="342900" indent="-342900">
              <a:buFontTx/>
              <a:buChar char="-"/>
            </a:pPr>
            <a:r>
              <a:rPr lang="de-DE" sz="1600" i="1" dirty="0">
                <a:solidFill>
                  <a:srgbClr val="3333FF"/>
                </a:solidFill>
              </a:rPr>
              <a:t>Gesundheit</a:t>
            </a:r>
            <a:r>
              <a:rPr lang="de-DE" sz="1600" dirty="0">
                <a:solidFill>
                  <a:srgbClr val="3333FF"/>
                </a:solidFill>
              </a:rPr>
              <a:t> durch Hitze etc.</a:t>
            </a:r>
          </a:p>
          <a:p>
            <a:pPr marL="342900" indent="-342900">
              <a:buFontTx/>
              <a:buChar char="-"/>
            </a:pPr>
            <a:r>
              <a:rPr lang="de-DE" sz="1600" i="1" dirty="0">
                <a:solidFill>
                  <a:srgbClr val="3333FF"/>
                </a:solidFill>
              </a:rPr>
              <a:t>Gebäuden und Infrastruktur</a:t>
            </a:r>
            <a:br>
              <a:rPr lang="de-DE" sz="1600" dirty="0">
                <a:solidFill>
                  <a:srgbClr val="3333FF"/>
                </a:solidFill>
              </a:rPr>
            </a:br>
            <a:r>
              <a:rPr lang="de-DE" sz="1600" dirty="0">
                <a:solidFill>
                  <a:srgbClr val="3333FF"/>
                </a:solidFill>
              </a:rPr>
              <a:t>durch Starkregen und Orkane</a:t>
            </a:r>
          </a:p>
          <a:p>
            <a:pPr marL="342900" indent="-342900">
              <a:buFontTx/>
              <a:buChar char="-"/>
            </a:pPr>
            <a:r>
              <a:rPr lang="de-DE" sz="1600" i="1" dirty="0">
                <a:solidFill>
                  <a:srgbClr val="3333FF"/>
                </a:solidFill>
              </a:rPr>
              <a:t>Landwirtschaft</a:t>
            </a:r>
            <a:r>
              <a:rPr lang="de-DE" sz="1600" dirty="0">
                <a:solidFill>
                  <a:srgbClr val="3333FF"/>
                </a:solidFill>
              </a:rPr>
              <a:t> durch Dürre und Unwetter</a:t>
            </a:r>
          </a:p>
          <a:p>
            <a:pPr marL="342900" indent="-342900">
              <a:buFontTx/>
              <a:buChar char="-"/>
            </a:pPr>
            <a:r>
              <a:rPr lang="de-DE" sz="1600" dirty="0">
                <a:solidFill>
                  <a:srgbClr val="3333FF"/>
                </a:solidFill>
              </a:rPr>
              <a:t>etc.</a:t>
            </a:r>
          </a:p>
        </p:txBody>
      </p:sp>
      <p:sp>
        <p:nvSpPr>
          <p:cNvPr id="4" name="Rechteck 3">
            <a:extLst>
              <a:ext uri="{FF2B5EF4-FFF2-40B4-BE49-F238E27FC236}">
                <a16:creationId xmlns:a16="http://schemas.microsoft.com/office/drawing/2014/main" id="{31B5B305-483C-414F-BB95-BC7119573D0B}"/>
              </a:ext>
            </a:extLst>
          </p:cNvPr>
          <p:cNvSpPr/>
          <p:nvPr/>
        </p:nvSpPr>
        <p:spPr>
          <a:xfrm>
            <a:off x="149290" y="901858"/>
            <a:ext cx="9675845" cy="707886"/>
          </a:xfrm>
          <a:prstGeom prst="rect">
            <a:avLst/>
          </a:prstGeom>
        </p:spPr>
        <p:txBody>
          <a:bodyPr wrap="square">
            <a:spAutoFit/>
          </a:bodyPr>
          <a:lstStyle/>
          <a:p>
            <a:r>
              <a:rPr lang="de-DE" sz="2000" u="sng" dirty="0">
                <a:solidFill>
                  <a:srgbClr val="3333FF"/>
                </a:solidFill>
                <a:latin typeface="Calibri" panose="020F0502020204030204" pitchFamily="34" charset="0"/>
                <a:ea typeface="Calibri" panose="020F0502020204030204" pitchFamily="34" charset="0"/>
              </a:rPr>
              <a:t>Bundesumweltamt</a:t>
            </a:r>
            <a:r>
              <a:rPr lang="de-DE" sz="2000" dirty="0">
                <a:solidFill>
                  <a:srgbClr val="3333FF"/>
                </a:solidFill>
                <a:latin typeface="Calibri" panose="020F0502020204030204" pitchFamily="34" charset="0"/>
                <a:ea typeface="Calibri" panose="020F0502020204030204" pitchFamily="34" charset="0"/>
              </a:rPr>
              <a:t>: </a:t>
            </a:r>
            <a:r>
              <a:rPr lang="de-DE" sz="2000" i="1" dirty="0">
                <a:latin typeface="Calibri" panose="020F0502020204030204" pitchFamily="34" charset="0"/>
                <a:ea typeface="Calibri" panose="020F0502020204030204" pitchFamily="34" charset="0"/>
              </a:rPr>
              <a:t>„So haben allein die deutschen Treibhausgas-Emissionen im Jahr 2016 Umweltkosten in Höhe von 164 Mrd. € </a:t>
            </a:r>
            <a:r>
              <a:rPr lang="de-DE" sz="2000" i="1" dirty="0">
                <a:latin typeface="Calibri" panose="020F0502020204030204" pitchFamily="34" charset="0"/>
                <a:ea typeface="Calibri" panose="020F0502020204030204" pitchFamily="34" charset="0"/>
                <a:cs typeface="Calibri" panose="020F0502020204030204" pitchFamily="34" charset="0"/>
              </a:rPr>
              <a:t>verursacht (</a:t>
            </a:r>
            <a:r>
              <a:rPr lang="de-DE" sz="2000" i="1" dirty="0">
                <a:latin typeface="Calibri" panose="020F0502020204030204" pitchFamily="34" charset="0"/>
                <a:cs typeface="Calibri" panose="020F0502020204030204" pitchFamily="34" charset="0"/>
                <a:hlinkClick r:id="rId3" tooltip="Methodenkonvention 3.0">
                  <a:extLst>
                    <a:ext uri="{A12FA001-AC4F-418D-AE19-62706E023703}">
                      <ahyp:hlinkClr xmlns:ahyp="http://schemas.microsoft.com/office/drawing/2018/hyperlinkcolor" val="tx"/>
                    </a:ext>
                  </a:extLst>
                </a:hlinkClick>
              </a:rPr>
              <a:t>Methodenkonvention 3.0</a:t>
            </a:r>
            <a:r>
              <a:rPr lang="de-DE" sz="2000" i="1" dirty="0">
                <a:latin typeface="Calibri" panose="020F0502020204030204" pitchFamily="34" charset="0"/>
                <a:cs typeface="Calibri" panose="020F0502020204030204" pitchFamily="34" charset="0"/>
              </a:rPr>
              <a:t>)</a:t>
            </a:r>
            <a:r>
              <a:rPr lang="de-DE" sz="2000" i="1" dirty="0">
                <a:latin typeface="Calibri" panose="020F0502020204030204" pitchFamily="34" charset="0"/>
                <a:ea typeface="Calibri" panose="020F0502020204030204" pitchFamily="34" charset="0"/>
                <a:cs typeface="Calibri" panose="020F0502020204030204" pitchFamily="34" charset="0"/>
              </a:rPr>
              <a:t>.“ </a:t>
            </a:r>
            <a:endParaRPr lang="de-DE" sz="2000" i="1" dirty="0">
              <a:latin typeface="Calibri" panose="020F0502020204030204" pitchFamily="34" charset="0"/>
              <a:cs typeface="Calibri" panose="020F0502020204030204" pitchFamily="34" charset="0"/>
            </a:endParaRPr>
          </a:p>
        </p:txBody>
      </p:sp>
      <p:cxnSp>
        <p:nvCxnSpPr>
          <p:cNvPr id="7" name="Gerader Verbinder 6">
            <a:extLst>
              <a:ext uri="{FF2B5EF4-FFF2-40B4-BE49-F238E27FC236}">
                <a16:creationId xmlns:a16="http://schemas.microsoft.com/office/drawing/2014/main" id="{45A1FE00-13A8-4E17-8C4A-908A757C30F8}"/>
              </a:ext>
            </a:extLst>
          </p:cNvPr>
          <p:cNvCxnSpPr/>
          <p:nvPr/>
        </p:nvCxnSpPr>
        <p:spPr bwMode="auto">
          <a:xfrm>
            <a:off x="3228392" y="5673012"/>
            <a:ext cx="2939143"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feld 40">
            <a:extLst>
              <a:ext uri="{FF2B5EF4-FFF2-40B4-BE49-F238E27FC236}">
                <a16:creationId xmlns:a16="http://schemas.microsoft.com/office/drawing/2014/main" id="{B7D48800-8E86-4455-8454-18BB3FA1FB66}"/>
              </a:ext>
            </a:extLst>
          </p:cNvPr>
          <p:cNvSpPr txBox="1">
            <a:spLocks noChangeArrowheads="1"/>
          </p:cNvSpPr>
          <p:nvPr/>
        </p:nvSpPr>
        <p:spPr bwMode="auto">
          <a:xfrm>
            <a:off x="0" y="6164263"/>
            <a:ext cx="990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Sehr großer volkswirtschaftlicher Schaden, der nur zum Teil in öffentlichen Haushalt steht!</a:t>
            </a:r>
          </a:p>
        </p:txBody>
      </p:sp>
      <p:sp>
        <p:nvSpPr>
          <p:cNvPr id="9" name="Text Box 5">
            <a:extLst>
              <a:ext uri="{FF2B5EF4-FFF2-40B4-BE49-F238E27FC236}">
                <a16:creationId xmlns:a16="http://schemas.microsoft.com/office/drawing/2014/main" id="{CDBDBB5C-3F26-43E2-B2E2-E78219A0B9E2}"/>
              </a:ext>
            </a:extLst>
          </p:cNvPr>
          <p:cNvSpPr txBox="1">
            <a:spLocks noChangeArrowheads="1"/>
          </p:cNvSpPr>
          <p:nvPr/>
        </p:nvSpPr>
        <p:spPr bwMode="auto">
          <a:xfrm>
            <a:off x="6830008" y="5839732"/>
            <a:ext cx="2564817"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Bundesumweltamt, ISE e.V.</a:t>
            </a:r>
            <a:endParaRPr lang="en-US" altLang="de-DE" sz="1200" dirty="0"/>
          </a:p>
        </p:txBody>
      </p:sp>
      <p:sp>
        <p:nvSpPr>
          <p:cNvPr id="10" name="Textfeld 9">
            <a:extLst>
              <a:ext uri="{FF2B5EF4-FFF2-40B4-BE49-F238E27FC236}">
                <a16:creationId xmlns:a16="http://schemas.microsoft.com/office/drawing/2014/main" id="{2E0F83F2-8AED-462A-96C0-B9FD8B20B37D}"/>
              </a:ext>
            </a:extLst>
          </p:cNvPr>
          <p:cNvSpPr txBox="1"/>
          <p:nvPr/>
        </p:nvSpPr>
        <p:spPr>
          <a:xfrm>
            <a:off x="5464806" y="1862281"/>
            <a:ext cx="1231640" cy="338554"/>
          </a:xfrm>
          <a:prstGeom prst="rect">
            <a:avLst/>
          </a:prstGeom>
          <a:noFill/>
        </p:spPr>
        <p:txBody>
          <a:bodyPr wrap="square" rtlCol="0">
            <a:spAutoFit/>
          </a:bodyPr>
          <a:ls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a:lstStyle>
          <a:p>
            <a:r>
              <a:rPr lang="de-DE" sz="1600" dirty="0">
                <a:solidFill>
                  <a:srgbClr val="3333FF"/>
                </a:solidFill>
              </a:rPr>
              <a:t>180€/t CO</a:t>
            </a:r>
            <a:r>
              <a:rPr lang="de-DE" sz="1600" baseline="-25000" dirty="0">
                <a:solidFill>
                  <a:srgbClr val="3333FF"/>
                </a:solidFill>
              </a:rPr>
              <a:t>2</a:t>
            </a:r>
          </a:p>
        </p:txBody>
      </p:sp>
      <p:sp>
        <p:nvSpPr>
          <p:cNvPr id="11" name="Textfeld 10"/>
          <p:cNvSpPr txBox="1"/>
          <p:nvPr/>
        </p:nvSpPr>
        <p:spPr>
          <a:xfrm>
            <a:off x="880236" y="7948"/>
            <a:ext cx="8623496" cy="461665"/>
          </a:xfrm>
          <a:prstGeom prst="rect">
            <a:avLst/>
          </a:prstGeom>
          <a:noFill/>
        </p:spPr>
        <p:txBody>
          <a:bodyPr wrap="square" rtlCol="0">
            <a:spAutoFit/>
          </a:bodyPr>
          <a:lstStyle/>
          <a:p>
            <a:r>
              <a:rPr lang="de-DE" dirty="0">
                <a:solidFill>
                  <a:schemeClr val="bg1"/>
                </a:solidFill>
              </a:rPr>
              <a:t>Welcher Schaden entsteht durch die Klimakrise?</a:t>
            </a:r>
          </a:p>
        </p:txBody>
      </p:sp>
    </p:spTree>
    <p:extLst>
      <p:ext uri="{BB962C8B-B14F-4D97-AF65-F5344CB8AC3E}">
        <p14:creationId xmlns:p14="http://schemas.microsoft.com/office/powerpoint/2010/main" val="225617223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p:cNvSpPr txBox="1"/>
          <p:nvPr/>
        </p:nvSpPr>
        <p:spPr>
          <a:xfrm>
            <a:off x="880236" y="7948"/>
            <a:ext cx="8623496" cy="461665"/>
          </a:xfrm>
          <a:prstGeom prst="rect">
            <a:avLst/>
          </a:prstGeom>
          <a:noFill/>
        </p:spPr>
        <p:txBody>
          <a:bodyPr wrap="square" rtlCol="0">
            <a:spAutoFit/>
          </a:bodyPr>
          <a:lstStyle/>
          <a:p>
            <a:r>
              <a:rPr lang="de-DE" dirty="0">
                <a:solidFill>
                  <a:schemeClr val="bg1"/>
                </a:solidFill>
              </a:rPr>
              <a:t>„Billion Dollar </a:t>
            </a:r>
            <a:r>
              <a:rPr lang="de-DE" dirty="0" err="1">
                <a:solidFill>
                  <a:schemeClr val="bg1"/>
                </a:solidFill>
              </a:rPr>
              <a:t>Disasters</a:t>
            </a:r>
            <a:r>
              <a:rPr lang="de-DE" dirty="0">
                <a:solidFill>
                  <a:schemeClr val="bg1"/>
                </a:solidFill>
              </a:rPr>
              <a:t>“</a:t>
            </a:r>
          </a:p>
        </p:txBody>
      </p:sp>
      <p:pic>
        <p:nvPicPr>
          <p:cNvPr id="6" name="Grafik 5">
            <a:extLst>
              <a:ext uri="{FF2B5EF4-FFF2-40B4-BE49-F238E27FC236}">
                <a16:creationId xmlns:a16="http://schemas.microsoft.com/office/drawing/2014/main" id="{0005A4E7-BB00-4F12-A092-FF250B674753}"/>
              </a:ext>
            </a:extLst>
          </p:cNvPr>
          <p:cNvPicPr>
            <a:picLocks noChangeAspect="1"/>
          </p:cNvPicPr>
          <p:nvPr/>
        </p:nvPicPr>
        <p:blipFill rotWithShape="1">
          <a:blip r:embed="rId3"/>
          <a:srcRect l="6218" r="50000" b="27511"/>
          <a:stretch/>
        </p:blipFill>
        <p:spPr>
          <a:xfrm>
            <a:off x="311565" y="939290"/>
            <a:ext cx="9120448" cy="4585210"/>
          </a:xfrm>
          <a:prstGeom prst="rect">
            <a:avLst/>
          </a:prstGeom>
        </p:spPr>
      </p:pic>
      <p:sp>
        <p:nvSpPr>
          <p:cNvPr id="12" name="Text Box 5">
            <a:extLst>
              <a:ext uri="{FF2B5EF4-FFF2-40B4-BE49-F238E27FC236}">
                <a16:creationId xmlns:a16="http://schemas.microsoft.com/office/drawing/2014/main" id="{490EB852-5642-482F-9BE6-BC5BFBF3BEA7}"/>
              </a:ext>
            </a:extLst>
          </p:cNvPr>
          <p:cNvSpPr txBox="1">
            <a:spLocks noChangeArrowheads="1"/>
          </p:cNvSpPr>
          <p:nvPr/>
        </p:nvSpPr>
        <p:spPr bwMode="auto">
          <a:xfrm>
            <a:off x="5096734" y="5659715"/>
            <a:ext cx="4658233"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Climate Central, 2021, Tagesthemen, Wetter 06.10.2021</a:t>
            </a:r>
            <a:endParaRPr lang="en-US" altLang="de-DE" sz="1200" dirty="0"/>
          </a:p>
        </p:txBody>
      </p:sp>
      <p:sp>
        <p:nvSpPr>
          <p:cNvPr id="13" name="Textfeld 40">
            <a:extLst>
              <a:ext uri="{FF2B5EF4-FFF2-40B4-BE49-F238E27FC236}">
                <a16:creationId xmlns:a16="http://schemas.microsoft.com/office/drawing/2014/main" id="{B7D48800-8E86-4455-8454-18BB3FA1FB66}"/>
              </a:ext>
            </a:extLst>
          </p:cNvPr>
          <p:cNvSpPr txBox="1">
            <a:spLocks noChangeArrowheads="1"/>
          </p:cNvSpPr>
          <p:nvPr/>
        </p:nvSpPr>
        <p:spPr bwMode="auto">
          <a:xfrm>
            <a:off x="0" y="6164263"/>
            <a:ext cx="990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Mittlerer Abstand zwischen 2 Naturkatastrophen &gt; 1 Mrd. $ fällt und liegt in 2021 bei 18 Tagen!</a:t>
            </a:r>
          </a:p>
        </p:txBody>
      </p:sp>
    </p:spTree>
    <p:extLst>
      <p:ext uri="{BB962C8B-B14F-4D97-AF65-F5344CB8AC3E}">
        <p14:creationId xmlns:p14="http://schemas.microsoft.com/office/powerpoint/2010/main" val="179886364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832336" y="0"/>
            <a:ext cx="8623496" cy="830997"/>
          </a:xfrm>
          <a:prstGeom prst="rect">
            <a:avLst/>
          </a:prstGeom>
          <a:noFill/>
        </p:spPr>
        <p:txBody>
          <a:bodyPr wrap="square" rtlCol="0">
            <a:spAutoFit/>
          </a:bodyPr>
          <a:lstStyle/>
          <a:p>
            <a:r>
              <a:rPr lang="de-DE" dirty="0">
                <a:solidFill>
                  <a:schemeClr val="bg1"/>
                </a:solidFill>
              </a:rPr>
              <a:t>Was passiert, wenn es so weiter geht und es immer wärmer wird?  </a:t>
            </a:r>
            <a:r>
              <a:rPr lang="de-DE" dirty="0">
                <a:solidFill>
                  <a:schemeClr val="bg1"/>
                </a:solidFill>
                <a:sym typeface="Wingdings" panose="05000000000000000000" pitchFamily="2" charset="2"/>
              </a:rPr>
              <a:t> </a:t>
            </a:r>
            <a:r>
              <a:rPr lang="de-DE" sz="2400" dirty="0">
                <a:solidFill>
                  <a:schemeClr val="bg1"/>
                </a:solidFill>
              </a:rPr>
              <a:t>klimatische Kipp-Punkte </a:t>
            </a:r>
            <a:endParaRPr lang="de-DE" dirty="0">
              <a:solidFill>
                <a:schemeClr val="bg1"/>
              </a:solidFill>
            </a:endParaRPr>
          </a:p>
        </p:txBody>
      </p:sp>
      <p:sp>
        <p:nvSpPr>
          <p:cNvPr id="4" name="Rectangle 4">
            <a:extLst>
              <a:ext uri="{FF2B5EF4-FFF2-40B4-BE49-F238E27FC236}">
                <a16:creationId xmlns:a16="http://schemas.microsoft.com/office/drawing/2014/main" id="{021B6F70-392E-467E-9121-06B86510FB93}"/>
              </a:ext>
            </a:extLst>
          </p:cNvPr>
          <p:cNvSpPr>
            <a:spLocks noChangeArrowheads="1"/>
          </p:cNvSpPr>
          <p:nvPr/>
        </p:nvSpPr>
        <p:spPr bwMode="auto">
          <a:xfrm>
            <a:off x="253218" y="1005875"/>
            <a:ext cx="9202614" cy="4867240"/>
          </a:xfrm>
          <a:prstGeom prst="rect">
            <a:avLst/>
          </a:prstGeom>
          <a:noFill/>
          <a:ln w="9525">
            <a:noFill/>
            <a:miter lim="800000"/>
            <a:headEnd/>
            <a:tailEnd/>
          </a:ln>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br>
              <a:rPr lang="de-DE" sz="2000" dirty="0"/>
            </a:br>
            <a:r>
              <a:rPr lang="de-DE" sz="2000" dirty="0"/>
              <a:t>-    </a:t>
            </a:r>
            <a:r>
              <a:rPr lang="de-DE" altLang="de-DE" dirty="0">
                <a:solidFill>
                  <a:schemeClr val="accent6"/>
                </a:solidFill>
              </a:rPr>
              <a:t>Schmelzen des Grönländischen Eisschildes </a:t>
            </a:r>
          </a:p>
          <a:p>
            <a:pPr>
              <a:defRPr/>
            </a:pPr>
            <a:r>
              <a:rPr lang="de-DE" altLang="de-DE" dirty="0">
                <a:solidFill>
                  <a:schemeClr val="accent6"/>
                </a:solidFill>
                <a:sym typeface="Wingdings" panose="05000000000000000000" pitchFamily="2" charset="2"/>
              </a:rPr>
              <a:t>	 </a:t>
            </a:r>
            <a:r>
              <a:rPr lang="de-DE" altLang="de-DE" dirty="0">
                <a:solidFill>
                  <a:schemeClr val="accent6"/>
                </a:solidFill>
              </a:rPr>
              <a:t>Anstieg des Meeresspiegels</a:t>
            </a:r>
          </a:p>
          <a:p>
            <a:pPr marL="342900" indent="-342900">
              <a:lnSpc>
                <a:spcPct val="150000"/>
              </a:lnSpc>
              <a:buFontTx/>
              <a:buChar char="-"/>
              <a:defRPr/>
            </a:pPr>
            <a:r>
              <a:rPr lang="de-DE" altLang="de-DE" dirty="0">
                <a:solidFill>
                  <a:schemeClr val="accent6"/>
                </a:solidFill>
              </a:rPr>
              <a:t>Schmelzen des polaren Eises und der Gletscher </a:t>
            </a:r>
          </a:p>
          <a:p>
            <a:pPr lvl="1" indent="0">
              <a:defRPr/>
            </a:pPr>
            <a:r>
              <a:rPr lang="de-DE" altLang="de-DE" dirty="0">
                <a:solidFill>
                  <a:schemeClr val="accent6"/>
                </a:solidFill>
                <a:sym typeface="Wingdings" panose="05000000000000000000" pitchFamily="2" charset="2"/>
              </a:rPr>
              <a:t>	 Verringerung der Lichtreflexion</a:t>
            </a:r>
            <a:endParaRPr lang="de-DE" altLang="de-DE" dirty="0">
              <a:solidFill>
                <a:schemeClr val="accent6"/>
              </a:solidFill>
            </a:endParaRPr>
          </a:p>
          <a:p>
            <a:pPr marL="342900" indent="-342900">
              <a:lnSpc>
                <a:spcPct val="150000"/>
              </a:lnSpc>
              <a:buFontTx/>
              <a:buChar char="-"/>
              <a:defRPr/>
            </a:pPr>
            <a:r>
              <a:rPr lang="de-DE" altLang="de-DE" dirty="0">
                <a:solidFill>
                  <a:schemeClr val="accent6"/>
                </a:solidFill>
              </a:rPr>
              <a:t>Auftauen des Permafrostbodens </a:t>
            </a:r>
          </a:p>
          <a:p>
            <a:pPr lvl="1" indent="0">
              <a:defRPr/>
            </a:pPr>
            <a:r>
              <a:rPr lang="de-DE" altLang="de-DE" dirty="0">
                <a:solidFill>
                  <a:schemeClr val="accent6"/>
                </a:solidFill>
                <a:sym typeface="Wingdings" panose="05000000000000000000" pitchFamily="2" charset="2"/>
              </a:rPr>
              <a:t>	 Steigerung von </a:t>
            </a:r>
            <a:r>
              <a:rPr lang="de-DE" altLang="de-DE" dirty="0">
                <a:solidFill>
                  <a:schemeClr val="accent6"/>
                </a:solidFill>
              </a:rPr>
              <a:t>Methan und CO</a:t>
            </a:r>
            <a:r>
              <a:rPr lang="de-DE" altLang="de-DE" b="1" baseline="-25000" dirty="0">
                <a:solidFill>
                  <a:schemeClr val="accent6"/>
                </a:solidFill>
              </a:rPr>
              <a:t>2</a:t>
            </a:r>
          </a:p>
          <a:p>
            <a:pPr marL="342900" indent="-342900">
              <a:lnSpc>
                <a:spcPct val="150000"/>
              </a:lnSpc>
              <a:buFontTx/>
              <a:buChar char="-"/>
              <a:defRPr/>
            </a:pPr>
            <a:r>
              <a:rPr lang="de-DE" altLang="de-DE" dirty="0">
                <a:solidFill>
                  <a:schemeClr val="accent6"/>
                </a:solidFill>
              </a:rPr>
              <a:t>Störung der ozeanischen Zirkulation im Nordatlantik </a:t>
            </a:r>
          </a:p>
          <a:p>
            <a:pPr lvl="1" indent="0">
              <a:defRPr/>
            </a:pPr>
            <a:r>
              <a:rPr lang="de-DE" altLang="de-DE" dirty="0">
                <a:solidFill>
                  <a:schemeClr val="accent6"/>
                </a:solidFill>
                <a:sym typeface="Wingdings" panose="05000000000000000000" pitchFamily="2" charset="2"/>
              </a:rPr>
              <a:t>	 Änderung </a:t>
            </a:r>
            <a:r>
              <a:rPr lang="de-DE" altLang="de-DE" dirty="0">
                <a:solidFill>
                  <a:schemeClr val="accent6"/>
                </a:solidFill>
              </a:rPr>
              <a:t>Golf-Strom</a:t>
            </a:r>
          </a:p>
          <a:p>
            <a:pPr marL="342900" indent="-342900">
              <a:lnSpc>
                <a:spcPct val="150000"/>
              </a:lnSpc>
              <a:buFontTx/>
              <a:buChar char="-"/>
              <a:defRPr/>
            </a:pPr>
            <a:r>
              <a:rPr lang="de-DE" altLang="de-DE" dirty="0">
                <a:solidFill>
                  <a:schemeClr val="accent6"/>
                </a:solidFill>
              </a:rPr>
              <a:t>Versauerung der Ozeane </a:t>
            </a:r>
          </a:p>
          <a:p>
            <a:pPr lvl="1" indent="0">
              <a:defRPr/>
            </a:pPr>
            <a:r>
              <a:rPr lang="de-DE" altLang="de-DE" dirty="0">
                <a:solidFill>
                  <a:schemeClr val="accent6"/>
                </a:solidFill>
                <a:sym typeface="Wingdings" panose="05000000000000000000" pitchFamily="2" charset="2"/>
              </a:rPr>
              <a:t>	 </a:t>
            </a:r>
            <a:r>
              <a:rPr lang="de-DE" altLang="de-DE" dirty="0">
                <a:solidFill>
                  <a:schemeClr val="accent6"/>
                </a:solidFill>
              </a:rPr>
              <a:t>weniger CO</a:t>
            </a:r>
            <a:r>
              <a:rPr lang="de-DE" altLang="de-DE" b="1" baseline="-25000" dirty="0">
                <a:solidFill>
                  <a:schemeClr val="accent6"/>
                </a:solidFill>
              </a:rPr>
              <a:t>2</a:t>
            </a:r>
            <a:r>
              <a:rPr lang="de-DE" altLang="de-DE" dirty="0">
                <a:solidFill>
                  <a:schemeClr val="accent6"/>
                </a:solidFill>
              </a:rPr>
              <a:t>-Aufnahme</a:t>
            </a:r>
          </a:p>
        </p:txBody>
      </p:sp>
    </p:spTree>
    <p:extLst>
      <p:ext uri="{BB962C8B-B14F-4D97-AF65-F5344CB8AC3E}">
        <p14:creationId xmlns:p14="http://schemas.microsoft.com/office/powerpoint/2010/main" val="1024483729"/>
      </p:ext>
    </p:extLst>
  </p:cSld>
  <p:clrMapOvr>
    <a:masterClrMapping/>
  </p:clrMapOvr>
  <p:transition>
    <p:randomBa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60382"/>
            <a:ext cx="319157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sz="2000" dirty="0">
                <a:solidFill>
                  <a:schemeClr val="bg1"/>
                </a:solidFill>
                <a:effectLst/>
              </a:rPr>
              <a:t>Drohende Risiken</a:t>
            </a:r>
            <a:br>
              <a:rPr lang="de-DE" sz="2000" dirty="0">
                <a:solidFill>
                  <a:schemeClr val="bg1"/>
                </a:solidFill>
                <a:effectLst/>
              </a:rPr>
            </a:br>
            <a:r>
              <a:rPr lang="de-DE" sz="2000" dirty="0">
                <a:solidFill>
                  <a:schemeClr val="bg1"/>
                </a:solidFill>
                <a:effectLst/>
              </a:rPr>
              <a:t>Kippelemente im Erdsystem</a:t>
            </a:r>
          </a:p>
        </p:txBody>
      </p:sp>
      <p:pic>
        <p:nvPicPr>
          <p:cNvPr id="3" name="Grafik 2">
            <a:extLst>
              <a:ext uri="{FF2B5EF4-FFF2-40B4-BE49-F238E27FC236}">
                <a16:creationId xmlns:a16="http://schemas.microsoft.com/office/drawing/2014/main" id="{14C06FA6-CFBC-187B-3F57-372F7D59CBCA}"/>
              </a:ext>
            </a:extLst>
          </p:cNvPr>
          <p:cNvPicPr>
            <a:picLocks noChangeAspect="1"/>
          </p:cNvPicPr>
          <p:nvPr/>
        </p:nvPicPr>
        <p:blipFill rotWithShape="1">
          <a:blip r:embed="rId3"/>
          <a:srcRect l="46328" t="7869" r="33817" b="38029"/>
          <a:stretch/>
        </p:blipFill>
        <p:spPr>
          <a:xfrm>
            <a:off x="60093" y="759191"/>
            <a:ext cx="9775769" cy="4994628"/>
          </a:xfrm>
          <a:prstGeom prst="rect">
            <a:avLst/>
          </a:prstGeom>
        </p:spPr>
      </p:pic>
      <p:sp>
        <p:nvSpPr>
          <p:cNvPr id="2" name="Text Box 5">
            <a:extLst>
              <a:ext uri="{FF2B5EF4-FFF2-40B4-BE49-F238E27FC236}">
                <a16:creationId xmlns:a16="http://schemas.microsoft.com/office/drawing/2014/main" id="{2B9F591A-CFFC-3A3E-F72D-5ADB7A523A81}"/>
              </a:ext>
            </a:extLst>
          </p:cNvPr>
          <p:cNvSpPr txBox="1">
            <a:spLocks noChangeArrowheads="1"/>
          </p:cNvSpPr>
          <p:nvPr/>
        </p:nvSpPr>
        <p:spPr bwMode="auto">
          <a:xfrm>
            <a:off x="0" y="6006278"/>
            <a:ext cx="9905998"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a:solidFill>
                  <a:srgbClr val="00B050"/>
                </a:solidFill>
              </a:rPr>
              <a:t>Wir müssen verhindern, dass die Kipppunkte ausgelöst werden!</a:t>
            </a:r>
            <a:endParaRPr lang="de-DE" altLang="de-DE" sz="1800" i="1" dirty="0">
              <a:solidFill>
                <a:srgbClr val="00B050"/>
              </a:solidFill>
            </a:endParaRPr>
          </a:p>
        </p:txBody>
      </p:sp>
    </p:spTree>
    <p:extLst>
      <p:ext uri="{BB962C8B-B14F-4D97-AF65-F5344CB8AC3E}">
        <p14:creationId xmlns:p14="http://schemas.microsoft.com/office/powerpoint/2010/main" val="172958079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854109" y="12751"/>
            <a:ext cx="8623496" cy="830997"/>
          </a:xfrm>
          <a:prstGeom prst="rect">
            <a:avLst/>
          </a:prstGeom>
          <a:noFill/>
        </p:spPr>
        <p:txBody>
          <a:bodyPr wrap="square" rtlCol="0">
            <a:spAutoFit/>
          </a:bodyPr>
          <a:lstStyle/>
          <a:p>
            <a:r>
              <a:rPr lang="de-DE" dirty="0">
                <a:solidFill>
                  <a:schemeClr val="bg1"/>
                </a:solidFill>
              </a:rPr>
              <a:t>Klimaschutzziele von Paris</a:t>
            </a:r>
            <a:br>
              <a:rPr lang="de-DE" dirty="0">
                <a:solidFill>
                  <a:schemeClr val="bg1"/>
                </a:solidFill>
              </a:rPr>
            </a:br>
            <a:r>
              <a:rPr lang="de-DE" dirty="0">
                <a:solidFill>
                  <a:schemeClr val="bg1"/>
                </a:solidFill>
              </a:rPr>
              <a:t>Übereinkommen vom 12. Dezember 2015</a:t>
            </a:r>
          </a:p>
        </p:txBody>
      </p:sp>
      <p:sp>
        <p:nvSpPr>
          <p:cNvPr id="12" name="Textfeld 40">
            <a:extLst>
              <a:ext uri="{FF2B5EF4-FFF2-40B4-BE49-F238E27FC236}">
                <a16:creationId xmlns:a16="http://schemas.microsoft.com/office/drawing/2014/main" id="{D706EF10-2553-49CF-B596-A84C7D6CE017}"/>
              </a:ext>
            </a:extLst>
          </p:cNvPr>
          <p:cNvSpPr txBox="1">
            <a:spLocks noChangeArrowheads="1"/>
          </p:cNvSpPr>
          <p:nvPr/>
        </p:nvSpPr>
        <p:spPr bwMode="auto">
          <a:xfrm>
            <a:off x="0" y="5675354"/>
            <a:ext cx="9906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Am 12.12.2015 haben 195 Länder das Klimaschutz-Übereinkommen unterschrieben – </a:t>
            </a:r>
            <a:br>
              <a:rPr lang="de-DE" altLang="de-DE" sz="1800" dirty="0">
                <a:solidFill>
                  <a:srgbClr val="00B050"/>
                </a:solidFill>
              </a:rPr>
            </a:br>
            <a:r>
              <a:rPr lang="de-DE" altLang="de-DE" sz="1800" dirty="0">
                <a:solidFill>
                  <a:srgbClr val="00B050"/>
                </a:solidFill>
              </a:rPr>
              <a:t>ein Meilenstein in der Menschheitsgeschichte!</a:t>
            </a:r>
          </a:p>
        </p:txBody>
      </p:sp>
      <p:sp>
        <p:nvSpPr>
          <p:cNvPr id="15" name="Rectangle 1">
            <a:extLst>
              <a:ext uri="{FF2B5EF4-FFF2-40B4-BE49-F238E27FC236}">
                <a16:creationId xmlns:a16="http://schemas.microsoft.com/office/drawing/2014/main" id="{521EA7E7-1197-45C6-AFD4-2801CB68DD87}"/>
              </a:ext>
            </a:extLst>
          </p:cNvPr>
          <p:cNvSpPr>
            <a:spLocks noChangeArrowheads="1"/>
          </p:cNvSpPr>
          <p:nvPr/>
        </p:nvSpPr>
        <p:spPr bwMode="auto">
          <a:xfrm>
            <a:off x="2159726" y="1168266"/>
            <a:ext cx="7317879"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1" u="none" strike="noStrike" cap="none" normalizeH="0" baseline="0" dirty="0">
                <a:ln>
                  <a:noFill/>
                </a:ln>
                <a:solidFill>
                  <a:schemeClr val="tx1"/>
                </a:solidFill>
                <a:effectLst/>
                <a:latin typeface="Arial" panose="020B0604020202020204" pitchFamily="34" charset="0"/>
              </a:rPr>
              <a:t>Das Ziel des Übereinkommens ist in Artikel 2 „Verbesserung der Umsetzung“ des UNFCCC wie folgt geregelt:</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1" u="none" strike="noStrike" cap="none" normalizeH="0" baseline="0" dirty="0">
                <a:ln>
                  <a:noFill/>
                </a:ln>
                <a:solidFill>
                  <a:schemeClr val="tx1"/>
                </a:solidFill>
                <a:effectLst/>
                <a:latin typeface="Arial" panose="020B0604020202020204" pitchFamily="34" charset="0"/>
              </a:rPr>
              <a:t> </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de-DE" altLang="de-DE" sz="1600" b="1" i="1" u="none" strike="noStrike" cap="none" normalizeH="0" baseline="0" dirty="0">
                <a:ln>
                  <a:noFill/>
                </a:ln>
                <a:solidFill>
                  <a:schemeClr val="tx1"/>
                </a:solidFill>
                <a:effectLst/>
                <a:latin typeface="Arial" panose="020B0604020202020204" pitchFamily="34" charset="0"/>
              </a:rPr>
              <a:t>(a)</a:t>
            </a:r>
            <a:r>
              <a:rPr kumimoji="0" lang="de-DE" altLang="de-DE" sz="1600" b="0" i="1" u="none" strike="noStrike" cap="none" normalizeH="0" baseline="0" dirty="0">
                <a:ln>
                  <a:noFill/>
                </a:ln>
                <a:solidFill>
                  <a:schemeClr val="tx1"/>
                </a:solidFill>
                <a:effectLst/>
                <a:latin typeface="Arial" panose="020B0604020202020204" pitchFamily="34" charset="0"/>
              </a:rPr>
              <a:t> Begrenzung des Anstiegs der globalen Durchschnittstemperatur auf deutlich unter 2 °C über dem vorindustriellen Niveau; Anstrengungen, um den Temperaturanstieg auf 1,5 °C über dem vorindustriellen Niveau zu begrenzen. Dadurch sollen die Risiken und </a:t>
            </a:r>
            <a:r>
              <a:rPr kumimoji="0" lang="de-DE" altLang="de-DE" sz="1600" b="0" i="1" u="none" strike="noStrike" cap="none" normalizeH="0" baseline="0" dirty="0">
                <a:ln>
                  <a:noFill/>
                </a:ln>
                <a:solidFill>
                  <a:schemeClr val="tx1"/>
                </a:solidFill>
                <a:effectLst/>
                <a:latin typeface="Arial" panose="020B0604020202020204" pitchFamily="34" charset="0"/>
                <a:hlinkClick r:id="rId3" tooltip="Treibhausgas"/>
              </a:rPr>
              <a:t>Auswirkungen des Klimawandels</a:t>
            </a:r>
            <a:r>
              <a:rPr kumimoji="0" lang="de-DE" altLang="de-DE" sz="1600" b="0" i="1" u="none" strike="noStrike" cap="none" normalizeH="0" baseline="0" dirty="0">
                <a:ln>
                  <a:noFill/>
                </a:ln>
                <a:solidFill>
                  <a:schemeClr val="tx1"/>
                </a:solidFill>
                <a:effectLst/>
                <a:latin typeface="Arial" panose="020B0604020202020204" pitchFamily="34" charset="0"/>
              </a:rPr>
              <a:t> deutlich reduziert werden;</a:t>
            </a:r>
            <a:br>
              <a:rPr kumimoji="0" lang="de-DE" altLang="de-DE" sz="1600" b="0" i="1" u="none" strike="noStrike" cap="none" normalizeH="0" baseline="0" dirty="0">
                <a:ln>
                  <a:noFill/>
                </a:ln>
                <a:solidFill>
                  <a:schemeClr val="tx1"/>
                </a:solidFill>
                <a:effectLst/>
                <a:latin typeface="Arial" panose="020B0604020202020204" pitchFamily="34" charset="0"/>
              </a:rPr>
            </a:br>
            <a:endParaRPr kumimoji="0" lang="de-DE" altLang="de-DE" sz="1600" b="0" i="1" u="none" strike="noStrike" cap="none" normalizeH="0" baseline="0" dirty="0">
              <a:ln>
                <a:noFill/>
              </a:ln>
              <a:solidFill>
                <a:schemeClr val="tx1"/>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None/>
              <a:tabLst/>
            </a:pPr>
            <a:r>
              <a:rPr kumimoji="0" lang="de-DE" altLang="de-DE" sz="1600" b="1" i="1" u="none" strike="noStrike" cap="none" normalizeH="0" baseline="0" dirty="0">
                <a:ln>
                  <a:noFill/>
                </a:ln>
                <a:solidFill>
                  <a:schemeClr val="tx1"/>
                </a:solidFill>
                <a:effectLst/>
                <a:latin typeface="Arial" panose="020B0604020202020204" pitchFamily="34" charset="0"/>
              </a:rPr>
              <a:t>(b)</a:t>
            </a:r>
            <a:r>
              <a:rPr kumimoji="0" lang="de-DE" altLang="de-DE" sz="1600" b="0" i="1" u="none" strike="noStrike" cap="none" normalizeH="0" baseline="0" dirty="0">
                <a:ln>
                  <a:noFill/>
                </a:ln>
                <a:solidFill>
                  <a:schemeClr val="tx1"/>
                </a:solidFill>
                <a:effectLst/>
                <a:latin typeface="Arial" panose="020B0604020202020204" pitchFamily="34" charset="0"/>
              </a:rPr>
              <a:t> Erhöhung der Fähigkeit, sich </a:t>
            </a:r>
            <a:r>
              <a:rPr kumimoji="0" lang="de-DE" altLang="de-DE" sz="1600" b="0" i="1" u="none" strike="noStrike" cap="none" normalizeH="0" baseline="0" dirty="0">
                <a:ln>
                  <a:noFill/>
                </a:ln>
                <a:solidFill>
                  <a:schemeClr val="tx1"/>
                </a:solidFill>
                <a:effectLst/>
                <a:latin typeface="Arial" panose="020B0604020202020204" pitchFamily="34" charset="0"/>
                <a:hlinkClick r:id="rId4"/>
              </a:rPr>
              <a:t>an die nachteiligen Auswirkungen des Klimawandels anzupassen</a:t>
            </a:r>
            <a:r>
              <a:rPr kumimoji="0" lang="de-DE" altLang="de-DE" sz="1600" b="0" i="1" u="none" strike="noStrike" cap="none" normalizeH="0" baseline="0" dirty="0">
                <a:ln>
                  <a:noFill/>
                </a:ln>
                <a:solidFill>
                  <a:schemeClr val="tx1"/>
                </a:solidFill>
                <a:effectLst/>
                <a:latin typeface="Arial" panose="020B0604020202020204" pitchFamily="34" charset="0"/>
              </a:rPr>
              <a:t>, Förderung der </a:t>
            </a:r>
            <a:r>
              <a:rPr kumimoji="0" lang="de-DE" altLang="de-DE" sz="1600" b="0" i="1" u="none" strike="noStrike" cap="none" normalizeH="0" baseline="0" dirty="0">
                <a:ln>
                  <a:noFill/>
                </a:ln>
                <a:solidFill>
                  <a:schemeClr val="tx1"/>
                </a:solidFill>
                <a:effectLst/>
                <a:latin typeface="Arial" panose="020B0604020202020204" pitchFamily="34" charset="0"/>
                <a:hlinkClick r:id="rId5" tooltip="Resilienz (Soziologie)"/>
              </a:rPr>
              <a:t>Widerstandsfähigkeit</a:t>
            </a:r>
            <a:r>
              <a:rPr kumimoji="0" lang="de-DE" altLang="de-DE" sz="1600" b="0" i="1" u="none" strike="noStrike" cap="none" normalizeH="0" baseline="0" dirty="0">
                <a:ln>
                  <a:noFill/>
                </a:ln>
                <a:solidFill>
                  <a:schemeClr val="tx1"/>
                </a:solidFill>
                <a:effectLst/>
                <a:latin typeface="Arial" panose="020B0604020202020204" pitchFamily="34" charset="0"/>
              </a:rPr>
              <a:t> gegenüber Klimaänderungen sowie Förderung einer Entwicklung, die mit geringen Treibhausgasemissionen einhergeht und zugleich die Nahrungsmittelproduktion nicht bedroht;</a:t>
            </a:r>
            <a:br>
              <a:rPr kumimoji="0" lang="de-DE" altLang="de-DE" sz="1600" b="0" i="1" u="none" strike="noStrike" cap="none" normalizeH="0" baseline="0" dirty="0">
                <a:ln>
                  <a:noFill/>
                </a:ln>
                <a:solidFill>
                  <a:schemeClr val="tx1"/>
                </a:solidFill>
                <a:effectLst/>
                <a:latin typeface="Arial" panose="020B0604020202020204" pitchFamily="34" charset="0"/>
              </a:rPr>
            </a:br>
            <a:endParaRPr kumimoji="0" lang="de-DE" altLang="de-DE" sz="1600" b="0" i="1" u="none" strike="noStrike" cap="none" normalizeH="0" baseline="0" dirty="0">
              <a:ln>
                <a:noFill/>
              </a:ln>
              <a:solidFill>
                <a:schemeClr val="tx1"/>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None/>
              <a:tabLst/>
            </a:pPr>
            <a:r>
              <a:rPr kumimoji="0" lang="de-DE" altLang="de-DE" sz="1600" b="1" i="1" u="none" strike="noStrike" cap="none" normalizeH="0" baseline="0" dirty="0">
                <a:ln>
                  <a:noFill/>
                </a:ln>
                <a:solidFill>
                  <a:schemeClr val="tx1"/>
                </a:solidFill>
                <a:effectLst/>
                <a:latin typeface="Arial" panose="020B0604020202020204" pitchFamily="34" charset="0"/>
              </a:rPr>
              <a:t>(c)</a:t>
            </a:r>
            <a:r>
              <a:rPr kumimoji="0" lang="de-DE" altLang="de-DE" sz="1600" b="0" i="1" u="none" strike="noStrike" cap="none" normalizeH="0" baseline="0" dirty="0">
                <a:ln>
                  <a:noFill/>
                </a:ln>
                <a:solidFill>
                  <a:schemeClr val="tx1"/>
                </a:solidFill>
                <a:effectLst/>
                <a:latin typeface="Arial" panose="020B0604020202020204" pitchFamily="34" charset="0"/>
              </a:rPr>
              <a:t> Vereinbarkeit der Finanzströme mit einem Weg hin zu niedrigen </a:t>
            </a:r>
            <a:r>
              <a:rPr kumimoji="0" lang="de-DE" altLang="de-DE" sz="1600" b="0" i="1" u="none" strike="noStrike" cap="none" normalizeH="0" baseline="0" dirty="0">
                <a:ln>
                  <a:noFill/>
                </a:ln>
                <a:solidFill>
                  <a:schemeClr val="tx1"/>
                </a:solidFill>
                <a:effectLst/>
                <a:latin typeface="Arial" panose="020B0604020202020204" pitchFamily="34" charset="0"/>
                <a:hlinkClick r:id="rId6"/>
              </a:rPr>
              <a:t>Treibhausgasemissionen</a:t>
            </a:r>
            <a:r>
              <a:rPr kumimoji="0" lang="de-DE" altLang="de-DE" sz="1600" b="0" i="1" u="none" strike="noStrike" cap="none" normalizeH="0" baseline="0" dirty="0">
                <a:ln>
                  <a:noFill/>
                </a:ln>
                <a:solidFill>
                  <a:schemeClr val="tx1"/>
                </a:solidFill>
                <a:effectLst/>
                <a:latin typeface="Arial" panose="020B0604020202020204" pitchFamily="34" charset="0"/>
              </a:rPr>
              <a:t> und klimaresistenter Entwicklung</a:t>
            </a:r>
          </a:p>
        </p:txBody>
      </p:sp>
      <p:pic>
        <p:nvPicPr>
          <p:cNvPr id="17" name="Grafik 16">
            <a:extLst>
              <a:ext uri="{FF2B5EF4-FFF2-40B4-BE49-F238E27FC236}">
                <a16:creationId xmlns:a16="http://schemas.microsoft.com/office/drawing/2014/main" id="{BD5D982B-E50F-4C88-89AF-E6F2E2ED1E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20" y="2373086"/>
            <a:ext cx="2473234" cy="2473234"/>
          </a:xfrm>
          <a:prstGeom prst="rect">
            <a:avLst/>
          </a:prstGeom>
        </p:spPr>
      </p:pic>
    </p:spTree>
    <p:extLst>
      <p:ext uri="{BB962C8B-B14F-4D97-AF65-F5344CB8AC3E}">
        <p14:creationId xmlns:p14="http://schemas.microsoft.com/office/powerpoint/2010/main" val="149491744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854109" y="12751"/>
            <a:ext cx="8623496" cy="461665"/>
          </a:xfrm>
          <a:prstGeom prst="rect">
            <a:avLst/>
          </a:prstGeom>
          <a:noFill/>
        </p:spPr>
        <p:txBody>
          <a:bodyPr wrap="square" rtlCol="0">
            <a:spAutoFit/>
          </a:bodyPr>
          <a:lstStyle/>
          <a:p>
            <a:r>
              <a:rPr lang="de-DE" dirty="0">
                <a:solidFill>
                  <a:schemeClr val="bg1"/>
                </a:solidFill>
              </a:rPr>
              <a:t>Wie lange haben wir Zeit bis zur Klimaneutralität?</a:t>
            </a: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366" y="831714"/>
            <a:ext cx="5085274" cy="5303215"/>
          </a:xfrm>
          <a:prstGeom prst="rect">
            <a:avLst/>
          </a:prstGeom>
        </p:spPr>
      </p:pic>
      <p:sp>
        <p:nvSpPr>
          <p:cNvPr id="4" name="Ellipse 3">
            <a:extLst>
              <a:ext uri="{FF2B5EF4-FFF2-40B4-BE49-F238E27FC236}">
                <a16:creationId xmlns:a16="http://schemas.microsoft.com/office/drawing/2014/main" id="{432545F1-0541-450D-98DF-81537B6325C9}"/>
              </a:ext>
            </a:extLst>
          </p:cNvPr>
          <p:cNvSpPr/>
          <p:nvPr/>
        </p:nvSpPr>
        <p:spPr bwMode="auto">
          <a:xfrm>
            <a:off x="4641850" y="5430979"/>
            <a:ext cx="622300" cy="445086"/>
          </a:xfrm>
          <a:prstGeom prst="ellipse">
            <a:avLst/>
          </a:prstGeom>
          <a:noFill/>
          <a:ln w="381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5" name="Grafik 4">
            <a:extLst>
              <a:ext uri="{FF2B5EF4-FFF2-40B4-BE49-F238E27FC236}">
                <a16:creationId xmlns:a16="http://schemas.microsoft.com/office/drawing/2014/main" id="{9602B5B0-6AE0-4991-82E7-EBFF01C041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9600" r="23627" b="6770"/>
          <a:stretch>
            <a:fillRect/>
          </a:stretch>
        </p:blipFill>
        <p:spPr bwMode="auto">
          <a:xfrm>
            <a:off x="8612725" y="831850"/>
            <a:ext cx="728662" cy="4306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pieren 5">
            <a:extLst>
              <a:ext uri="{FF2B5EF4-FFF2-40B4-BE49-F238E27FC236}">
                <a16:creationId xmlns:a16="http://schemas.microsoft.com/office/drawing/2014/main" id="{C75B4E67-9FBB-4AA5-9693-C730EEB31F21}"/>
              </a:ext>
            </a:extLst>
          </p:cNvPr>
          <p:cNvGrpSpPr>
            <a:grpSpLocks/>
          </p:cNvGrpSpPr>
          <p:nvPr/>
        </p:nvGrpSpPr>
        <p:grpSpPr bwMode="auto">
          <a:xfrm>
            <a:off x="6715113" y="1993900"/>
            <a:ext cx="1733550" cy="1312863"/>
            <a:chOff x="7324436" y="2041525"/>
            <a:chExt cx="1733701" cy="1314217"/>
          </a:xfrm>
        </p:grpSpPr>
        <p:pic>
          <p:nvPicPr>
            <p:cNvPr id="7" name="Grafik 12">
              <a:extLst>
                <a:ext uri="{FF2B5EF4-FFF2-40B4-BE49-F238E27FC236}">
                  <a16:creationId xmlns:a16="http://schemas.microsoft.com/office/drawing/2014/main" id="{376EEC94-C7ED-49C2-A975-63D13FA027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164" r="51035"/>
            <a:stretch>
              <a:fillRect/>
            </a:stretch>
          </p:blipFill>
          <p:spPr bwMode="auto">
            <a:xfrm>
              <a:off x="8785951" y="2770967"/>
              <a:ext cx="2721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prechblase: oval 13">
              <a:extLst>
                <a:ext uri="{FF2B5EF4-FFF2-40B4-BE49-F238E27FC236}">
                  <a16:creationId xmlns:a16="http://schemas.microsoft.com/office/drawing/2014/main" id="{001F1E22-2EF2-4D8F-98DA-C67B97AC5629}"/>
                </a:ext>
              </a:extLst>
            </p:cNvPr>
            <p:cNvSpPr>
              <a:spLocks noChangeArrowheads="1"/>
            </p:cNvSpPr>
            <p:nvPr/>
          </p:nvSpPr>
          <p:spPr bwMode="auto">
            <a:xfrm>
              <a:off x="7324436" y="2041525"/>
              <a:ext cx="1292365" cy="1229233"/>
            </a:xfrm>
            <a:prstGeom prst="wedgeEllipseCallout">
              <a:avLst>
                <a:gd name="adj1" fmla="val 62843"/>
                <a:gd name="adj2" fmla="val 17324"/>
              </a:avLst>
            </a:prstGeom>
            <a:solidFill>
              <a:srgbClr val="FF0000"/>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dirty="0">
                  <a:solidFill>
                    <a:schemeClr val="bg1"/>
                  </a:solidFill>
                </a:rPr>
                <a:t>noch ist </a:t>
              </a:r>
            </a:p>
            <a:p>
              <a:pPr algn="ctr"/>
              <a:r>
                <a:rPr lang="de-DE" altLang="de-DE" sz="1600" dirty="0">
                  <a:solidFill>
                    <a:schemeClr val="bg1"/>
                  </a:solidFill>
                </a:rPr>
                <a:t>nichts</a:t>
              </a:r>
            </a:p>
            <a:p>
              <a:pPr algn="ctr"/>
              <a:r>
                <a:rPr lang="de-DE" altLang="de-DE" sz="1600" dirty="0">
                  <a:solidFill>
                    <a:schemeClr val="bg1"/>
                  </a:solidFill>
                </a:rPr>
                <a:t>passiert!</a:t>
              </a:r>
            </a:p>
          </p:txBody>
        </p:sp>
      </p:grpSp>
      <p:grpSp>
        <p:nvGrpSpPr>
          <p:cNvPr id="9" name="Gruppieren 8">
            <a:extLst>
              <a:ext uri="{FF2B5EF4-FFF2-40B4-BE49-F238E27FC236}">
                <a16:creationId xmlns:a16="http://schemas.microsoft.com/office/drawing/2014/main" id="{D6510F44-DE0C-4DCF-804A-B7246C417F52}"/>
              </a:ext>
            </a:extLst>
          </p:cNvPr>
          <p:cNvGrpSpPr>
            <a:grpSpLocks/>
          </p:cNvGrpSpPr>
          <p:nvPr/>
        </p:nvGrpSpPr>
        <p:grpSpPr bwMode="auto">
          <a:xfrm>
            <a:off x="6164677" y="4012047"/>
            <a:ext cx="2891980" cy="1641475"/>
            <a:chOff x="6725619" y="4885989"/>
            <a:chExt cx="2890835" cy="1640766"/>
          </a:xfrm>
        </p:grpSpPr>
        <p:pic>
          <p:nvPicPr>
            <p:cNvPr id="10" name="Grafik 2">
              <a:extLst>
                <a:ext uri="{FF2B5EF4-FFF2-40B4-BE49-F238E27FC236}">
                  <a16:creationId xmlns:a16="http://schemas.microsoft.com/office/drawing/2014/main" id="{89467188-3AEC-4E84-A881-11228C334C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7134" y="5063040"/>
              <a:ext cx="1439320" cy="1463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feld 3">
              <a:extLst>
                <a:ext uri="{FF2B5EF4-FFF2-40B4-BE49-F238E27FC236}">
                  <a16:creationId xmlns:a16="http://schemas.microsoft.com/office/drawing/2014/main" id="{65BA6F0C-0487-4400-85C9-7FE4AC84E981}"/>
                </a:ext>
              </a:extLst>
            </p:cNvPr>
            <p:cNvSpPr txBox="1">
              <a:spLocks noChangeArrowheads="1"/>
            </p:cNvSpPr>
            <p:nvPr/>
          </p:nvSpPr>
          <p:spPr bwMode="auto">
            <a:xfrm>
              <a:off x="6725619" y="4885989"/>
              <a:ext cx="1328688" cy="73834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400" b="1" dirty="0">
                  <a:solidFill>
                    <a:schemeClr val="bg1"/>
                  </a:solidFill>
                </a:rPr>
                <a:t>Die Rettung:</a:t>
              </a:r>
              <a:br>
                <a:rPr lang="de-DE" altLang="de-DE" sz="1400" dirty="0">
                  <a:solidFill>
                    <a:schemeClr val="bg1"/>
                  </a:solidFill>
                </a:rPr>
              </a:br>
              <a:r>
                <a:rPr lang="de-DE" altLang="de-DE" sz="1400" dirty="0">
                  <a:solidFill>
                    <a:schemeClr val="bg1"/>
                  </a:solidFill>
                </a:rPr>
                <a:t>Klimaschutz/</a:t>
              </a:r>
              <a:br>
                <a:rPr lang="de-DE" altLang="de-DE" sz="1400" dirty="0">
                  <a:solidFill>
                    <a:schemeClr val="bg1"/>
                  </a:solidFill>
                </a:rPr>
              </a:br>
              <a:r>
                <a:rPr lang="de-DE" altLang="de-DE" sz="1400" dirty="0">
                  <a:solidFill>
                    <a:schemeClr val="bg1"/>
                  </a:solidFill>
                </a:rPr>
                <a:t>Energiewende</a:t>
              </a:r>
            </a:p>
          </p:txBody>
        </p:sp>
      </p:grpSp>
      <p:sp>
        <p:nvSpPr>
          <p:cNvPr id="12" name="Textfeld 40">
            <a:extLst>
              <a:ext uri="{FF2B5EF4-FFF2-40B4-BE49-F238E27FC236}">
                <a16:creationId xmlns:a16="http://schemas.microsoft.com/office/drawing/2014/main" id="{D706EF10-2553-49CF-B596-A84C7D6CE017}"/>
              </a:ext>
            </a:extLst>
          </p:cNvPr>
          <p:cNvSpPr txBox="1">
            <a:spLocks noChangeArrowheads="1"/>
          </p:cNvSpPr>
          <p:nvPr/>
        </p:nvSpPr>
        <p:spPr bwMode="auto">
          <a:xfrm>
            <a:off x="0" y="6142005"/>
            <a:ext cx="990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Wir haben keine Wahl mehr! 2040 muss Schluss sein mit fossil!</a:t>
            </a:r>
          </a:p>
        </p:txBody>
      </p:sp>
      <p:sp>
        <p:nvSpPr>
          <p:cNvPr id="13" name="Text Box 5">
            <a:extLst>
              <a:ext uri="{FF2B5EF4-FFF2-40B4-BE49-F238E27FC236}">
                <a16:creationId xmlns:a16="http://schemas.microsoft.com/office/drawing/2014/main" id="{58949E7B-9743-4002-854E-68C9B00DBCC8}"/>
              </a:ext>
            </a:extLst>
          </p:cNvPr>
          <p:cNvSpPr txBox="1">
            <a:spLocks noChangeArrowheads="1"/>
          </p:cNvSpPr>
          <p:nvPr/>
        </p:nvSpPr>
        <p:spPr bwMode="auto">
          <a:xfrm>
            <a:off x="6830008" y="5839732"/>
            <a:ext cx="2564817"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a:t>
            </a:r>
            <a:r>
              <a:rPr lang="de-DE" altLang="de-DE" sz="1200" dirty="0" err="1"/>
              <a:t>nature</a:t>
            </a:r>
            <a:r>
              <a:rPr lang="de-DE" altLang="de-DE" sz="1200" dirty="0"/>
              <a:t>, ISE e.V.</a:t>
            </a:r>
            <a:endParaRPr lang="en-US" altLang="de-DE" sz="1200" dirty="0"/>
          </a:p>
        </p:txBody>
      </p:sp>
    </p:spTree>
    <p:extLst>
      <p:ext uri="{BB962C8B-B14F-4D97-AF65-F5344CB8AC3E}">
        <p14:creationId xmlns:p14="http://schemas.microsoft.com/office/powerpoint/2010/main" val="131682259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1+#ppt_w/2"/>
                                          </p:val>
                                        </p:tav>
                                        <p:tav tm="100000">
                                          <p:val>
                                            <p:strVal val="#ppt_x"/>
                                          </p:val>
                                        </p:tav>
                                      </p:tavLst>
                                    </p:anim>
                                    <p:anim calcmode="lin" valueType="num">
                                      <p:cBhvr additive="base">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ppt_x"/>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1+#ppt_w/2"/>
                                          </p:val>
                                        </p:tav>
                                        <p:tav tm="100000">
                                          <p:val>
                                            <p:strVal val="#ppt_x"/>
                                          </p:val>
                                        </p:tav>
                                      </p:tavLst>
                                    </p:anim>
                                    <p:anim calcmode="lin" valueType="num">
                                      <p:cBhvr additive="base">
                                        <p:cTn id="26"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1000" fill="hold"/>
                                        <p:tgtEl>
                                          <p:spTgt spid="12"/>
                                        </p:tgtEl>
                                        <p:attrNameLst>
                                          <p:attrName>ppt_x</p:attrName>
                                        </p:attrNameLst>
                                      </p:cBhvr>
                                      <p:tavLst>
                                        <p:tav tm="0">
                                          <p:val>
                                            <p:strVal val="#ppt_x"/>
                                          </p:val>
                                        </p:tav>
                                        <p:tav tm="100000">
                                          <p:val>
                                            <p:strVal val="#ppt_x"/>
                                          </p:val>
                                        </p:tav>
                                      </p:tavLst>
                                    </p:anim>
                                    <p:anim calcmode="lin" valueType="num">
                                      <p:cBhvr additive="base">
                                        <p:cTn id="32"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6C4F3EC3-3661-438C-863A-61263ABCDC51}"/>
              </a:ext>
            </a:extLst>
          </p:cNvPr>
          <p:cNvSpPr>
            <a:spLocks noChangeArrowheads="1"/>
          </p:cNvSpPr>
          <p:nvPr/>
        </p:nvSpPr>
        <p:spPr bwMode="auto">
          <a:xfrm>
            <a:off x="989105" y="6439"/>
            <a:ext cx="7611058" cy="369332"/>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Das CO</a:t>
            </a:r>
            <a:r>
              <a:rPr lang="de-DE" altLang="de-DE" baseline="-25000" dirty="0">
                <a:solidFill>
                  <a:schemeClr val="bg1"/>
                </a:solidFill>
              </a:rPr>
              <a:t>2</a:t>
            </a:r>
            <a:r>
              <a:rPr lang="de-DE" altLang="de-DE" dirty="0">
                <a:solidFill>
                  <a:schemeClr val="bg1"/>
                </a:solidFill>
              </a:rPr>
              <a:t>-Budget von D wird schon 2040 überschritten!</a:t>
            </a:r>
          </a:p>
        </p:txBody>
      </p:sp>
      <p:grpSp>
        <p:nvGrpSpPr>
          <p:cNvPr id="7" name="Gruppieren 6">
            <a:extLst>
              <a:ext uri="{FF2B5EF4-FFF2-40B4-BE49-F238E27FC236}">
                <a16:creationId xmlns:a16="http://schemas.microsoft.com/office/drawing/2014/main" id="{3B326306-CA41-4118-B85C-A28D6849B587}"/>
              </a:ext>
            </a:extLst>
          </p:cNvPr>
          <p:cNvGrpSpPr/>
          <p:nvPr/>
        </p:nvGrpSpPr>
        <p:grpSpPr>
          <a:xfrm>
            <a:off x="305937" y="827366"/>
            <a:ext cx="9134154" cy="4875850"/>
            <a:chOff x="305937" y="827366"/>
            <a:chExt cx="9134154" cy="4875850"/>
          </a:xfrm>
        </p:grpSpPr>
        <p:pic>
          <p:nvPicPr>
            <p:cNvPr id="3" name="Grafik 2">
              <a:extLst>
                <a:ext uri="{FF2B5EF4-FFF2-40B4-BE49-F238E27FC236}">
                  <a16:creationId xmlns:a16="http://schemas.microsoft.com/office/drawing/2014/main" id="{DC11E972-700B-4697-928F-E0E71FC3B41B}"/>
                </a:ext>
              </a:extLst>
            </p:cNvPr>
            <p:cNvPicPr>
              <a:picLocks noChangeAspect="1"/>
            </p:cNvPicPr>
            <p:nvPr/>
          </p:nvPicPr>
          <p:blipFill rotWithShape="1">
            <a:blip r:embed="rId3">
              <a:extLst>
                <a:ext uri="{28A0092B-C50C-407E-A947-70E740481C1C}">
                  <a14:useLocalDpi xmlns:a14="http://schemas.microsoft.com/office/drawing/2010/main" val="0"/>
                </a:ext>
              </a:extLst>
            </a:blip>
            <a:srcRect l="3680" t="14708" r="7705" b="8518"/>
            <a:stretch/>
          </p:blipFill>
          <p:spPr>
            <a:xfrm>
              <a:off x="4598120" y="827366"/>
              <a:ext cx="4841971" cy="4875850"/>
            </a:xfrm>
            <a:prstGeom prst="rect">
              <a:avLst/>
            </a:prstGeom>
          </p:spPr>
        </p:pic>
        <p:pic>
          <p:nvPicPr>
            <p:cNvPr id="8" name="Grafik 7">
              <a:extLst>
                <a:ext uri="{FF2B5EF4-FFF2-40B4-BE49-F238E27FC236}">
                  <a16:creationId xmlns:a16="http://schemas.microsoft.com/office/drawing/2014/main" id="{2F9DDB4D-E784-4DEC-9366-91419D6B7BDA}"/>
                </a:ext>
              </a:extLst>
            </p:cNvPr>
            <p:cNvPicPr>
              <a:picLocks noChangeAspect="1"/>
            </p:cNvPicPr>
            <p:nvPr/>
          </p:nvPicPr>
          <p:blipFill rotWithShape="1">
            <a:blip r:embed="rId3">
              <a:extLst>
                <a:ext uri="{28A0092B-C50C-407E-A947-70E740481C1C}">
                  <a14:useLocalDpi xmlns:a14="http://schemas.microsoft.com/office/drawing/2010/main" val="0"/>
                </a:ext>
              </a:extLst>
            </a:blip>
            <a:srcRect l="14344" t="93196" b="1410"/>
            <a:stretch/>
          </p:blipFill>
          <p:spPr>
            <a:xfrm>
              <a:off x="305937" y="5311236"/>
              <a:ext cx="4647063" cy="391980"/>
            </a:xfrm>
            <a:prstGeom prst="rect">
              <a:avLst/>
            </a:prstGeom>
          </p:spPr>
        </p:pic>
      </p:grpSp>
      <p:sp>
        <p:nvSpPr>
          <p:cNvPr id="4" name="Textfeld 3">
            <a:extLst>
              <a:ext uri="{FF2B5EF4-FFF2-40B4-BE49-F238E27FC236}">
                <a16:creationId xmlns:a16="http://schemas.microsoft.com/office/drawing/2014/main" id="{A64090AF-6958-4FBA-9B93-E9E1FA7FEF54}"/>
              </a:ext>
            </a:extLst>
          </p:cNvPr>
          <p:cNvSpPr txBox="1"/>
          <p:nvPr/>
        </p:nvSpPr>
        <p:spPr>
          <a:xfrm>
            <a:off x="223444" y="961531"/>
            <a:ext cx="4036682" cy="584775"/>
          </a:xfrm>
          <a:prstGeom prst="rect">
            <a:avLst/>
          </a:prstGeom>
          <a:noFill/>
        </p:spPr>
        <p:txBody>
          <a:bodyPr wrap="none" rtlCol="0">
            <a:spAutoFit/>
          </a:bodyPr>
          <a:lstStyle/>
          <a:p>
            <a:r>
              <a:rPr lang="de-DE" sz="1600" dirty="0"/>
              <a:t>Sachverständigenrat der Bundesregierung</a:t>
            </a:r>
            <a:br>
              <a:rPr lang="de-DE" sz="1600" dirty="0"/>
            </a:br>
            <a:r>
              <a:rPr lang="de-DE" sz="1600" dirty="0"/>
              <a:t>für Umweltfragen (SRU)</a:t>
            </a:r>
          </a:p>
        </p:txBody>
      </p:sp>
      <p:pic>
        <p:nvPicPr>
          <p:cNvPr id="5" name="Grafik 4">
            <a:extLst>
              <a:ext uri="{FF2B5EF4-FFF2-40B4-BE49-F238E27FC236}">
                <a16:creationId xmlns:a16="http://schemas.microsoft.com/office/drawing/2014/main" id="{2BC12316-32C0-409C-A6FA-31B586F38019}"/>
              </a:ext>
            </a:extLst>
          </p:cNvPr>
          <p:cNvPicPr>
            <a:picLocks noChangeAspect="1"/>
          </p:cNvPicPr>
          <p:nvPr/>
        </p:nvPicPr>
        <p:blipFill rotWithShape="1">
          <a:blip r:embed="rId4"/>
          <a:srcRect l="58715" t="42557" r="19778" b="18581"/>
          <a:stretch/>
        </p:blipFill>
        <p:spPr>
          <a:xfrm>
            <a:off x="158698" y="2020349"/>
            <a:ext cx="4375694" cy="2400823"/>
          </a:xfrm>
          <a:prstGeom prst="rect">
            <a:avLst/>
          </a:prstGeom>
        </p:spPr>
      </p:pic>
      <p:sp>
        <p:nvSpPr>
          <p:cNvPr id="6" name="Textfeld 5">
            <a:extLst>
              <a:ext uri="{FF2B5EF4-FFF2-40B4-BE49-F238E27FC236}">
                <a16:creationId xmlns:a16="http://schemas.microsoft.com/office/drawing/2014/main" id="{09408576-357D-48D1-9BA5-EF2F163D4514}"/>
              </a:ext>
            </a:extLst>
          </p:cNvPr>
          <p:cNvSpPr txBox="1"/>
          <p:nvPr/>
        </p:nvSpPr>
        <p:spPr>
          <a:xfrm>
            <a:off x="390754" y="4565274"/>
            <a:ext cx="3911581" cy="584775"/>
          </a:xfrm>
          <a:prstGeom prst="rect">
            <a:avLst/>
          </a:prstGeom>
          <a:noFill/>
        </p:spPr>
        <p:txBody>
          <a:bodyPr wrap="square" rtlCol="0">
            <a:spAutoFit/>
          </a:bodyPr>
          <a:lstStyle/>
          <a:p>
            <a:r>
              <a:rPr lang="de-DE" sz="1600" i="1" dirty="0">
                <a:latin typeface="+mj-lt"/>
                <a:cs typeface="Calibri" panose="020F0502020204030204" pitchFamily="34" charset="0"/>
              </a:rPr>
              <a:t>„Deutschland hat sein CO</a:t>
            </a:r>
            <a:r>
              <a:rPr lang="de-DE" sz="1600" i="1" baseline="-25000" dirty="0">
                <a:latin typeface="+mj-lt"/>
                <a:cs typeface="Calibri" panose="020F0502020204030204" pitchFamily="34" charset="0"/>
              </a:rPr>
              <a:t>2</a:t>
            </a:r>
            <a:r>
              <a:rPr lang="de-DE" sz="1600" i="1" dirty="0">
                <a:latin typeface="+mj-lt"/>
                <a:cs typeface="Calibri" panose="020F0502020204030204" pitchFamily="34" charset="0"/>
              </a:rPr>
              <a:t>-Budget von</a:t>
            </a:r>
            <a:br>
              <a:rPr lang="de-DE" sz="1600" i="1" dirty="0">
                <a:latin typeface="+mj-lt"/>
                <a:cs typeface="Calibri" panose="020F0502020204030204" pitchFamily="34" charset="0"/>
              </a:rPr>
            </a:br>
            <a:r>
              <a:rPr lang="de-DE" sz="1600" i="1" dirty="0">
                <a:latin typeface="+mj-lt"/>
                <a:cs typeface="Calibri" panose="020F0502020204030204" pitchFamily="34" charset="0"/>
              </a:rPr>
              <a:t>6,7 Mrd. Tonnen schon 2038 verbraucht“</a:t>
            </a:r>
          </a:p>
        </p:txBody>
      </p:sp>
      <p:sp>
        <p:nvSpPr>
          <p:cNvPr id="13" name="Textfeld 40">
            <a:extLst>
              <a:ext uri="{FF2B5EF4-FFF2-40B4-BE49-F238E27FC236}">
                <a16:creationId xmlns:a16="http://schemas.microsoft.com/office/drawing/2014/main" id="{8EC346CA-4542-43E5-97CD-8990B0FE01BE}"/>
              </a:ext>
            </a:extLst>
          </p:cNvPr>
          <p:cNvSpPr txBox="1">
            <a:spLocks noChangeArrowheads="1"/>
          </p:cNvSpPr>
          <p:nvPr/>
        </p:nvSpPr>
        <p:spPr bwMode="auto">
          <a:xfrm>
            <a:off x="0" y="5903913"/>
            <a:ext cx="990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Jetzt muss was passieren!!!</a:t>
            </a:r>
          </a:p>
        </p:txBody>
      </p:sp>
      <p:sp>
        <p:nvSpPr>
          <p:cNvPr id="14" name="Textfeld 13">
            <a:extLst>
              <a:ext uri="{FF2B5EF4-FFF2-40B4-BE49-F238E27FC236}">
                <a16:creationId xmlns:a16="http://schemas.microsoft.com/office/drawing/2014/main" id="{7DFF39EE-030B-4E7B-90A6-9819CF4405DB}"/>
              </a:ext>
            </a:extLst>
          </p:cNvPr>
          <p:cNvSpPr txBox="1"/>
          <p:nvPr/>
        </p:nvSpPr>
        <p:spPr>
          <a:xfrm>
            <a:off x="1101088" y="1719930"/>
            <a:ext cx="2281394" cy="338554"/>
          </a:xfrm>
          <a:prstGeom prst="rect">
            <a:avLst/>
          </a:prstGeom>
          <a:noFill/>
        </p:spPr>
        <p:txBody>
          <a:bodyPr wrap="none" rtlCol="0">
            <a:spAutoFit/>
          </a:bodyPr>
          <a:lstStyle/>
          <a:p>
            <a:r>
              <a:rPr lang="de-DE" sz="1600" dirty="0">
                <a:solidFill>
                  <a:srgbClr val="3333FF"/>
                </a:solidFill>
              </a:rPr>
              <a:t>Umweltgutachten 2020</a:t>
            </a:r>
          </a:p>
        </p:txBody>
      </p:sp>
    </p:spTree>
    <p:extLst>
      <p:ext uri="{BB962C8B-B14F-4D97-AF65-F5344CB8AC3E}">
        <p14:creationId xmlns:p14="http://schemas.microsoft.com/office/powerpoint/2010/main" val="2425948287"/>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1000" fill="hold"/>
                                        <p:tgtEl>
                                          <p:spTgt spid="13"/>
                                        </p:tgtEl>
                                        <p:attrNameLst>
                                          <p:attrName>ppt_x</p:attrName>
                                        </p:attrNameLst>
                                      </p:cBhvr>
                                      <p:tavLst>
                                        <p:tav tm="0">
                                          <p:val>
                                            <p:strVal val="#ppt_x"/>
                                          </p:val>
                                        </p:tav>
                                        <p:tav tm="100000">
                                          <p:val>
                                            <p:strVal val="#ppt_x"/>
                                          </p:val>
                                        </p:tav>
                                      </p:tavLst>
                                    </p:anim>
                                    <p:anim calcmode="lin" valueType="num">
                                      <p:cBhvr additive="base">
                                        <p:cTn id="14"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a:extLst>
              <a:ext uri="{FF2B5EF4-FFF2-40B4-BE49-F238E27FC236}">
                <a16:creationId xmlns:a16="http://schemas.microsoft.com/office/drawing/2014/main" id="{3B301B56-06B9-4284-9B9F-7EE811714C16}"/>
              </a:ext>
            </a:extLst>
          </p:cNvPr>
          <p:cNvSpPr>
            <a:spLocks noChangeArrowheads="1"/>
          </p:cNvSpPr>
          <p:nvPr/>
        </p:nvSpPr>
        <p:spPr bwMode="auto">
          <a:xfrm>
            <a:off x="1147591" y="41275"/>
            <a:ext cx="2244204" cy="369332"/>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Klima-Reparatur</a:t>
            </a:r>
          </a:p>
        </p:txBody>
      </p:sp>
      <p:pic>
        <p:nvPicPr>
          <p:cNvPr id="5" name="Picture 2">
            <a:hlinkClick r:id="rId3"/>
            <a:extLst>
              <a:ext uri="{FF2B5EF4-FFF2-40B4-BE49-F238E27FC236}">
                <a16:creationId xmlns:a16="http://schemas.microsoft.com/office/drawing/2014/main" id="{924CE54A-8C04-DFEF-7A78-02F75637D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75" y="38100"/>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hlinkClick r:id="rId3"/>
            <a:extLst>
              <a:ext uri="{FF2B5EF4-FFF2-40B4-BE49-F238E27FC236}">
                <a16:creationId xmlns:a16="http://schemas.microsoft.com/office/drawing/2014/main" id="{0BD696A1-EB50-CF82-CBFB-90CB8449AE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675" y="190500"/>
            <a:ext cx="152400" cy="152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5">
            <a:extLst>
              <a:ext uri="{FF2B5EF4-FFF2-40B4-BE49-F238E27FC236}">
                <a16:creationId xmlns:a16="http://schemas.microsoft.com/office/drawing/2014/main" id="{33352C97-8CED-6B5B-B17B-515E61212281}"/>
              </a:ext>
            </a:extLst>
          </p:cNvPr>
          <p:cNvSpPr txBox="1">
            <a:spLocks noChangeArrowheads="1"/>
          </p:cNvSpPr>
          <p:nvPr/>
        </p:nvSpPr>
        <p:spPr bwMode="auto">
          <a:xfrm>
            <a:off x="6996023" y="5826001"/>
            <a:ext cx="2772841"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Quellen</a:t>
            </a:r>
            <a:r>
              <a:rPr lang="de-DE" altLang="de-DE" sz="1200" dirty="0"/>
              <a:t>: Schellnhuber &amp; Köllner 2022</a:t>
            </a:r>
            <a:endParaRPr lang="en-US" altLang="de-DE" sz="1200" dirty="0">
              <a:latin typeface="+mn-lt"/>
            </a:endParaRPr>
          </a:p>
        </p:txBody>
      </p:sp>
      <p:pic>
        <p:nvPicPr>
          <p:cNvPr id="14" name="Grafik 13">
            <a:extLst>
              <a:ext uri="{FF2B5EF4-FFF2-40B4-BE49-F238E27FC236}">
                <a16:creationId xmlns:a16="http://schemas.microsoft.com/office/drawing/2014/main" id="{85230788-E29D-9DFD-111F-E81CA67E6EC3}"/>
              </a:ext>
            </a:extLst>
          </p:cNvPr>
          <p:cNvPicPr>
            <a:picLocks noChangeAspect="1"/>
          </p:cNvPicPr>
          <p:nvPr/>
        </p:nvPicPr>
        <p:blipFill rotWithShape="1">
          <a:blip r:embed="rId5"/>
          <a:srcRect l="44819" t="10501" r="34245" b="43145"/>
          <a:stretch/>
        </p:blipFill>
        <p:spPr>
          <a:xfrm>
            <a:off x="41275" y="1237141"/>
            <a:ext cx="9466709" cy="3930082"/>
          </a:xfrm>
          <a:prstGeom prst="rect">
            <a:avLst/>
          </a:prstGeom>
        </p:spPr>
      </p:pic>
      <p:sp>
        <p:nvSpPr>
          <p:cNvPr id="15" name="Textfeld 14">
            <a:extLst>
              <a:ext uri="{FF2B5EF4-FFF2-40B4-BE49-F238E27FC236}">
                <a16:creationId xmlns:a16="http://schemas.microsoft.com/office/drawing/2014/main" id="{D8FDB450-4838-BBFA-F8E5-9D5E262AF830}"/>
              </a:ext>
            </a:extLst>
          </p:cNvPr>
          <p:cNvSpPr txBox="1"/>
          <p:nvPr/>
        </p:nvSpPr>
        <p:spPr>
          <a:xfrm>
            <a:off x="737133" y="5159194"/>
            <a:ext cx="524503" cy="276999"/>
          </a:xfrm>
          <a:prstGeom prst="rect">
            <a:avLst/>
          </a:prstGeom>
          <a:noFill/>
        </p:spPr>
        <p:txBody>
          <a:bodyPr wrap="none" rtlCol="0">
            <a:spAutoFit/>
          </a:bodyPr>
          <a:lstStyle/>
          <a:p>
            <a:r>
              <a:rPr lang="de-DE" sz="1200" dirty="0"/>
              <a:t>1900</a:t>
            </a:r>
          </a:p>
        </p:txBody>
      </p:sp>
      <p:sp>
        <p:nvSpPr>
          <p:cNvPr id="16" name="Textfeld 15">
            <a:extLst>
              <a:ext uri="{FF2B5EF4-FFF2-40B4-BE49-F238E27FC236}">
                <a16:creationId xmlns:a16="http://schemas.microsoft.com/office/drawing/2014/main" id="{6953B39D-09CD-A91F-ADAD-9ACB80EB28DD}"/>
              </a:ext>
            </a:extLst>
          </p:cNvPr>
          <p:cNvSpPr txBox="1"/>
          <p:nvPr/>
        </p:nvSpPr>
        <p:spPr>
          <a:xfrm>
            <a:off x="3299178" y="5159194"/>
            <a:ext cx="524503" cy="276999"/>
          </a:xfrm>
          <a:prstGeom prst="rect">
            <a:avLst/>
          </a:prstGeom>
          <a:noFill/>
        </p:spPr>
        <p:txBody>
          <a:bodyPr wrap="none" rtlCol="0">
            <a:spAutoFit/>
          </a:bodyPr>
          <a:lstStyle/>
          <a:p>
            <a:r>
              <a:rPr lang="de-DE" sz="1200" dirty="0"/>
              <a:t>2000</a:t>
            </a:r>
          </a:p>
        </p:txBody>
      </p:sp>
      <p:sp>
        <p:nvSpPr>
          <p:cNvPr id="17" name="Textfeld 16">
            <a:extLst>
              <a:ext uri="{FF2B5EF4-FFF2-40B4-BE49-F238E27FC236}">
                <a16:creationId xmlns:a16="http://schemas.microsoft.com/office/drawing/2014/main" id="{66E97824-9357-3C1C-93CA-02F60B5C5E16}"/>
              </a:ext>
            </a:extLst>
          </p:cNvPr>
          <p:cNvSpPr txBox="1"/>
          <p:nvPr/>
        </p:nvSpPr>
        <p:spPr>
          <a:xfrm>
            <a:off x="4011297" y="5159194"/>
            <a:ext cx="524503" cy="276999"/>
          </a:xfrm>
          <a:prstGeom prst="rect">
            <a:avLst/>
          </a:prstGeom>
          <a:noFill/>
        </p:spPr>
        <p:txBody>
          <a:bodyPr wrap="none" rtlCol="0">
            <a:spAutoFit/>
          </a:bodyPr>
          <a:lstStyle/>
          <a:p>
            <a:r>
              <a:rPr lang="de-DE" sz="1200" dirty="0"/>
              <a:t>2023</a:t>
            </a:r>
          </a:p>
        </p:txBody>
      </p:sp>
      <p:sp>
        <p:nvSpPr>
          <p:cNvPr id="18" name="Textfeld 17">
            <a:extLst>
              <a:ext uri="{FF2B5EF4-FFF2-40B4-BE49-F238E27FC236}">
                <a16:creationId xmlns:a16="http://schemas.microsoft.com/office/drawing/2014/main" id="{2DCF4F41-F85D-F714-C1E3-5097638A9C98}"/>
              </a:ext>
            </a:extLst>
          </p:cNvPr>
          <p:cNvSpPr txBox="1"/>
          <p:nvPr/>
        </p:nvSpPr>
        <p:spPr>
          <a:xfrm>
            <a:off x="5955031" y="5159194"/>
            <a:ext cx="524503" cy="276999"/>
          </a:xfrm>
          <a:prstGeom prst="rect">
            <a:avLst/>
          </a:prstGeom>
          <a:noFill/>
        </p:spPr>
        <p:txBody>
          <a:bodyPr wrap="none" rtlCol="0">
            <a:spAutoFit/>
          </a:bodyPr>
          <a:lstStyle/>
          <a:p>
            <a:r>
              <a:rPr lang="de-DE" sz="1200" dirty="0"/>
              <a:t>2100</a:t>
            </a:r>
          </a:p>
        </p:txBody>
      </p:sp>
      <p:sp>
        <p:nvSpPr>
          <p:cNvPr id="19" name="Textfeld 18">
            <a:extLst>
              <a:ext uri="{FF2B5EF4-FFF2-40B4-BE49-F238E27FC236}">
                <a16:creationId xmlns:a16="http://schemas.microsoft.com/office/drawing/2014/main" id="{BCB19067-6A2F-2668-E68B-F12F275AC012}"/>
              </a:ext>
            </a:extLst>
          </p:cNvPr>
          <p:cNvSpPr txBox="1"/>
          <p:nvPr/>
        </p:nvSpPr>
        <p:spPr>
          <a:xfrm>
            <a:off x="8512404" y="5159194"/>
            <a:ext cx="524503" cy="276999"/>
          </a:xfrm>
          <a:prstGeom prst="rect">
            <a:avLst/>
          </a:prstGeom>
          <a:noFill/>
        </p:spPr>
        <p:txBody>
          <a:bodyPr wrap="none" rtlCol="0">
            <a:spAutoFit/>
          </a:bodyPr>
          <a:lstStyle/>
          <a:p>
            <a:r>
              <a:rPr lang="de-DE" sz="1200" dirty="0"/>
              <a:t>2200</a:t>
            </a:r>
          </a:p>
        </p:txBody>
      </p:sp>
      <p:sp>
        <p:nvSpPr>
          <p:cNvPr id="20" name="Textfeld 19">
            <a:extLst>
              <a:ext uri="{FF2B5EF4-FFF2-40B4-BE49-F238E27FC236}">
                <a16:creationId xmlns:a16="http://schemas.microsoft.com/office/drawing/2014/main" id="{5E02D98A-6C2E-2BEA-4451-6AB92E7846AF}"/>
              </a:ext>
            </a:extLst>
          </p:cNvPr>
          <p:cNvSpPr txBox="1"/>
          <p:nvPr/>
        </p:nvSpPr>
        <p:spPr>
          <a:xfrm>
            <a:off x="999384" y="5599799"/>
            <a:ext cx="4167679" cy="461665"/>
          </a:xfrm>
          <a:prstGeom prst="rect">
            <a:avLst/>
          </a:prstGeom>
          <a:noFill/>
        </p:spPr>
        <p:txBody>
          <a:bodyPr wrap="none" rtlCol="0">
            <a:spAutoFit/>
          </a:bodyPr>
          <a:lstStyle/>
          <a:p>
            <a:r>
              <a:rPr lang="de-DE" sz="1200" dirty="0">
                <a:hlinkClick r:id="rId6"/>
              </a:rPr>
              <a:t>Prof. Hans Joachim Schellnhuber, Bauhaus Erde gGmbH</a:t>
            </a:r>
            <a:br>
              <a:rPr lang="de-DE" sz="1200" dirty="0">
                <a:hlinkClick r:id="rId6"/>
              </a:rPr>
            </a:br>
            <a:r>
              <a:rPr lang="de-DE" sz="1200" i="1" dirty="0">
                <a:hlinkClick r:id="rId6"/>
              </a:rPr>
              <a:t>Der Klimawandel und die Große Transformation</a:t>
            </a:r>
            <a:endParaRPr lang="de-DE" sz="1200" i="1" dirty="0"/>
          </a:p>
        </p:txBody>
      </p:sp>
      <p:sp>
        <p:nvSpPr>
          <p:cNvPr id="4" name="Rectangle 4">
            <a:extLst>
              <a:ext uri="{FF2B5EF4-FFF2-40B4-BE49-F238E27FC236}">
                <a16:creationId xmlns:a16="http://schemas.microsoft.com/office/drawing/2014/main" id="{18476BBB-C628-597D-73CE-2CF67409A4D6}"/>
              </a:ext>
            </a:extLst>
          </p:cNvPr>
          <p:cNvSpPr>
            <a:spLocks noChangeArrowheads="1"/>
          </p:cNvSpPr>
          <p:nvPr/>
        </p:nvSpPr>
        <p:spPr bwMode="auto">
          <a:xfrm>
            <a:off x="0" y="611355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Wir müssen langfristig CO</a:t>
            </a:r>
            <a:r>
              <a:rPr lang="de-DE" sz="1800" baseline="-25000" dirty="0">
                <a:solidFill>
                  <a:srgbClr val="00B050"/>
                </a:solidFill>
              </a:rPr>
              <a:t>2</a:t>
            </a:r>
            <a:r>
              <a:rPr lang="de-DE" sz="1800" dirty="0">
                <a:solidFill>
                  <a:srgbClr val="00B050"/>
                </a:solidFill>
              </a:rPr>
              <a:t> aus der Atmosphäre entnehmen!</a:t>
            </a:r>
            <a:endParaRPr lang="de-DE" altLang="de-DE" sz="1800" dirty="0">
              <a:solidFill>
                <a:srgbClr val="00B050"/>
              </a:solidFill>
            </a:endParaRPr>
          </a:p>
        </p:txBody>
      </p:sp>
    </p:spTree>
    <p:extLst>
      <p:ext uri="{BB962C8B-B14F-4D97-AF65-F5344CB8AC3E}">
        <p14:creationId xmlns:p14="http://schemas.microsoft.com/office/powerpoint/2010/main" val="311449126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2585"/>
            <a:ext cx="7153064" cy="3516923"/>
          </a:xfrm>
          <a:prstGeom prst="rect">
            <a:avLst/>
          </a:prstGeom>
        </p:spPr>
      </p:pic>
      <p:sp>
        <p:nvSpPr>
          <p:cNvPr id="4" name="Textfeld 3"/>
          <p:cNvSpPr txBox="1"/>
          <p:nvPr/>
        </p:nvSpPr>
        <p:spPr>
          <a:xfrm>
            <a:off x="875325" y="8504"/>
            <a:ext cx="8623496" cy="461665"/>
          </a:xfrm>
          <a:prstGeom prst="rect">
            <a:avLst/>
          </a:prstGeom>
          <a:noFill/>
        </p:spPr>
        <p:txBody>
          <a:bodyPr wrap="square" rtlCol="0">
            <a:spAutoFit/>
          </a:bodyPr>
          <a:lstStyle/>
          <a:p>
            <a:r>
              <a:rPr lang="de-DE" dirty="0">
                <a:solidFill>
                  <a:schemeClr val="bg1"/>
                </a:solidFill>
              </a:rPr>
              <a:t>Klimawandel ist weltweit, in Europa und auch bei uns!</a:t>
            </a:r>
          </a:p>
        </p:txBody>
      </p:sp>
      <p:grpSp>
        <p:nvGrpSpPr>
          <p:cNvPr id="9" name="Gruppieren 8">
            <a:extLst>
              <a:ext uri="{FF2B5EF4-FFF2-40B4-BE49-F238E27FC236}">
                <a16:creationId xmlns:a16="http://schemas.microsoft.com/office/drawing/2014/main" id="{D1045D5F-A864-4B58-988B-E5077F12B744}"/>
              </a:ext>
            </a:extLst>
          </p:cNvPr>
          <p:cNvGrpSpPr/>
          <p:nvPr/>
        </p:nvGrpSpPr>
        <p:grpSpPr>
          <a:xfrm>
            <a:off x="2655854" y="2387297"/>
            <a:ext cx="7250146" cy="3884421"/>
            <a:chOff x="2667630" y="2973579"/>
            <a:chExt cx="7250146" cy="3884421"/>
          </a:xfrm>
        </p:grpSpPr>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8351" y="2973579"/>
              <a:ext cx="5529425" cy="3884421"/>
            </a:xfrm>
            <a:prstGeom prst="rect">
              <a:avLst/>
            </a:prstGeom>
          </p:spPr>
        </p:pic>
        <p:sp>
          <p:nvSpPr>
            <p:cNvPr id="6" name="Textfeld 5">
              <a:extLst>
                <a:ext uri="{FF2B5EF4-FFF2-40B4-BE49-F238E27FC236}">
                  <a16:creationId xmlns:a16="http://schemas.microsoft.com/office/drawing/2014/main" id="{431EFEC0-603A-4A5F-B412-253F04F2B134}"/>
                </a:ext>
              </a:extLst>
            </p:cNvPr>
            <p:cNvSpPr txBox="1"/>
            <p:nvPr/>
          </p:nvSpPr>
          <p:spPr>
            <a:xfrm>
              <a:off x="2667630" y="5726585"/>
              <a:ext cx="1633781" cy="646331"/>
            </a:xfrm>
            <a:prstGeom prst="rect">
              <a:avLst/>
            </a:prstGeom>
            <a:noFill/>
          </p:spPr>
          <p:txBody>
            <a:bodyPr wrap="none" rtlCol="0">
              <a:spAutoFit/>
            </a:bodyPr>
            <a:lstStyle/>
            <a:p>
              <a:r>
                <a:rPr lang="de-DE" sz="1800" dirty="0" err="1"/>
                <a:t>Mer</a:t>
              </a:r>
              <a:r>
                <a:rPr lang="de-DE" sz="1800" dirty="0"/>
                <a:t>-de Glace</a:t>
              </a:r>
            </a:p>
            <a:p>
              <a:r>
                <a:rPr lang="de-DE" sz="1800" dirty="0"/>
                <a:t>am Montblanc</a:t>
              </a:r>
            </a:p>
          </p:txBody>
        </p:sp>
        <p:sp>
          <p:nvSpPr>
            <p:cNvPr id="7" name="Textfeld 6">
              <a:extLst>
                <a:ext uri="{FF2B5EF4-FFF2-40B4-BE49-F238E27FC236}">
                  <a16:creationId xmlns:a16="http://schemas.microsoft.com/office/drawing/2014/main" id="{98B6181B-EA14-4DFC-9094-E155ABFFEBFC}"/>
                </a:ext>
              </a:extLst>
            </p:cNvPr>
            <p:cNvSpPr txBox="1"/>
            <p:nvPr/>
          </p:nvSpPr>
          <p:spPr>
            <a:xfrm>
              <a:off x="5967168" y="6363489"/>
              <a:ext cx="697627" cy="369332"/>
            </a:xfrm>
            <a:prstGeom prst="rect">
              <a:avLst/>
            </a:prstGeom>
            <a:noFill/>
          </p:spPr>
          <p:txBody>
            <a:bodyPr wrap="none" rtlCol="0">
              <a:spAutoFit/>
            </a:bodyPr>
            <a:lstStyle/>
            <a:p>
              <a:r>
                <a:rPr lang="de-DE" sz="1800" b="1" dirty="0">
                  <a:solidFill>
                    <a:schemeClr val="bg1"/>
                  </a:solidFill>
                </a:rPr>
                <a:t>1919</a:t>
              </a:r>
            </a:p>
          </p:txBody>
        </p:sp>
        <p:sp>
          <p:nvSpPr>
            <p:cNvPr id="8" name="Textfeld 7">
              <a:extLst>
                <a:ext uri="{FF2B5EF4-FFF2-40B4-BE49-F238E27FC236}">
                  <a16:creationId xmlns:a16="http://schemas.microsoft.com/office/drawing/2014/main" id="{F0960472-94B5-47B7-A06D-182ED182A1C6}"/>
                </a:ext>
              </a:extLst>
            </p:cNvPr>
            <p:cNvSpPr txBox="1"/>
            <p:nvPr/>
          </p:nvSpPr>
          <p:spPr>
            <a:xfrm>
              <a:off x="8974318" y="6363489"/>
              <a:ext cx="697627" cy="369332"/>
            </a:xfrm>
            <a:prstGeom prst="rect">
              <a:avLst/>
            </a:prstGeom>
            <a:noFill/>
          </p:spPr>
          <p:txBody>
            <a:bodyPr wrap="none" rtlCol="0">
              <a:spAutoFit/>
            </a:bodyPr>
            <a:lstStyle/>
            <a:p>
              <a:r>
                <a:rPr lang="de-DE" sz="1800" b="1" dirty="0">
                  <a:solidFill>
                    <a:schemeClr val="bg1"/>
                  </a:solidFill>
                </a:rPr>
                <a:t>2019</a:t>
              </a:r>
            </a:p>
          </p:txBody>
        </p:sp>
      </p:grpSp>
    </p:spTree>
    <p:extLst>
      <p:ext uri="{BB962C8B-B14F-4D97-AF65-F5344CB8AC3E}">
        <p14:creationId xmlns:p14="http://schemas.microsoft.com/office/powerpoint/2010/main" val="315261804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a:extLst>
              <a:ext uri="{FF2B5EF4-FFF2-40B4-BE49-F238E27FC236}">
                <a16:creationId xmlns:a16="http://schemas.microsoft.com/office/drawing/2014/main" id="{EF3BFF5B-B7BA-481C-96FD-B4EB5596984F}"/>
              </a:ext>
            </a:extLst>
          </p:cNvPr>
          <p:cNvSpPr>
            <a:spLocks noChangeArrowheads="1"/>
          </p:cNvSpPr>
          <p:nvPr/>
        </p:nvSpPr>
        <p:spPr bwMode="auto">
          <a:xfrm>
            <a:off x="1023938" y="46849"/>
            <a:ext cx="746442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Weltentwicklungen (1)</a:t>
            </a:r>
            <a:br>
              <a:rPr lang="de-DE" altLang="de-DE" sz="2000" dirty="0">
                <a:solidFill>
                  <a:schemeClr val="bg1"/>
                </a:solidFill>
              </a:rPr>
            </a:br>
            <a:r>
              <a:rPr lang="de-DE" altLang="de-DE" sz="2000" dirty="0">
                <a:solidFill>
                  <a:schemeClr val="bg1"/>
                </a:solidFill>
              </a:rPr>
              <a:t>Entwicklung der Weltbevölkerung</a:t>
            </a:r>
          </a:p>
        </p:txBody>
      </p:sp>
      <p:pic>
        <p:nvPicPr>
          <p:cNvPr id="3" name="Grafik 2">
            <a:extLst>
              <a:ext uri="{FF2B5EF4-FFF2-40B4-BE49-F238E27FC236}">
                <a16:creationId xmlns:a16="http://schemas.microsoft.com/office/drawing/2014/main" id="{8C5FDF37-5F82-49D8-9077-F8749237CB10}"/>
              </a:ext>
            </a:extLst>
          </p:cNvPr>
          <p:cNvPicPr>
            <a:picLocks noChangeAspect="1"/>
          </p:cNvPicPr>
          <p:nvPr/>
        </p:nvPicPr>
        <p:blipFill rotWithShape="1">
          <a:blip r:embed="rId3">
            <a:extLst>
              <a:ext uri="{28A0092B-C50C-407E-A947-70E740481C1C}">
                <a14:useLocalDpi xmlns:a14="http://schemas.microsoft.com/office/drawing/2010/main" val="0"/>
              </a:ext>
            </a:extLst>
          </a:blip>
          <a:srcRect t="11505"/>
          <a:stretch/>
        </p:blipFill>
        <p:spPr>
          <a:xfrm>
            <a:off x="854373" y="924722"/>
            <a:ext cx="8197254" cy="5008555"/>
          </a:xfrm>
          <a:prstGeom prst="rect">
            <a:avLst/>
          </a:prstGeom>
        </p:spPr>
      </p:pic>
      <p:sp>
        <p:nvSpPr>
          <p:cNvPr id="14" name="Rectangle 4">
            <a:extLst>
              <a:ext uri="{FF2B5EF4-FFF2-40B4-BE49-F238E27FC236}">
                <a16:creationId xmlns:a16="http://schemas.microsoft.com/office/drawing/2014/main" id="{2C726F62-2335-4C7C-B7AB-F2D4D33E6B71}"/>
              </a:ext>
            </a:extLst>
          </p:cNvPr>
          <p:cNvSpPr>
            <a:spLocks noChangeArrowheads="1"/>
          </p:cNvSpPr>
          <p:nvPr/>
        </p:nvSpPr>
        <p:spPr bwMode="auto">
          <a:xfrm>
            <a:off x="0" y="600075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Hauptgründe der Klimakrise: Bevölkerungsexplosion und . . . </a:t>
            </a:r>
          </a:p>
        </p:txBody>
      </p:sp>
    </p:spTree>
    <p:extLst>
      <p:ext uri="{BB962C8B-B14F-4D97-AF65-F5344CB8AC3E}">
        <p14:creationId xmlns:p14="http://schemas.microsoft.com/office/powerpoint/2010/main" val="89832363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a:extLst>
              <a:ext uri="{FF2B5EF4-FFF2-40B4-BE49-F238E27FC236}">
                <a16:creationId xmlns:a16="http://schemas.microsoft.com/office/drawing/2014/main" id="{EF3BFF5B-B7BA-481C-96FD-B4EB5596984F}"/>
              </a:ext>
            </a:extLst>
          </p:cNvPr>
          <p:cNvSpPr>
            <a:spLocks noChangeArrowheads="1"/>
          </p:cNvSpPr>
          <p:nvPr/>
        </p:nvSpPr>
        <p:spPr bwMode="auto">
          <a:xfrm>
            <a:off x="1023938" y="46849"/>
            <a:ext cx="746442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Weltentwicklungen (2)</a:t>
            </a:r>
            <a:br>
              <a:rPr lang="de-DE" altLang="de-DE" sz="2000" dirty="0">
                <a:solidFill>
                  <a:schemeClr val="bg1"/>
                </a:solidFill>
              </a:rPr>
            </a:br>
            <a:r>
              <a:rPr lang="de-DE" altLang="de-DE" sz="2000" dirty="0">
                <a:solidFill>
                  <a:schemeClr val="bg1"/>
                </a:solidFill>
              </a:rPr>
              <a:t>Entwicklung des weltweiten Bruttoinlandproduktes (BIP)</a:t>
            </a:r>
          </a:p>
        </p:txBody>
      </p:sp>
      <p:pic>
        <p:nvPicPr>
          <p:cNvPr id="4" name="Grafik 3">
            <a:extLst>
              <a:ext uri="{FF2B5EF4-FFF2-40B4-BE49-F238E27FC236}">
                <a16:creationId xmlns:a16="http://schemas.microsoft.com/office/drawing/2014/main" id="{E59F084D-A4B2-49B8-9E93-A527BA069473}"/>
              </a:ext>
            </a:extLst>
          </p:cNvPr>
          <p:cNvPicPr>
            <a:picLocks noChangeAspect="1"/>
          </p:cNvPicPr>
          <p:nvPr/>
        </p:nvPicPr>
        <p:blipFill rotWithShape="1">
          <a:blip r:embed="rId3"/>
          <a:srcRect l="9990" t="40145" r="71825" b="21062"/>
          <a:stretch/>
        </p:blipFill>
        <p:spPr>
          <a:xfrm>
            <a:off x="922219" y="945573"/>
            <a:ext cx="7667861" cy="4966854"/>
          </a:xfrm>
          <a:prstGeom prst="rect">
            <a:avLst/>
          </a:prstGeom>
        </p:spPr>
      </p:pic>
      <p:sp>
        <p:nvSpPr>
          <p:cNvPr id="7" name="Text Box 14">
            <a:extLst>
              <a:ext uri="{FF2B5EF4-FFF2-40B4-BE49-F238E27FC236}">
                <a16:creationId xmlns:a16="http://schemas.microsoft.com/office/drawing/2014/main" id="{3007851E-D98D-4318-828B-8E10A05FFCA0}"/>
              </a:ext>
            </a:extLst>
          </p:cNvPr>
          <p:cNvSpPr txBox="1">
            <a:spLocks noChangeArrowheads="1"/>
          </p:cNvSpPr>
          <p:nvPr/>
        </p:nvSpPr>
        <p:spPr bwMode="auto">
          <a:xfrm>
            <a:off x="7509335" y="4752115"/>
            <a:ext cx="1511632"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Statista, 2021</a:t>
            </a:r>
          </a:p>
        </p:txBody>
      </p:sp>
      <p:sp>
        <p:nvSpPr>
          <p:cNvPr id="14" name="Rectangle 4">
            <a:extLst>
              <a:ext uri="{FF2B5EF4-FFF2-40B4-BE49-F238E27FC236}">
                <a16:creationId xmlns:a16="http://schemas.microsoft.com/office/drawing/2014/main" id="{2C726F62-2335-4C7C-B7AB-F2D4D33E6B71}"/>
              </a:ext>
            </a:extLst>
          </p:cNvPr>
          <p:cNvSpPr>
            <a:spLocks noChangeArrowheads="1"/>
          </p:cNvSpPr>
          <p:nvPr/>
        </p:nvSpPr>
        <p:spPr bwMode="auto">
          <a:xfrm>
            <a:off x="0" y="600075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Hauptgründe der Klimakrise: . . . ungezügelter Wachstumsfetischismus!</a:t>
            </a:r>
          </a:p>
        </p:txBody>
      </p:sp>
    </p:spTree>
    <p:extLst>
      <p:ext uri="{BB962C8B-B14F-4D97-AF65-F5344CB8AC3E}">
        <p14:creationId xmlns:p14="http://schemas.microsoft.com/office/powerpoint/2010/main" val="284402412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6725880" cy="73866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ISE e.V.- Klimaschutzziele für D und RLP (1)</a:t>
            </a:r>
            <a:br>
              <a:rPr lang="de-DE" altLang="de-DE" dirty="0">
                <a:solidFill>
                  <a:schemeClr val="bg1"/>
                </a:solidFill>
              </a:rPr>
            </a:br>
            <a:r>
              <a:rPr lang="de-DE" altLang="de-DE" dirty="0">
                <a:solidFill>
                  <a:schemeClr val="bg1"/>
                </a:solidFill>
              </a:rPr>
              <a:t>Sektoren </a:t>
            </a:r>
            <a:r>
              <a:rPr lang="de-DE" sz="2400" dirty="0">
                <a:solidFill>
                  <a:schemeClr val="bg1"/>
                </a:solidFill>
              </a:rPr>
              <a:t>Industrie, Verkehr, Haushalte und GDH</a:t>
            </a:r>
            <a:endParaRPr lang="de-DE" altLang="de-DE" dirty="0">
              <a:solidFill>
                <a:schemeClr val="bg1"/>
              </a:solidFill>
            </a:endParaRPr>
          </a:p>
        </p:txBody>
      </p:sp>
      <p:sp>
        <p:nvSpPr>
          <p:cNvPr id="9" name="Textfeld 40">
            <a:extLst>
              <a:ext uri="{FF2B5EF4-FFF2-40B4-BE49-F238E27FC236}">
                <a16:creationId xmlns:a16="http://schemas.microsoft.com/office/drawing/2014/main" id="{E8B28F2E-D957-40DA-9E3F-1ED92AE62899}"/>
              </a:ext>
            </a:extLst>
          </p:cNvPr>
          <p:cNvSpPr txBox="1">
            <a:spLocks noChangeArrowheads="1"/>
          </p:cNvSpPr>
          <p:nvPr/>
        </p:nvSpPr>
        <p:spPr bwMode="auto">
          <a:xfrm>
            <a:off x="0" y="5790701"/>
            <a:ext cx="9906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 Ableitungen und Berechnungen des ISE e.V.-Klimaschutz/Energiewende-Konzepts</a:t>
            </a:r>
            <a:br>
              <a:rPr lang="de-DE" altLang="de-DE" sz="1800" dirty="0">
                <a:solidFill>
                  <a:srgbClr val="00B050"/>
                </a:solidFill>
              </a:rPr>
            </a:br>
            <a:r>
              <a:rPr lang="de-DE" altLang="de-DE" sz="1800" dirty="0">
                <a:solidFill>
                  <a:srgbClr val="00B050"/>
                </a:solidFill>
              </a:rPr>
              <a:t>basieren auf diesen Zielvorgaben!</a:t>
            </a:r>
          </a:p>
        </p:txBody>
      </p:sp>
      <p:sp>
        <p:nvSpPr>
          <p:cNvPr id="10" name="Text Box 5">
            <a:extLst>
              <a:ext uri="{FF2B5EF4-FFF2-40B4-BE49-F238E27FC236}">
                <a16:creationId xmlns:a16="http://schemas.microsoft.com/office/drawing/2014/main" id="{BE4A64D8-30F1-4C54-ABAF-624E1073C0A1}"/>
              </a:ext>
            </a:extLst>
          </p:cNvPr>
          <p:cNvSpPr txBox="1">
            <a:spLocks noChangeArrowheads="1"/>
          </p:cNvSpPr>
          <p:nvPr/>
        </p:nvSpPr>
        <p:spPr bwMode="auto">
          <a:xfrm>
            <a:off x="383177" y="809519"/>
            <a:ext cx="9178834"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pPr>
            <a:r>
              <a:rPr lang="de-DE" altLang="de-DE" sz="1800" u="sng" dirty="0">
                <a:solidFill>
                  <a:srgbClr val="563BFB"/>
                </a:solidFill>
              </a:rPr>
              <a:t>Klimaneutralität bis 2040</a:t>
            </a:r>
            <a:r>
              <a:rPr lang="de-DE" altLang="de-DE" sz="1800" dirty="0">
                <a:solidFill>
                  <a:srgbClr val="563BFB"/>
                </a:solidFill>
              </a:rPr>
              <a:t>! </a:t>
            </a:r>
            <a:r>
              <a:rPr lang="de-DE" altLang="de-DE" sz="1800" u="sng" dirty="0">
                <a:solidFill>
                  <a:srgbClr val="563BFB"/>
                </a:solidFill>
              </a:rPr>
              <a:t>Keine Überschreitung des Treibhausgas-Budgets</a:t>
            </a:r>
            <a:r>
              <a:rPr lang="de-DE" altLang="de-DE" sz="1800" dirty="0">
                <a:solidFill>
                  <a:srgbClr val="563BFB"/>
                </a:solidFill>
              </a:rPr>
              <a:t>!</a:t>
            </a:r>
          </a:p>
        </p:txBody>
      </p:sp>
      <p:sp>
        <p:nvSpPr>
          <p:cNvPr id="5" name="Text Box 5">
            <a:extLst>
              <a:ext uri="{FF2B5EF4-FFF2-40B4-BE49-F238E27FC236}">
                <a16:creationId xmlns:a16="http://schemas.microsoft.com/office/drawing/2014/main" id="{4D362833-AF6B-4ADA-AFDF-7E146788D046}"/>
              </a:ext>
            </a:extLst>
          </p:cNvPr>
          <p:cNvSpPr txBox="1">
            <a:spLocks noChangeArrowheads="1"/>
          </p:cNvSpPr>
          <p:nvPr/>
        </p:nvSpPr>
        <p:spPr bwMode="auto">
          <a:xfrm>
            <a:off x="383177" y="1242041"/>
            <a:ext cx="9178834" cy="92333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defRPr/>
            </a:pPr>
            <a:r>
              <a:rPr lang="de-DE" sz="1800" dirty="0">
                <a:solidFill>
                  <a:srgbClr val="3333FF"/>
                </a:solidFill>
              </a:rPr>
              <a:t>bis 2040 muss der Energiebedarf für die 4 Sektoren Industrie, Verkehr, Haushalte, Gewerbe/Dienstleistungen/Handel um mindestens </a:t>
            </a:r>
            <a:r>
              <a:rPr lang="de-DE" sz="1800" u="sng" dirty="0">
                <a:solidFill>
                  <a:srgbClr val="3333FF"/>
                </a:solidFill>
              </a:rPr>
              <a:t>1,5%/a reduziert </a:t>
            </a:r>
            <a:r>
              <a:rPr lang="de-DE" sz="1800" dirty="0">
                <a:solidFill>
                  <a:srgbClr val="3333FF"/>
                </a:solidFill>
              </a:rPr>
              <a:t>werden, gemäß</a:t>
            </a:r>
            <a:br>
              <a:rPr lang="de-DE" sz="1800" dirty="0">
                <a:solidFill>
                  <a:srgbClr val="3333FF"/>
                </a:solidFill>
              </a:rPr>
            </a:br>
            <a:r>
              <a:rPr lang="de-DE" sz="1800" dirty="0">
                <a:solidFill>
                  <a:srgbClr val="3333FF"/>
                </a:solidFill>
              </a:rPr>
              <a:t>EU-Energieeffizienz-Richtlinie</a:t>
            </a:r>
            <a:r>
              <a:rPr lang="de-DE" sz="1800" dirty="0">
                <a:solidFill>
                  <a:srgbClr val="FF0000"/>
                </a:solidFill>
              </a:rPr>
              <a:t>.</a:t>
            </a:r>
            <a:endParaRPr lang="de-DE" altLang="de-DE" sz="1800" dirty="0">
              <a:solidFill>
                <a:srgbClr val="563BFB"/>
              </a:solidFill>
            </a:endParaRPr>
          </a:p>
        </p:txBody>
      </p:sp>
      <p:sp>
        <p:nvSpPr>
          <p:cNvPr id="6" name="Text Box 5">
            <a:extLst>
              <a:ext uri="{FF2B5EF4-FFF2-40B4-BE49-F238E27FC236}">
                <a16:creationId xmlns:a16="http://schemas.microsoft.com/office/drawing/2014/main" id="{271F78C3-D1AB-4AED-AD1F-BFB8F9FA6663}"/>
              </a:ext>
            </a:extLst>
          </p:cNvPr>
          <p:cNvSpPr txBox="1">
            <a:spLocks noChangeArrowheads="1"/>
          </p:cNvSpPr>
          <p:nvPr/>
        </p:nvSpPr>
        <p:spPr bwMode="auto">
          <a:xfrm>
            <a:off x="383177" y="2228561"/>
            <a:ext cx="9178834" cy="92333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defRPr/>
            </a:pPr>
            <a:r>
              <a:rPr lang="de-DE" sz="1800" dirty="0">
                <a:solidFill>
                  <a:srgbClr val="3333FF"/>
                </a:solidFill>
              </a:rPr>
              <a:t>bis 2040 muss der gesamte Energiebedarf für die 4 Sektoren Industrie, Verkehr, Haushalte, Gewerbe/Dienstleistungen/Handel mindestens bilanziell </a:t>
            </a:r>
            <a:r>
              <a:rPr lang="de-DE" sz="1800" u="sng" dirty="0">
                <a:solidFill>
                  <a:srgbClr val="3333FF"/>
                </a:solidFill>
              </a:rPr>
              <a:t>zu 100% von Erneuerbaren, vorrangig aus regionalen Quellen</a:t>
            </a:r>
            <a:r>
              <a:rPr lang="de-DE" sz="1800" dirty="0">
                <a:solidFill>
                  <a:srgbClr val="3333FF"/>
                </a:solidFill>
              </a:rPr>
              <a:t> kommen.</a:t>
            </a:r>
            <a:endParaRPr lang="de-DE" altLang="de-DE" sz="1800" dirty="0">
              <a:solidFill>
                <a:srgbClr val="563BFB"/>
              </a:solidFill>
            </a:endParaRPr>
          </a:p>
        </p:txBody>
      </p:sp>
      <p:sp>
        <p:nvSpPr>
          <p:cNvPr id="7" name="Text Box 5">
            <a:extLst>
              <a:ext uri="{FF2B5EF4-FFF2-40B4-BE49-F238E27FC236}">
                <a16:creationId xmlns:a16="http://schemas.microsoft.com/office/drawing/2014/main" id="{1489A7AC-740A-4FEB-A7D9-800FD285480F}"/>
              </a:ext>
            </a:extLst>
          </p:cNvPr>
          <p:cNvSpPr txBox="1">
            <a:spLocks noChangeArrowheads="1"/>
          </p:cNvSpPr>
          <p:nvPr/>
        </p:nvSpPr>
        <p:spPr bwMode="auto">
          <a:xfrm>
            <a:off x="383177" y="4201603"/>
            <a:ext cx="9440092" cy="1477328"/>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tabLst>
                <a:tab pos="442913" algn="l"/>
                <a:tab pos="4000500" algn="l"/>
              </a:tabLst>
              <a:defRPr/>
            </a:pPr>
            <a:r>
              <a:rPr lang="de-DE" altLang="de-DE" sz="1800" dirty="0">
                <a:solidFill>
                  <a:srgbClr val="3333FF"/>
                </a:solidFill>
              </a:rPr>
              <a:t>Der Transformationsprozess muss so gestaltet werden, dass Industrie, Handwerk und Dienstleistungsgewerbe gestärkt hervorgehen, denn dadurch werden einerseits Arbeitsplätze erhalten und andererseits neue geschaffen! Die wegfallenden Arbeitsplätze in der Fossil-Industrie werden durch neue Arbeitsplätze im EE-Bereich mehr als kompensiert!</a:t>
            </a:r>
            <a:endParaRPr lang="de-DE" altLang="de-DE" sz="1800" dirty="0">
              <a:solidFill>
                <a:srgbClr val="563BFB"/>
              </a:solidFill>
            </a:endParaRPr>
          </a:p>
        </p:txBody>
      </p:sp>
      <p:sp>
        <p:nvSpPr>
          <p:cNvPr id="8" name="Text Box 5">
            <a:extLst>
              <a:ext uri="{FF2B5EF4-FFF2-40B4-BE49-F238E27FC236}">
                <a16:creationId xmlns:a16="http://schemas.microsoft.com/office/drawing/2014/main" id="{6E290996-53FC-4B7D-A710-24646286F8B9}"/>
              </a:ext>
            </a:extLst>
          </p:cNvPr>
          <p:cNvSpPr txBox="1">
            <a:spLocks noChangeArrowheads="1"/>
          </p:cNvSpPr>
          <p:nvPr/>
        </p:nvSpPr>
        <p:spPr bwMode="auto">
          <a:xfrm>
            <a:off x="383177" y="3215081"/>
            <a:ext cx="9178834" cy="92333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tabLst>
                <a:tab pos="442913" algn="l"/>
                <a:tab pos="4000500" algn="l"/>
              </a:tabLst>
              <a:defRPr/>
            </a:pPr>
            <a:r>
              <a:rPr lang="de-DE" altLang="de-DE" sz="1800" dirty="0">
                <a:solidFill>
                  <a:srgbClr val="3333FF"/>
                </a:solidFill>
              </a:rPr>
              <a:t>Die Maßnahmen zur Zielerreichung müssen im </a:t>
            </a:r>
            <a:r>
              <a:rPr lang="de-DE" altLang="de-DE" sz="1800" u="sng" dirty="0">
                <a:solidFill>
                  <a:srgbClr val="3333FF"/>
                </a:solidFill>
              </a:rPr>
              <a:t>Einklang mit dem Naturschutz </a:t>
            </a:r>
            <a:r>
              <a:rPr lang="de-DE" altLang="de-DE" sz="1800" dirty="0">
                <a:solidFill>
                  <a:srgbClr val="3333FF"/>
                </a:solidFill>
              </a:rPr>
              <a:t>stehen und </a:t>
            </a:r>
            <a:r>
              <a:rPr lang="de-DE" altLang="de-DE" sz="1800" u="sng" dirty="0">
                <a:solidFill>
                  <a:srgbClr val="3333FF"/>
                </a:solidFill>
              </a:rPr>
              <a:t>sozial gerecht sowohl bei der Kostenträgerschaft als auch bei der Partizipation für Investitionen entwickelt</a:t>
            </a:r>
            <a:r>
              <a:rPr lang="de-DE" altLang="de-DE" sz="1800" dirty="0">
                <a:solidFill>
                  <a:srgbClr val="3333FF"/>
                </a:solidFill>
              </a:rPr>
              <a:t> werden.</a:t>
            </a:r>
            <a:endParaRPr lang="de-DE" altLang="de-DE" sz="1800" dirty="0">
              <a:solidFill>
                <a:srgbClr val="563BFB"/>
              </a:solidFill>
            </a:endParaRPr>
          </a:p>
        </p:txBody>
      </p:sp>
      <p:sp>
        <p:nvSpPr>
          <p:cNvPr id="11" name="Textfeld 10">
            <a:extLst>
              <a:ext uri="{FF2B5EF4-FFF2-40B4-BE49-F238E27FC236}">
                <a16:creationId xmlns:a16="http://schemas.microsoft.com/office/drawing/2014/main" id="{961F40A1-F40A-4267-BC9D-7E2E762C1411}"/>
              </a:ext>
            </a:extLst>
          </p:cNvPr>
          <p:cNvSpPr txBox="1"/>
          <p:nvPr/>
        </p:nvSpPr>
        <p:spPr>
          <a:xfrm>
            <a:off x="9823269" y="989372"/>
            <a:ext cx="2689573" cy="2677656"/>
          </a:xfrm>
          <a:prstGeom prst="rect">
            <a:avLst/>
          </a:prstGeom>
          <a:noFill/>
        </p:spPr>
        <p:txBody>
          <a:bodyPr wrap="square">
            <a:spAutoFit/>
          </a:bodyPr>
          <a:lstStyle/>
          <a:p>
            <a:r>
              <a:rPr lang="de-DE" sz="1400" b="0" i="0" u="none" strike="noStrike" baseline="0" dirty="0">
                <a:solidFill>
                  <a:srgbClr val="221E1F"/>
                </a:solidFill>
                <a:latin typeface="Calibri" panose="020F0502020204030204" pitchFamily="34" charset="0"/>
              </a:rPr>
              <a:t>Dies hat auch das Bundesverfassungsgericht in seiner Entscheidung vom 24. März 2021 mit der Forderung an den Gesetzgeber unterstrichen, entsprechend weitere Maßnahmen für Emissionsverringerungen vorzusehen und damit die Grundrechte insbesondere auch jüngerer und zukünftiger Generationen zu schützen. </a:t>
            </a:r>
            <a:endParaRPr lang="de-DE" sz="1400" dirty="0"/>
          </a:p>
        </p:txBody>
      </p:sp>
    </p:spTree>
    <p:extLst>
      <p:ext uri="{BB962C8B-B14F-4D97-AF65-F5344CB8AC3E}">
        <p14:creationId xmlns:p14="http://schemas.microsoft.com/office/powerpoint/2010/main" val="428622774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000" fill="hold"/>
                                        <p:tgtEl>
                                          <p:spTgt spid="7"/>
                                        </p:tgtEl>
                                        <p:attrNameLst>
                                          <p:attrName>ppt_x</p:attrName>
                                        </p:attrNameLst>
                                      </p:cBhvr>
                                      <p:tavLst>
                                        <p:tav tm="0">
                                          <p:val>
                                            <p:strVal val="#ppt_x"/>
                                          </p:val>
                                        </p:tav>
                                        <p:tav tm="100000">
                                          <p:val>
                                            <p:strVal val="#ppt_x"/>
                                          </p:val>
                                        </p:tav>
                                      </p:tavLst>
                                    </p:anim>
                                    <p:anim calcmode="lin" valueType="num">
                                      <p:cBhvr additive="base">
                                        <p:cTn id="26"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ppt_x"/>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6207661" cy="73866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ISE e.V.- Klimaschutzziele für D und RLP (2)</a:t>
            </a:r>
            <a:br>
              <a:rPr lang="de-DE" altLang="de-DE" dirty="0">
                <a:solidFill>
                  <a:schemeClr val="bg1"/>
                </a:solidFill>
              </a:rPr>
            </a:br>
            <a:r>
              <a:rPr lang="de-DE" altLang="de-DE" dirty="0">
                <a:solidFill>
                  <a:schemeClr val="bg1"/>
                </a:solidFill>
              </a:rPr>
              <a:t>Grundstoffindustrie und Landwirtschaft</a:t>
            </a:r>
          </a:p>
        </p:txBody>
      </p:sp>
      <p:sp>
        <p:nvSpPr>
          <p:cNvPr id="9" name="Textfeld 40">
            <a:extLst>
              <a:ext uri="{FF2B5EF4-FFF2-40B4-BE49-F238E27FC236}">
                <a16:creationId xmlns:a16="http://schemas.microsoft.com/office/drawing/2014/main" id="{E8B28F2E-D957-40DA-9E3F-1ED92AE62899}"/>
              </a:ext>
            </a:extLst>
          </p:cNvPr>
          <p:cNvSpPr txBox="1">
            <a:spLocks noChangeArrowheads="1"/>
          </p:cNvSpPr>
          <p:nvPr/>
        </p:nvSpPr>
        <p:spPr bwMode="auto">
          <a:xfrm>
            <a:off x="0" y="5790701"/>
            <a:ext cx="9906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 Ableitungen und Berechnungen des ISE e.V.-Klimaschutz/Energiewende-Konzepts basieren auf diesen Zielvorgaben!</a:t>
            </a:r>
          </a:p>
        </p:txBody>
      </p:sp>
      <p:sp>
        <p:nvSpPr>
          <p:cNvPr id="10" name="Text Box 5">
            <a:extLst>
              <a:ext uri="{FF2B5EF4-FFF2-40B4-BE49-F238E27FC236}">
                <a16:creationId xmlns:a16="http://schemas.microsoft.com/office/drawing/2014/main" id="{BE4A64D8-30F1-4C54-ABAF-624E1073C0A1}"/>
              </a:ext>
            </a:extLst>
          </p:cNvPr>
          <p:cNvSpPr txBox="1">
            <a:spLocks noChangeArrowheads="1"/>
          </p:cNvSpPr>
          <p:nvPr/>
        </p:nvSpPr>
        <p:spPr bwMode="auto">
          <a:xfrm>
            <a:off x="383177" y="956358"/>
            <a:ext cx="9178834"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tabLst>
                <a:tab pos="442913" algn="l"/>
                <a:tab pos="4000500" algn="l"/>
              </a:tabLst>
              <a:defRPr/>
            </a:pPr>
            <a:r>
              <a:rPr lang="de-DE" altLang="de-DE" sz="1800" dirty="0">
                <a:solidFill>
                  <a:srgbClr val="3333FF"/>
                </a:solidFill>
              </a:rPr>
              <a:t>Klimaneutralität der Grundstoff-Industrie und Landwirtschaft </a:t>
            </a:r>
            <a:r>
              <a:rPr lang="de-DE" altLang="de-DE" sz="1800" dirty="0">
                <a:solidFill>
                  <a:srgbClr val="563BFB"/>
                </a:solidFill>
              </a:rPr>
              <a:t>bis 2040 !</a:t>
            </a:r>
          </a:p>
        </p:txBody>
      </p:sp>
      <p:sp>
        <p:nvSpPr>
          <p:cNvPr id="2" name="Text Box 5">
            <a:extLst>
              <a:ext uri="{FF2B5EF4-FFF2-40B4-BE49-F238E27FC236}">
                <a16:creationId xmlns:a16="http://schemas.microsoft.com/office/drawing/2014/main" id="{2F13AEB4-B11B-D5C1-5398-F066A2B2C15A}"/>
              </a:ext>
            </a:extLst>
          </p:cNvPr>
          <p:cNvSpPr txBox="1">
            <a:spLocks noChangeArrowheads="1"/>
          </p:cNvSpPr>
          <p:nvPr/>
        </p:nvSpPr>
        <p:spPr bwMode="auto">
          <a:xfrm>
            <a:off x="383177" y="3429000"/>
            <a:ext cx="9178834" cy="92333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tabLst>
                <a:tab pos="442913" algn="l"/>
                <a:tab pos="4000500" algn="l"/>
              </a:tabLst>
              <a:defRPr/>
            </a:pPr>
            <a:r>
              <a:rPr lang="de-DE" altLang="de-DE" sz="1800" dirty="0">
                <a:solidFill>
                  <a:srgbClr val="3333FF"/>
                </a:solidFill>
              </a:rPr>
              <a:t>Die Maßnahmen zur Zielerreichung müssen im Einklang mit dem Naturschutz stehen und sozial gerecht sowohl bei der Kostenträgerschaft als auch bei der Partizipation für Investitionen gestaltet werden.</a:t>
            </a:r>
            <a:endParaRPr lang="de-DE" altLang="de-DE" sz="1800" dirty="0">
              <a:solidFill>
                <a:srgbClr val="563BFB"/>
              </a:solidFill>
            </a:endParaRPr>
          </a:p>
        </p:txBody>
      </p:sp>
      <p:sp>
        <p:nvSpPr>
          <p:cNvPr id="3" name="Text Box 5">
            <a:extLst>
              <a:ext uri="{FF2B5EF4-FFF2-40B4-BE49-F238E27FC236}">
                <a16:creationId xmlns:a16="http://schemas.microsoft.com/office/drawing/2014/main" id="{3D46ED12-3548-2BB1-8B17-85827728D4D8}"/>
              </a:ext>
            </a:extLst>
          </p:cNvPr>
          <p:cNvSpPr txBox="1">
            <a:spLocks noChangeArrowheads="1"/>
          </p:cNvSpPr>
          <p:nvPr/>
        </p:nvSpPr>
        <p:spPr bwMode="auto">
          <a:xfrm>
            <a:off x="383177" y="1503573"/>
            <a:ext cx="9178834" cy="92333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tabLst>
                <a:tab pos="442913" algn="l"/>
                <a:tab pos="4000500" algn="l"/>
              </a:tabLst>
              <a:defRPr/>
            </a:pPr>
            <a:r>
              <a:rPr lang="de-DE" sz="1800" dirty="0">
                <a:solidFill>
                  <a:srgbClr val="3333FF"/>
                </a:solidFill>
              </a:rPr>
              <a:t>bis 2040 muss der gesamte Energiebedarf zur Transformation der Grundstoff-Industrie (Chemie, Stahl, Zement, etc.) einschließlich des nichtenergetischen Verbrauchs von Erneuerbaren, vorrangig aus regionalen Quellen kommen.</a:t>
            </a:r>
          </a:p>
        </p:txBody>
      </p:sp>
      <p:sp>
        <p:nvSpPr>
          <p:cNvPr id="4" name="Text Box 5">
            <a:extLst>
              <a:ext uri="{FF2B5EF4-FFF2-40B4-BE49-F238E27FC236}">
                <a16:creationId xmlns:a16="http://schemas.microsoft.com/office/drawing/2014/main" id="{6BF2C104-155E-7E54-1D9C-5B7D7F304AEA}"/>
              </a:ext>
            </a:extLst>
          </p:cNvPr>
          <p:cNvSpPr txBox="1">
            <a:spLocks noChangeArrowheads="1"/>
          </p:cNvSpPr>
          <p:nvPr/>
        </p:nvSpPr>
        <p:spPr bwMode="auto">
          <a:xfrm>
            <a:off x="383177" y="2604786"/>
            <a:ext cx="9178834" cy="646331"/>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tabLst>
                <a:tab pos="442913" algn="l"/>
                <a:tab pos="4000500" algn="l"/>
              </a:tabLst>
              <a:defRPr/>
            </a:pPr>
            <a:r>
              <a:rPr lang="de-DE" altLang="de-DE" sz="1800" dirty="0">
                <a:solidFill>
                  <a:srgbClr val="3333FF"/>
                </a:solidFill>
              </a:rPr>
              <a:t>bis 2040 muss Klimaneutralität bei der Landwirtschaft und Ernährung erreicht sein (negative Emission)</a:t>
            </a:r>
            <a:endParaRPr lang="de-DE" altLang="de-DE" sz="1800" dirty="0">
              <a:solidFill>
                <a:srgbClr val="563BFB"/>
              </a:solidFill>
            </a:endParaRPr>
          </a:p>
        </p:txBody>
      </p:sp>
    </p:spTree>
    <p:extLst>
      <p:ext uri="{BB962C8B-B14F-4D97-AF65-F5344CB8AC3E}">
        <p14:creationId xmlns:p14="http://schemas.microsoft.com/office/powerpoint/2010/main" val="402323957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ppt_x"/>
                                          </p:val>
                                        </p:tav>
                                        <p:tav tm="100000">
                                          <p:val>
                                            <p:strVal val="#ppt_x"/>
                                          </p:val>
                                        </p:tav>
                                      </p:tavLst>
                                    </p:anim>
                                    <p:anim calcmode="lin" valueType="num">
                                      <p:cBhvr additive="base">
                                        <p:cTn id="20"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ppt_x"/>
                                          </p:val>
                                        </p:tav>
                                        <p:tav tm="100000">
                                          <p:val>
                                            <p:strVal val="#ppt_x"/>
                                          </p:val>
                                        </p:tav>
                                      </p:tavLst>
                                    </p:anim>
                                    <p:anim calcmode="lin" valueType="num">
                                      <p:cBhvr additive="base">
                                        <p:cTn id="26"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a:extLst>
              <a:ext uri="{FF2B5EF4-FFF2-40B4-BE49-F238E27FC236}">
                <a16:creationId xmlns:a16="http://schemas.microsoft.com/office/drawing/2014/main" id="{52741859-5C77-497D-A7E3-0761310508DB}"/>
              </a:ext>
            </a:extLst>
          </p:cNvPr>
          <p:cNvSpPr>
            <a:spLocks noChangeArrowheads="1"/>
          </p:cNvSpPr>
          <p:nvPr/>
        </p:nvSpPr>
        <p:spPr bwMode="auto">
          <a:xfrm>
            <a:off x="1328738" y="18467"/>
            <a:ext cx="7464425" cy="73866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sozial-ökologisch/ökonomische Transformation –</a:t>
            </a:r>
            <a:br>
              <a:rPr lang="de-DE" altLang="de-DE" dirty="0">
                <a:solidFill>
                  <a:schemeClr val="bg1"/>
                </a:solidFill>
              </a:rPr>
            </a:br>
            <a:r>
              <a:rPr lang="de-DE" altLang="de-DE" dirty="0">
                <a:solidFill>
                  <a:schemeClr val="bg1"/>
                </a:solidFill>
              </a:rPr>
              <a:t>vom Widerspruch zur Synergie</a:t>
            </a:r>
          </a:p>
        </p:txBody>
      </p:sp>
      <p:grpSp>
        <p:nvGrpSpPr>
          <p:cNvPr id="30" name="Gruppieren 29">
            <a:extLst>
              <a:ext uri="{FF2B5EF4-FFF2-40B4-BE49-F238E27FC236}">
                <a16:creationId xmlns:a16="http://schemas.microsoft.com/office/drawing/2014/main" id="{903F490F-FB31-44BB-A639-76758A160F40}"/>
              </a:ext>
            </a:extLst>
          </p:cNvPr>
          <p:cNvGrpSpPr/>
          <p:nvPr/>
        </p:nvGrpSpPr>
        <p:grpSpPr>
          <a:xfrm>
            <a:off x="3752936" y="845291"/>
            <a:ext cx="2203597" cy="2203597"/>
            <a:chOff x="3822504" y="880168"/>
            <a:chExt cx="2203597" cy="2203597"/>
          </a:xfrm>
        </p:grpSpPr>
        <p:sp>
          <p:nvSpPr>
            <p:cNvPr id="27" name="Ellipse 26">
              <a:extLst>
                <a:ext uri="{FF2B5EF4-FFF2-40B4-BE49-F238E27FC236}">
                  <a16:creationId xmlns:a16="http://schemas.microsoft.com/office/drawing/2014/main" id="{887AA66E-508E-4834-87A8-AD0524D90C66}"/>
                </a:ext>
              </a:extLst>
            </p:cNvPr>
            <p:cNvSpPr/>
            <p:nvPr/>
          </p:nvSpPr>
          <p:spPr bwMode="auto">
            <a:xfrm>
              <a:off x="3822504" y="880168"/>
              <a:ext cx="2203597" cy="2203597"/>
            </a:xfrm>
            <a:prstGeom prst="ellipse">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8" name="Grafik 7" descr="Ein Bild, das Person, Ei, klein, Essen enthält.&#10;&#10;Automatisch generierte Beschreibung">
              <a:extLst>
                <a:ext uri="{FF2B5EF4-FFF2-40B4-BE49-F238E27FC236}">
                  <a16:creationId xmlns:a16="http://schemas.microsoft.com/office/drawing/2014/main" id="{6B3136F5-8415-4F89-B220-DB48607DCB5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1500" r="7671"/>
            <a:stretch/>
          </p:blipFill>
          <p:spPr>
            <a:xfrm>
              <a:off x="4040993" y="1415282"/>
              <a:ext cx="1783466" cy="1103983"/>
            </a:xfrm>
            <a:prstGeom prst="rect">
              <a:avLst/>
            </a:prstGeom>
          </p:spPr>
        </p:pic>
      </p:grpSp>
      <p:grpSp>
        <p:nvGrpSpPr>
          <p:cNvPr id="36" name="Gruppieren 35">
            <a:extLst>
              <a:ext uri="{FF2B5EF4-FFF2-40B4-BE49-F238E27FC236}">
                <a16:creationId xmlns:a16="http://schemas.microsoft.com/office/drawing/2014/main" id="{0E3FD977-1C8F-4196-817A-36F1F6F5695B}"/>
              </a:ext>
            </a:extLst>
          </p:cNvPr>
          <p:cNvGrpSpPr/>
          <p:nvPr/>
        </p:nvGrpSpPr>
        <p:grpSpPr>
          <a:xfrm>
            <a:off x="346751" y="3020786"/>
            <a:ext cx="3439560" cy="3067057"/>
            <a:chOff x="584200" y="3055663"/>
            <a:chExt cx="3439560" cy="3067057"/>
          </a:xfrm>
        </p:grpSpPr>
        <p:grpSp>
          <p:nvGrpSpPr>
            <p:cNvPr id="31" name="Gruppieren 30">
              <a:extLst>
                <a:ext uri="{FF2B5EF4-FFF2-40B4-BE49-F238E27FC236}">
                  <a16:creationId xmlns:a16="http://schemas.microsoft.com/office/drawing/2014/main" id="{9BD28E6C-1859-4C33-BD8B-5299C82472EF}"/>
                </a:ext>
              </a:extLst>
            </p:cNvPr>
            <p:cNvGrpSpPr/>
            <p:nvPr/>
          </p:nvGrpSpPr>
          <p:grpSpPr>
            <a:xfrm>
              <a:off x="584200" y="3537867"/>
              <a:ext cx="2205028" cy="2205028"/>
              <a:chOff x="584200" y="3537867"/>
              <a:chExt cx="2205028" cy="2205028"/>
            </a:xfrm>
          </p:grpSpPr>
          <p:sp>
            <p:nvSpPr>
              <p:cNvPr id="28" name="Ellipse 27">
                <a:extLst>
                  <a:ext uri="{FF2B5EF4-FFF2-40B4-BE49-F238E27FC236}">
                    <a16:creationId xmlns:a16="http://schemas.microsoft.com/office/drawing/2014/main" id="{EE7AE660-2017-45AE-9EA6-E58B58093368}"/>
                  </a:ext>
                </a:extLst>
              </p:cNvPr>
              <p:cNvSpPr/>
              <p:nvPr/>
            </p:nvSpPr>
            <p:spPr bwMode="auto">
              <a:xfrm>
                <a:off x="584200" y="3537867"/>
                <a:ext cx="2205028" cy="2205028"/>
              </a:xfrm>
              <a:prstGeom prst="ellips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6" name="Grafik 25" descr="Ein Bild, das Bett, Zeichnung enthält.&#10;&#10;Automatisch generierte Beschreibung">
                <a:extLst>
                  <a:ext uri="{FF2B5EF4-FFF2-40B4-BE49-F238E27FC236}">
                    <a16:creationId xmlns:a16="http://schemas.microsoft.com/office/drawing/2014/main" id="{661A2446-334F-4070-9EC0-DD1F50E7A883}"/>
                  </a:ext>
                </a:extLst>
              </p:cNvPr>
              <p:cNvPicPr>
                <a:picLocks noChangeAspect="1"/>
              </p:cNvPicPr>
              <p:nvPr/>
            </p:nvPicPr>
            <p:blipFill rotWithShape="1">
              <a:blip r:embed="rId4">
                <a:extLst>
                  <a:ext uri="{28A0092B-C50C-407E-A947-70E740481C1C}">
                    <a14:useLocalDpi xmlns:a14="http://schemas.microsoft.com/office/drawing/2010/main" val="0"/>
                  </a:ext>
                </a:extLst>
              </a:blip>
              <a:srcRect b="20543"/>
              <a:stretch/>
            </p:blipFill>
            <p:spPr>
              <a:xfrm>
                <a:off x="929331" y="4034182"/>
                <a:ext cx="1515289" cy="1204000"/>
              </a:xfrm>
              <a:prstGeom prst="rect">
                <a:avLst/>
              </a:prstGeom>
            </p:spPr>
          </p:pic>
        </p:grpSp>
        <p:sp>
          <p:nvSpPr>
            <p:cNvPr id="29" name="Pfeil: nach oben und unten 28">
              <a:extLst>
                <a:ext uri="{FF2B5EF4-FFF2-40B4-BE49-F238E27FC236}">
                  <a16:creationId xmlns:a16="http://schemas.microsoft.com/office/drawing/2014/main" id="{CF7453A7-5AAC-43EA-9E75-E326B1A2B95A}"/>
                </a:ext>
              </a:extLst>
            </p:cNvPr>
            <p:cNvSpPr/>
            <p:nvPr/>
          </p:nvSpPr>
          <p:spPr bwMode="auto">
            <a:xfrm rot="2919368">
              <a:off x="3277311" y="2514488"/>
              <a:ext cx="205273" cy="1287624"/>
            </a:xfrm>
            <a:prstGeom prst="upDownArrow">
              <a:avLst/>
            </a:prstGeom>
            <a:solidFill>
              <a:schemeClr val="accent2"/>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4" name="Textfeld 33">
              <a:extLst>
                <a:ext uri="{FF2B5EF4-FFF2-40B4-BE49-F238E27FC236}">
                  <a16:creationId xmlns:a16="http://schemas.microsoft.com/office/drawing/2014/main" id="{E253C2B6-8CEF-48F7-975E-F3ACB3BE929E}"/>
                </a:ext>
              </a:extLst>
            </p:cNvPr>
            <p:cNvSpPr txBox="1"/>
            <p:nvPr/>
          </p:nvSpPr>
          <p:spPr>
            <a:xfrm>
              <a:off x="642182" y="5784166"/>
              <a:ext cx="2087431" cy="338554"/>
            </a:xfrm>
            <a:prstGeom prst="rect">
              <a:avLst/>
            </a:prstGeom>
            <a:noFill/>
          </p:spPr>
          <p:txBody>
            <a:bodyPr wrap="none" rtlCol="0">
              <a:spAutoFit/>
            </a:bodyPr>
            <a:lstStyle/>
            <a:p>
              <a:r>
                <a:rPr lang="de-DE" sz="1600" dirty="0"/>
                <a:t>soziale Gerechtigkeit</a:t>
              </a:r>
            </a:p>
          </p:txBody>
        </p:sp>
      </p:grpSp>
      <p:sp>
        <p:nvSpPr>
          <p:cNvPr id="35" name="Textfeld 34">
            <a:extLst>
              <a:ext uri="{FF2B5EF4-FFF2-40B4-BE49-F238E27FC236}">
                <a16:creationId xmlns:a16="http://schemas.microsoft.com/office/drawing/2014/main" id="{59CD6CE6-5877-4E10-8616-7DEC47269D80}"/>
              </a:ext>
            </a:extLst>
          </p:cNvPr>
          <p:cNvSpPr txBox="1"/>
          <p:nvPr/>
        </p:nvSpPr>
        <p:spPr>
          <a:xfrm>
            <a:off x="59133" y="2250756"/>
            <a:ext cx="2813591" cy="1200329"/>
          </a:xfrm>
          <a:prstGeom prst="rect">
            <a:avLst/>
          </a:prstGeom>
          <a:noFill/>
        </p:spPr>
        <p:txBody>
          <a:bodyPr wrap="none" rtlCol="0">
            <a:spAutoFit/>
          </a:bodyPr>
          <a:lstStyle/>
          <a:p>
            <a:r>
              <a:rPr lang="de-DE" sz="1200" b="1" dirty="0">
                <a:solidFill>
                  <a:srgbClr val="008000"/>
                </a:solidFill>
              </a:rPr>
              <a:t>Energiewende:</a:t>
            </a:r>
          </a:p>
          <a:p>
            <a:pPr marL="171450" indent="-171450">
              <a:buFontTx/>
              <a:buChar char="-"/>
            </a:pPr>
            <a:r>
              <a:rPr lang="de-DE" sz="1200" dirty="0">
                <a:solidFill>
                  <a:srgbClr val="008000"/>
                </a:solidFill>
              </a:rPr>
              <a:t>bezahlbare Energie für Alle</a:t>
            </a:r>
          </a:p>
          <a:p>
            <a:pPr marL="171450" indent="-171450">
              <a:buFontTx/>
              <a:buChar char="-"/>
            </a:pPr>
            <a:r>
              <a:rPr lang="de-DE" sz="1200" dirty="0">
                <a:solidFill>
                  <a:srgbClr val="008000"/>
                </a:solidFill>
              </a:rPr>
              <a:t>Klimaschutzkosten gerecht aufteilen</a:t>
            </a:r>
          </a:p>
          <a:p>
            <a:pPr marL="171450" indent="-171450">
              <a:buFontTx/>
              <a:buChar char="-"/>
            </a:pPr>
            <a:r>
              <a:rPr lang="de-DE" sz="1200" dirty="0">
                <a:solidFill>
                  <a:srgbClr val="008000"/>
                </a:solidFill>
              </a:rPr>
              <a:t>Energie-Solidarpakt in Gemeinden</a:t>
            </a:r>
          </a:p>
          <a:p>
            <a:pPr marL="171450" indent="-171450">
              <a:buFontTx/>
              <a:buChar char="-"/>
            </a:pPr>
            <a:r>
              <a:rPr lang="de-DE" sz="1200" dirty="0">
                <a:solidFill>
                  <a:srgbClr val="008000"/>
                </a:solidFill>
              </a:rPr>
              <a:t>Teilhabe bei Investitionen</a:t>
            </a:r>
            <a:br>
              <a:rPr lang="de-DE" sz="1200" dirty="0">
                <a:solidFill>
                  <a:srgbClr val="008000"/>
                </a:solidFill>
              </a:rPr>
            </a:br>
            <a:r>
              <a:rPr lang="de-DE" sz="1200" dirty="0">
                <a:solidFill>
                  <a:srgbClr val="008000"/>
                </a:solidFill>
              </a:rPr>
              <a:t>(z.B. Bürgergenossenschaften)</a:t>
            </a:r>
          </a:p>
        </p:txBody>
      </p:sp>
      <p:sp>
        <p:nvSpPr>
          <p:cNvPr id="110" name="Textfeld 109">
            <a:extLst>
              <a:ext uri="{FF2B5EF4-FFF2-40B4-BE49-F238E27FC236}">
                <a16:creationId xmlns:a16="http://schemas.microsoft.com/office/drawing/2014/main" id="{9267963C-0968-4C2C-9464-1AE108B916AF}"/>
              </a:ext>
            </a:extLst>
          </p:cNvPr>
          <p:cNvSpPr txBox="1"/>
          <p:nvPr/>
        </p:nvSpPr>
        <p:spPr>
          <a:xfrm>
            <a:off x="7574855" y="2524461"/>
            <a:ext cx="2178802" cy="1015663"/>
          </a:xfrm>
          <a:prstGeom prst="rect">
            <a:avLst/>
          </a:prstGeom>
          <a:noFill/>
        </p:spPr>
        <p:txBody>
          <a:bodyPr wrap="none" rtlCol="0">
            <a:spAutoFit/>
          </a:bodyPr>
          <a:lstStyle/>
          <a:p>
            <a:r>
              <a:rPr lang="de-DE" sz="1200" b="1" dirty="0">
                <a:solidFill>
                  <a:srgbClr val="008000"/>
                </a:solidFill>
              </a:rPr>
              <a:t>Erneuerbare:</a:t>
            </a:r>
          </a:p>
          <a:p>
            <a:r>
              <a:rPr lang="de-DE" sz="1200" dirty="0">
                <a:solidFill>
                  <a:srgbClr val="008000"/>
                </a:solidFill>
              </a:rPr>
              <a:t>- sind preiswerter als Fossile</a:t>
            </a:r>
          </a:p>
          <a:p>
            <a:r>
              <a:rPr lang="de-DE" sz="1200" dirty="0">
                <a:solidFill>
                  <a:srgbClr val="008000"/>
                </a:solidFill>
              </a:rPr>
              <a:t>- schaffen viele  Arbeitsplätze</a:t>
            </a:r>
          </a:p>
          <a:p>
            <a:r>
              <a:rPr lang="de-DE" sz="1200" dirty="0">
                <a:solidFill>
                  <a:srgbClr val="008000"/>
                </a:solidFill>
              </a:rPr>
              <a:t>- behalten Wertschöpfung</a:t>
            </a:r>
            <a:br>
              <a:rPr lang="de-DE" sz="1200" dirty="0">
                <a:solidFill>
                  <a:srgbClr val="008000"/>
                </a:solidFill>
              </a:rPr>
            </a:br>
            <a:r>
              <a:rPr lang="de-DE" sz="1200" dirty="0">
                <a:solidFill>
                  <a:srgbClr val="008000"/>
                </a:solidFill>
              </a:rPr>
              <a:t>   in den Regionen</a:t>
            </a:r>
          </a:p>
        </p:txBody>
      </p:sp>
      <p:grpSp>
        <p:nvGrpSpPr>
          <p:cNvPr id="6" name="Gruppieren 5">
            <a:extLst>
              <a:ext uri="{FF2B5EF4-FFF2-40B4-BE49-F238E27FC236}">
                <a16:creationId xmlns:a16="http://schemas.microsoft.com/office/drawing/2014/main" id="{7612273F-670B-4420-A789-237D768FB90E}"/>
              </a:ext>
            </a:extLst>
          </p:cNvPr>
          <p:cNvGrpSpPr/>
          <p:nvPr/>
        </p:nvGrpSpPr>
        <p:grpSpPr>
          <a:xfrm>
            <a:off x="6122046" y="2962480"/>
            <a:ext cx="3553133" cy="3099421"/>
            <a:chOff x="6144882" y="2997357"/>
            <a:chExt cx="3553133" cy="3099421"/>
          </a:xfrm>
        </p:grpSpPr>
        <p:sp>
          <p:nvSpPr>
            <p:cNvPr id="109" name="Textfeld 108">
              <a:extLst>
                <a:ext uri="{FF2B5EF4-FFF2-40B4-BE49-F238E27FC236}">
                  <a16:creationId xmlns:a16="http://schemas.microsoft.com/office/drawing/2014/main" id="{50EFE300-B95A-4D3F-ADCA-9873E614CF71}"/>
                </a:ext>
              </a:extLst>
            </p:cNvPr>
            <p:cNvSpPr txBox="1"/>
            <p:nvPr/>
          </p:nvSpPr>
          <p:spPr>
            <a:xfrm>
              <a:off x="7974466" y="5758224"/>
              <a:ext cx="1723549" cy="338554"/>
            </a:xfrm>
            <a:prstGeom prst="rect">
              <a:avLst/>
            </a:prstGeom>
            <a:noFill/>
          </p:spPr>
          <p:txBody>
            <a:bodyPr wrap="none" rtlCol="0">
              <a:spAutoFit/>
            </a:bodyPr>
            <a:lstStyle/>
            <a:p>
              <a:r>
                <a:rPr lang="de-DE" sz="1600" dirty="0"/>
                <a:t>Wirtschaftlichkeit</a:t>
              </a:r>
            </a:p>
          </p:txBody>
        </p:sp>
        <p:sp>
          <p:nvSpPr>
            <p:cNvPr id="94" name="Ellipse 93">
              <a:extLst>
                <a:ext uri="{FF2B5EF4-FFF2-40B4-BE49-F238E27FC236}">
                  <a16:creationId xmlns:a16="http://schemas.microsoft.com/office/drawing/2014/main" id="{01EAE5B6-EFCA-4BE0-BF84-D500B706D814}"/>
                </a:ext>
              </a:extLst>
            </p:cNvPr>
            <p:cNvSpPr/>
            <p:nvPr/>
          </p:nvSpPr>
          <p:spPr bwMode="auto">
            <a:xfrm>
              <a:off x="7477687" y="3542532"/>
              <a:ext cx="2205028" cy="2205028"/>
            </a:xfrm>
            <a:prstGeom prst="ellipse">
              <a:avLst/>
            </a:prstGeom>
            <a:solidFill>
              <a:srgbClr val="BFBFBF"/>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96" name="Pfeil: nach oben und unten 95">
              <a:extLst>
                <a:ext uri="{FF2B5EF4-FFF2-40B4-BE49-F238E27FC236}">
                  <a16:creationId xmlns:a16="http://schemas.microsoft.com/office/drawing/2014/main" id="{62BFBFBE-91F5-4F87-BA8B-68AE4DD1AAED}"/>
                </a:ext>
              </a:extLst>
            </p:cNvPr>
            <p:cNvSpPr/>
            <p:nvPr/>
          </p:nvSpPr>
          <p:spPr bwMode="auto">
            <a:xfrm rot="18188183">
              <a:off x="6686057" y="2456182"/>
              <a:ext cx="205273" cy="1287624"/>
            </a:xfrm>
            <a:prstGeom prst="upDownArrow">
              <a:avLst/>
            </a:prstGeom>
            <a:solidFill>
              <a:schemeClr val="accent2"/>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3" name="Grafik 2" descr="Ein Bild, das Schild, Zeichnung, Teller enthält.&#10;&#10;Automatisch generierte Beschreibung">
              <a:extLst>
                <a:ext uri="{FF2B5EF4-FFF2-40B4-BE49-F238E27FC236}">
                  <a16:creationId xmlns:a16="http://schemas.microsoft.com/office/drawing/2014/main" id="{94B5056A-F149-45FA-8B12-B692613296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5287" y="4016242"/>
              <a:ext cx="1234839" cy="1234839"/>
            </a:xfrm>
            <a:prstGeom prst="rect">
              <a:avLst/>
            </a:prstGeom>
          </p:spPr>
        </p:pic>
      </p:grpSp>
      <p:sp>
        <p:nvSpPr>
          <p:cNvPr id="113" name="Textfeld 112">
            <a:extLst>
              <a:ext uri="{FF2B5EF4-FFF2-40B4-BE49-F238E27FC236}">
                <a16:creationId xmlns:a16="http://schemas.microsoft.com/office/drawing/2014/main" id="{635F3523-02F0-4B3B-AD08-2A0A0DB0AE05}"/>
              </a:ext>
            </a:extLst>
          </p:cNvPr>
          <p:cNvSpPr txBox="1"/>
          <p:nvPr/>
        </p:nvSpPr>
        <p:spPr>
          <a:xfrm>
            <a:off x="5564137" y="3504641"/>
            <a:ext cx="2294179" cy="1384995"/>
          </a:xfrm>
          <a:prstGeom prst="rect">
            <a:avLst/>
          </a:prstGeom>
          <a:noFill/>
        </p:spPr>
        <p:txBody>
          <a:bodyPr wrap="square" rtlCol="0">
            <a:spAutoFit/>
          </a:bodyPr>
          <a:lstStyle/>
          <a:p>
            <a:r>
              <a:rPr lang="de-DE" sz="1200" b="1" dirty="0">
                <a:solidFill>
                  <a:srgbClr val="008000"/>
                </a:solidFill>
              </a:rPr>
              <a:t>Erhaltung der Klimazonen:</a:t>
            </a:r>
            <a:br>
              <a:rPr lang="de-DE" sz="1200" dirty="0">
                <a:solidFill>
                  <a:srgbClr val="008000"/>
                </a:solidFill>
              </a:rPr>
            </a:br>
            <a:r>
              <a:rPr lang="de-DE" sz="1200" dirty="0">
                <a:solidFill>
                  <a:srgbClr val="008000"/>
                </a:solidFill>
              </a:rPr>
              <a:t>  - Erhaltung der Artenvielfalt</a:t>
            </a:r>
            <a:br>
              <a:rPr lang="de-DE" sz="1200" dirty="0">
                <a:solidFill>
                  <a:srgbClr val="008000"/>
                </a:solidFill>
              </a:rPr>
            </a:br>
            <a:r>
              <a:rPr lang="de-DE" sz="1200" dirty="0">
                <a:solidFill>
                  <a:srgbClr val="008000"/>
                </a:solidFill>
              </a:rPr>
              <a:t>      - Gesunder Wald</a:t>
            </a:r>
            <a:br>
              <a:rPr lang="de-DE" sz="1200" dirty="0">
                <a:solidFill>
                  <a:srgbClr val="008000"/>
                </a:solidFill>
              </a:rPr>
            </a:br>
            <a:r>
              <a:rPr lang="de-DE" sz="1200" dirty="0">
                <a:solidFill>
                  <a:srgbClr val="008000"/>
                </a:solidFill>
              </a:rPr>
              <a:t>        - Ökologische</a:t>
            </a:r>
            <a:br>
              <a:rPr lang="de-DE" sz="1200" dirty="0">
                <a:solidFill>
                  <a:srgbClr val="008000"/>
                </a:solidFill>
              </a:rPr>
            </a:br>
            <a:r>
              <a:rPr lang="de-DE" sz="1200" dirty="0">
                <a:solidFill>
                  <a:srgbClr val="008000"/>
                </a:solidFill>
              </a:rPr>
              <a:t>          Landwirtschaft</a:t>
            </a:r>
            <a:br>
              <a:rPr lang="de-DE" sz="1200" dirty="0">
                <a:solidFill>
                  <a:srgbClr val="008000"/>
                </a:solidFill>
              </a:rPr>
            </a:br>
            <a:r>
              <a:rPr lang="de-DE" sz="1200" dirty="0">
                <a:solidFill>
                  <a:srgbClr val="008000"/>
                </a:solidFill>
              </a:rPr>
              <a:t>         - sauberes</a:t>
            </a:r>
            <a:br>
              <a:rPr lang="de-DE" sz="1200" dirty="0">
                <a:solidFill>
                  <a:srgbClr val="008000"/>
                </a:solidFill>
              </a:rPr>
            </a:br>
            <a:r>
              <a:rPr lang="de-DE" sz="1200" dirty="0">
                <a:solidFill>
                  <a:srgbClr val="008000"/>
                </a:solidFill>
              </a:rPr>
              <a:t>           Trinkwasser</a:t>
            </a:r>
          </a:p>
        </p:txBody>
      </p:sp>
      <p:sp>
        <p:nvSpPr>
          <p:cNvPr id="7" name="Textfeld 6">
            <a:extLst>
              <a:ext uri="{FF2B5EF4-FFF2-40B4-BE49-F238E27FC236}">
                <a16:creationId xmlns:a16="http://schemas.microsoft.com/office/drawing/2014/main" id="{77ADBD01-AFC5-44CF-BC97-60DC98C4B69B}"/>
              </a:ext>
            </a:extLst>
          </p:cNvPr>
          <p:cNvSpPr txBox="1"/>
          <p:nvPr/>
        </p:nvSpPr>
        <p:spPr>
          <a:xfrm>
            <a:off x="7548655" y="2277246"/>
            <a:ext cx="2375971" cy="307777"/>
          </a:xfrm>
          <a:prstGeom prst="rect">
            <a:avLst/>
          </a:prstGeom>
          <a:noFill/>
        </p:spPr>
        <p:txBody>
          <a:bodyPr wrap="none" rtlCol="0">
            <a:spAutoFit/>
          </a:bodyPr>
          <a:lstStyle/>
          <a:p>
            <a:r>
              <a:rPr lang="de-DE" sz="1400" dirty="0">
                <a:solidFill>
                  <a:srgbClr val="FF0000"/>
                </a:solidFill>
              </a:rPr>
              <a:t>„Erneuerbare sind zu teuer“</a:t>
            </a:r>
          </a:p>
        </p:txBody>
      </p:sp>
      <p:sp>
        <p:nvSpPr>
          <p:cNvPr id="38" name="Textfeld 37">
            <a:extLst>
              <a:ext uri="{FF2B5EF4-FFF2-40B4-BE49-F238E27FC236}">
                <a16:creationId xmlns:a16="http://schemas.microsoft.com/office/drawing/2014/main" id="{CE46507E-A67E-4CB0-B9F1-F115F3DA445A}"/>
              </a:ext>
            </a:extLst>
          </p:cNvPr>
          <p:cNvSpPr txBox="1"/>
          <p:nvPr/>
        </p:nvSpPr>
        <p:spPr>
          <a:xfrm>
            <a:off x="77329" y="1818418"/>
            <a:ext cx="2518638" cy="523220"/>
          </a:xfrm>
          <a:prstGeom prst="rect">
            <a:avLst/>
          </a:prstGeom>
          <a:noFill/>
        </p:spPr>
        <p:txBody>
          <a:bodyPr wrap="none" rtlCol="0">
            <a:spAutoFit/>
          </a:bodyPr>
          <a:lstStyle/>
          <a:p>
            <a:r>
              <a:rPr lang="de-DE" sz="1400" dirty="0">
                <a:solidFill>
                  <a:srgbClr val="FF0000"/>
                </a:solidFill>
              </a:rPr>
              <a:t>„Klimaschutzkosten bezahlen</a:t>
            </a:r>
            <a:br>
              <a:rPr lang="de-DE" sz="1400" dirty="0">
                <a:solidFill>
                  <a:srgbClr val="FF0000"/>
                </a:solidFill>
              </a:rPr>
            </a:br>
            <a:r>
              <a:rPr lang="de-DE" sz="1400" dirty="0">
                <a:solidFill>
                  <a:srgbClr val="FF0000"/>
                </a:solidFill>
              </a:rPr>
              <a:t>die Schwachen“</a:t>
            </a:r>
          </a:p>
        </p:txBody>
      </p:sp>
      <p:grpSp>
        <p:nvGrpSpPr>
          <p:cNvPr id="37" name="Gruppieren 36">
            <a:extLst>
              <a:ext uri="{FF2B5EF4-FFF2-40B4-BE49-F238E27FC236}">
                <a16:creationId xmlns:a16="http://schemas.microsoft.com/office/drawing/2014/main" id="{74A27319-8E02-41A5-9C36-825B7C102478}"/>
              </a:ext>
            </a:extLst>
          </p:cNvPr>
          <p:cNvGrpSpPr/>
          <p:nvPr/>
        </p:nvGrpSpPr>
        <p:grpSpPr>
          <a:xfrm>
            <a:off x="3752220" y="3009913"/>
            <a:ext cx="2205028" cy="3077930"/>
            <a:chOff x="3890470" y="3044790"/>
            <a:chExt cx="2205028" cy="3077930"/>
          </a:xfrm>
        </p:grpSpPr>
        <p:grpSp>
          <p:nvGrpSpPr>
            <p:cNvPr id="33" name="Gruppieren 32">
              <a:extLst>
                <a:ext uri="{FF2B5EF4-FFF2-40B4-BE49-F238E27FC236}">
                  <a16:creationId xmlns:a16="http://schemas.microsoft.com/office/drawing/2014/main" id="{4E1523BC-A3CB-4738-8C12-A90A215DE84C}"/>
                </a:ext>
              </a:extLst>
            </p:cNvPr>
            <p:cNvGrpSpPr/>
            <p:nvPr/>
          </p:nvGrpSpPr>
          <p:grpSpPr>
            <a:xfrm>
              <a:off x="3890470" y="3537867"/>
              <a:ext cx="2205028" cy="2205028"/>
              <a:chOff x="3958436" y="3537867"/>
              <a:chExt cx="2205028" cy="2205028"/>
            </a:xfrm>
          </p:grpSpPr>
          <p:sp>
            <p:nvSpPr>
              <p:cNvPr id="95" name="Ellipse 94">
                <a:extLst>
                  <a:ext uri="{FF2B5EF4-FFF2-40B4-BE49-F238E27FC236}">
                    <a16:creationId xmlns:a16="http://schemas.microsoft.com/office/drawing/2014/main" id="{7D79B5E8-D274-4C12-8D50-466DDCD7E1E5}"/>
                  </a:ext>
                </a:extLst>
              </p:cNvPr>
              <p:cNvSpPr/>
              <p:nvPr/>
            </p:nvSpPr>
            <p:spPr bwMode="auto">
              <a:xfrm>
                <a:off x="3958436" y="3537867"/>
                <a:ext cx="2205028" cy="2205028"/>
              </a:xfrm>
              <a:prstGeom prst="ellipse">
                <a:avLst/>
              </a:prstGeom>
              <a:solidFill>
                <a:srgbClr val="0080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4" name="Grafik 23" descr="Ein Bild, das Baum, Obst, Blume enthält.&#10;&#10;Automatisch generierte Beschreibung">
                <a:extLst>
                  <a:ext uri="{FF2B5EF4-FFF2-40B4-BE49-F238E27FC236}">
                    <a16:creationId xmlns:a16="http://schemas.microsoft.com/office/drawing/2014/main" id="{54DB8084-3E32-44B5-8DCD-4176F542D378}"/>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28636" r="15660"/>
              <a:stretch/>
            </p:blipFill>
            <p:spPr>
              <a:xfrm>
                <a:off x="4507948" y="4072724"/>
                <a:ext cx="1176370" cy="1187885"/>
              </a:xfrm>
              <a:prstGeom prst="rect">
                <a:avLst/>
              </a:prstGeom>
            </p:spPr>
          </p:pic>
        </p:grpSp>
        <p:sp>
          <p:nvSpPr>
            <p:cNvPr id="104" name="Pfeil: nach oben und unten 103">
              <a:extLst>
                <a:ext uri="{FF2B5EF4-FFF2-40B4-BE49-F238E27FC236}">
                  <a16:creationId xmlns:a16="http://schemas.microsoft.com/office/drawing/2014/main" id="{9474E832-1F04-498D-A205-E41CDA5607E9}"/>
                </a:ext>
              </a:extLst>
            </p:cNvPr>
            <p:cNvSpPr/>
            <p:nvPr/>
          </p:nvSpPr>
          <p:spPr bwMode="auto">
            <a:xfrm>
              <a:off x="4905613" y="3044790"/>
              <a:ext cx="174742" cy="494699"/>
            </a:xfrm>
            <a:prstGeom prst="upDownArrow">
              <a:avLst/>
            </a:prstGeom>
            <a:solidFill>
              <a:schemeClr val="accent2"/>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7" name="Textfeld 106">
              <a:extLst>
                <a:ext uri="{FF2B5EF4-FFF2-40B4-BE49-F238E27FC236}">
                  <a16:creationId xmlns:a16="http://schemas.microsoft.com/office/drawing/2014/main" id="{18481FBB-86F3-40AF-A877-02045A4C5E59}"/>
                </a:ext>
              </a:extLst>
            </p:cNvPr>
            <p:cNvSpPr txBox="1"/>
            <p:nvPr/>
          </p:nvSpPr>
          <p:spPr>
            <a:xfrm>
              <a:off x="4458139" y="5784166"/>
              <a:ext cx="1279517" cy="338554"/>
            </a:xfrm>
            <a:prstGeom prst="rect">
              <a:avLst/>
            </a:prstGeom>
            <a:noFill/>
          </p:spPr>
          <p:txBody>
            <a:bodyPr wrap="none" rtlCol="0">
              <a:spAutoFit/>
            </a:bodyPr>
            <a:lstStyle/>
            <a:p>
              <a:r>
                <a:rPr lang="de-DE" sz="1600" dirty="0"/>
                <a:t>Naturschutz</a:t>
              </a:r>
            </a:p>
          </p:txBody>
        </p:sp>
      </p:grpSp>
      <p:sp>
        <p:nvSpPr>
          <p:cNvPr id="40" name="Textfeld 39">
            <a:extLst>
              <a:ext uri="{FF2B5EF4-FFF2-40B4-BE49-F238E27FC236}">
                <a16:creationId xmlns:a16="http://schemas.microsoft.com/office/drawing/2014/main" id="{DAFBD167-E0E8-4E48-A578-B6C5D1111480}"/>
              </a:ext>
            </a:extLst>
          </p:cNvPr>
          <p:cNvSpPr txBox="1"/>
          <p:nvPr/>
        </p:nvSpPr>
        <p:spPr>
          <a:xfrm>
            <a:off x="4986061" y="3008418"/>
            <a:ext cx="1494320" cy="523220"/>
          </a:xfrm>
          <a:prstGeom prst="rect">
            <a:avLst/>
          </a:prstGeom>
          <a:noFill/>
        </p:spPr>
        <p:txBody>
          <a:bodyPr wrap="none" rtlCol="0">
            <a:spAutoFit/>
          </a:bodyPr>
          <a:lstStyle/>
          <a:p>
            <a:r>
              <a:rPr lang="de-DE" sz="1400" dirty="0">
                <a:solidFill>
                  <a:srgbClr val="FF0000"/>
                </a:solidFill>
              </a:rPr>
              <a:t>„Klimaschutz vs.</a:t>
            </a:r>
            <a:br>
              <a:rPr lang="de-DE" sz="1400" dirty="0">
                <a:solidFill>
                  <a:srgbClr val="FF0000"/>
                </a:solidFill>
              </a:rPr>
            </a:br>
            <a:r>
              <a:rPr lang="de-DE" sz="1400" dirty="0">
                <a:solidFill>
                  <a:srgbClr val="FF0000"/>
                </a:solidFill>
              </a:rPr>
              <a:t>Naturschutz“</a:t>
            </a:r>
          </a:p>
        </p:txBody>
      </p:sp>
      <p:sp>
        <p:nvSpPr>
          <p:cNvPr id="32" name="Text Box 14">
            <a:extLst>
              <a:ext uri="{FF2B5EF4-FFF2-40B4-BE49-F238E27FC236}">
                <a16:creationId xmlns:a16="http://schemas.microsoft.com/office/drawing/2014/main" id="{8213AF0D-C6A0-4B1A-8563-C2951F10D846}"/>
              </a:ext>
            </a:extLst>
          </p:cNvPr>
          <p:cNvSpPr txBox="1">
            <a:spLocks noChangeArrowheads="1"/>
          </p:cNvSpPr>
          <p:nvPr/>
        </p:nvSpPr>
        <p:spPr bwMode="auto">
          <a:xfrm>
            <a:off x="6280328" y="5523352"/>
            <a:ext cx="108074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a:t>
            </a:r>
          </a:p>
        </p:txBody>
      </p:sp>
      <p:sp>
        <p:nvSpPr>
          <p:cNvPr id="42" name="Textfeld 41">
            <a:extLst>
              <a:ext uri="{FF2B5EF4-FFF2-40B4-BE49-F238E27FC236}">
                <a16:creationId xmlns:a16="http://schemas.microsoft.com/office/drawing/2014/main" id="{8C76DCAD-1CF3-4D19-946E-CD54820FE766}"/>
              </a:ext>
            </a:extLst>
          </p:cNvPr>
          <p:cNvSpPr txBox="1"/>
          <p:nvPr/>
        </p:nvSpPr>
        <p:spPr>
          <a:xfrm>
            <a:off x="5868029" y="995343"/>
            <a:ext cx="4037971" cy="1200329"/>
          </a:xfrm>
          <a:prstGeom prst="rect">
            <a:avLst/>
          </a:prstGeom>
          <a:noFill/>
        </p:spPr>
        <p:txBody>
          <a:bodyPr wrap="square" rtlCol="0">
            <a:spAutoFit/>
          </a:bodyPr>
          <a:lstStyle/>
          <a:p>
            <a:r>
              <a:rPr lang="de-DE" sz="1200" b="1" dirty="0">
                <a:solidFill>
                  <a:srgbClr val="006600"/>
                </a:solidFill>
              </a:rPr>
              <a:t>Deshalb:</a:t>
            </a:r>
          </a:p>
          <a:p>
            <a:r>
              <a:rPr lang="de-DE" sz="1200" dirty="0">
                <a:solidFill>
                  <a:srgbClr val="006600"/>
                </a:solidFill>
              </a:rPr>
              <a:t>- Ausstieg aus den Fossilen bis 2040</a:t>
            </a:r>
          </a:p>
          <a:p>
            <a:r>
              <a:rPr lang="de-DE" sz="1200" dirty="0">
                <a:solidFill>
                  <a:srgbClr val="006600"/>
                </a:solidFill>
              </a:rPr>
              <a:t>  - Energieeinsparung (1,5%/a)</a:t>
            </a:r>
          </a:p>
          <a:p>
            <a:r>
              <a:rPr lang="de-DE" sz="1200" dirty="0">
                <a:solidFill>
                  <a:srgbClr val="006600"/>
                </a:solidFill>
              </a:rPr>
              <a:t>  - Deckung des gesamten Energiebedarfes mit 100% </a:t>
            </a:r>
            <a:br>
              <a:rPr lang="de-DE" sz="1200" dirty="0">
                <a:solidFill>
                  <a:srgbClr val="006600"/>
                </a:solidFill>
              </a:rPr>
            </a:br>
            <a:r>
              <a:rPr lang="de-DE" sz="1200" dirty="0">
                <a:solidFill>
                  <a:srgbClr val="006600"/>
                </a:solidFill>
              </a:rPr>
              <a:t>    Erneuerbaren bis 2040 aus vorrangig regionalen</a:t>
            </a:r>
            <a:br>
              <a:rPr lang="de-DE" sz="1200" dirty="0">
                <a:solidFill>
                  <a:srgbClr val="006600"/>
                </a:solidFill>
              </a:rPr>
            </a:br>
            <a:r>
              <a:rPr lang="de-DE" sz="1200" dirty="0">
                <a:solidFill>
                  <a:srgbClr val="006600"/>
                </a:solidFill>
              </a:rPr>
              <a:t>    Quellen mit ausreichenden Energiespeichern</a:t>
            </a:r>
          </a:p>
        </p:txBody>
      </p:sp>
      <p:sp>
        <p:nvSpPr>
          <p:cNvPr id="111" name="Textfeld 110">
            <a:extLst>
              <a:ext uri="{FF2B5EF4-FFF2-40B4-BE49-F238E27FC236}">
                <a16:creationId xmlns:a16="http://schemas.microsoft.com/office/drawing/2014/main" id="{3ADAC083-E736-4575-A6F0-2D3CFAF7F3D8}"/>
              </a:ext>
            </a:extLst>
          </p:cNvPr>
          <p:cNvSpPr txBox="1"/>
          <p:nvPr/>
        </p:nvSpPr>
        <p:spPr>
          <a:xfrm>
            <a:off x="-48276" y="5991310"/>
            <a:ext cx="9954276" cy="646331"/>
          </a:xfrm>
          <a:prstGeom prst="rect">
            <a:avLst/>
          </a:prstGeom>
          <a:noFill/>
        </p:spPr>
        <p:txBody>
          <a:bodyPr wrap="square" rtlCol="0">
            <a:spAutoFit/>
          </a:bodyPr>
          <a:lstStyle/>
          <a:p>
            <a:pPr algn="ctr"/>
            <a:r>
              <a:rPr lang="de-DE" sz="1800" dirty="0">
                <a:solidFill>
                  <a:srgbClr val="00B050"/>
                </a:solidFill>
              </a:rPr>
              <a:t>Klimaschutz nutzt allen Menschen: Muss von der Gesellschaft als gemeinschaftliche Aufgabe begriffen werden.</a:t>
            </a:r>
          </a:p>
        </p:txBody>
      </p:sp>
    </p:spTree>
    <p:extLst>
      <p:ext uri="{BB962C8B-B14F-4D97-AF65-F5344CB8AC3E}">
        <p14:creationId xmlns:p14="http://schemas.microsoft.com/office/powerpoint/2010/main" val="72801686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1+#ppt_w/2"/>
                                          </p:val>
                                        </p:tav>
                                        <p:tav tm="100000">
                                          <p:val>
                                            <p:strVal val="#ppt_x"/>
                                          </p:val>
                                        </p:tav>
                                      </p:tavLst>
                                    </p:anim>
                                    <p:anim calcmode="lin" valueType="num">
                                      <p:cBhvr additive="base">
                                        <p:cTn id="8" dur="10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1000" fill="hold"/>
                                        <p:tgtEl>
                                          <p:spTgt spid="38"/>
                                        </p:tgtEl>
                                        <p:attrNameLst>
                                          <p:attrName>ppt_x</p:attrName>
                                        </p:attrNameLst>
                                      </p:cBhvr>
                                      <p:tavLst>
                                        <p:tav tm="0">
                                          <p:val>
                                            <p:strVal val="0-#ppt_w/2"/>
                                          </p:val>
                                        </p:tav>
                                        <p:tav tm="100000">
                                          <p:val>
                                            <p:strVal val="#ppt_x"/>
                                          </p:val>
                                        </p:tav>
                                      </p:tavLst>
                                    </p:anim>
                                    <p:anim calcmode="lin" valueType="num">
                                      <p:cBhvr additive="base">
                                        <p:cTn id="14" dur="10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1+#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13"/>
                                        </p:tgtEl>
                                        <p:attrNameLst>
                                          <p:attrName>style.visibility</p:attrName>
                                        </p:attrNameLst>
                                      </p:cBhvr>
                                      <p:to>
                                        <p:strVal val="visible"/>
                                      </p:to>
                                    </p:set>
                                    <p:anim calcmode="lin" valueType="num">
                                      <p:cBhvr additive="base">
                                        <p:cTn id="25" dur="1000" fill="hold"/>
                                        <p:tgtEl>
                                          <p:spTgt spid="113"/>
                                        </p:tgtEl>
                                        <p:attrNameLst>
                                          <p:attrName>ppt_x</p:attrName>
                                        </p:attrNameLst>
                                      </p:cBhvr>
                                      <p:tavLst>
                                        <p:tav tm="0">
                                          <p:val>
                                            <p:strVal val="1+#ppt_w/2"/>
                                          </p:val>
                                        </p:tav>
                                        <p:tav tm="100000">
                                          <p:val>
                                            <p:strVal val="#ppt_x"/>
                                          </p:val>
                                        </p:tav>
                                      </p:tavLst>
                                    </p:anim>
                                    <p:anim calcmode="lin" valueType="num">
                                      <p:cBhvr additive="base">
                                        <p:cTn id="26" dur="1000" fill="hold"/>
                                        <p:tgtEl>
                                          <p:spTgt spid="11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xit" presetSubtype="0" fill="hold" grpId="1" nodeType="clickEffect">
                                  <p:stCondLst>
                                    <p:cond delay="0"/>
                                  </p:stCondLst>
                                  <p:childTnLst>
                                    <p:animEffect transition="out" filter="wipe(down)">
                                      <p:cBhvr>
                                        <p:cTn id="30" dur="180" accel="50000">
                                          <p:stCondLst>
                                            <p:cond delay="1820"/>
                                          </p:stCondLst>
                                        </p:cTn>
                                        <p:tgtEl>
                                          <p:spTgt spid="40"/>
                                        </p:tgtEl>
                                      </p:cBhvr>
                                    </p:animEffect>
                                    <p:anim calcmode="lin" valueType="num">
                                      <p:cBhvr>
                                        <p:cTn id="31" dur="1822" tmFilter="0,0; 0.14,0.31; 0.43,0.73; 0.71,0.91; 1.0,1.0">
                                          <p:stCondLst>
                                            <p:cond delay="0"/>
                                          </p:stCondLst>
                                        </p:cTn>
                                        <p:tgtEl>
                                          <p:spTgt spid="40"/>
                                        </p:tgtEl>
                                        <p:attrNameLst>
                                          <p:attrName>ppt_x</p:attrName>
                                        </p:attrNameLst>
                                      </p:cBhvr>
                                      <p:tavLst>
                                        <p:tav tm="0">
                                          <p:val>
                                            <p:strVal val="ppt_x"/>
                                          </p:val>
                                        </p:tav>
                                        <p:tav tm="100000">
                                          <p:val>
                                            <p:strVal val="#ppt_x+0.25"/>
                                          </p:val>
                                        </p:tav>
                                      </p:tavLst>
                                    </p:anim>
                                    <p:anim calcmode="lin" valueType="num">
                                      <p:cBhvr>
                                        <p:cTn id="32" dur="178">
                                          <p:stCondLst>
                                            <p:cond delay="1822"/>
                                          </p:stCondLst>
                                        </p:cTn>
                                        <p:tgtEl>
                                          <p:spTgt spid="40"/>
                                        </p:tgtEl>
                                        <p:attrNameLst>
                                          <p:attrName>ppt_x</p:attrName>
                                        </p:attrNameLst>
                                      </p:cBhvr>
                                      <p:tavLst>
                                        <p:tav tm="0">
                                          <p:val>
                                            <p:strVal val="ppt_x"/>
                                          </p:val>
                                        </p:tav>
                                        <p:tav tm="100000">
                                          <p:val>
                                            <p:strVal val="ppt_x"/>
                                          </p:val>
                                        </p:tav>
                                      </p:tavLst>
                                    </p:anim>
                                    <p:anim calcmode="lin" valueType="num">
                                      <p:cBhvr>
                                        <p:cTn id="33" dur="664" tmFilter="0.0,0.0;0.25,0.07;0.50,0.2;0.75,0.467;1.0,1.0">
                                          <p:stCondLst>
                                            <p:cond delay="0"/>
                                          </p:stCondLst>
                                        </p:cTn>
                                        <p:tgtEl>
                                          <p:spTgt spid="4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4" dur="664" tmFilter="0, 0; 0.125,0.2665; 0.25,0.4; 0.375,0.465; 0.5,0.5;  0.625,0.535; 0.75,0.6; 0.875,0.7335; 1,1">
                                          <p:stCondLst>
                                            <p:cond delay="664"/>
                                          </p:stCondLst>
                                        </p:cTn>
                                        <p:tgtEl>
                                          <p:spTgt spid="4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5" dur="332" tmFilter="0, 0; 0.125,0.2665; 0.25,0.4; 0.375,0.465; 0.5,0.5;  0.625,0.535; 0.75,0.6; 0.875,0.7335; 1,1">
                                          <p:stCondLst>
                                            <p:cond delay="1324"/>
                                          </p:stCondLst>
                                        </p:cTn>
                                        <p:tgtEl>
                                          <p:spTgt spid="4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6" dur="164" tmFilter="0, 0; 0.125,0.2665; 0.25,0.4; 0.375,0.465; 0.5,0.5;  0.625,0.535; 0.75,0.6; 0.875,0.7335; 1,1">
                                          <p:stCondLst>
                                            <p:cond delay="1656"/>
                                          </p:stCondLst>
                                        </p:cTn>
                                        <p:tgtEl>
                                          <p:spTgt spid="4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7" dur="180" accel="50000">
                                          <p:stCondLst>
                                            <p:cond delay="1820"/>
                                          </p:stCondLst>
                                        </p:cTn>
                                        <p:tgtEl>
                                          <p:spTgt spid="40"/>
                                        </p:tgtEl>
                                        <p:attrNameLst>
                                          <p:attrName>ppt_y</p:attrName>
                                        </p:attrNameLst>
                                      </p:cBhvr>
                                      <p:tavLst>
                                        <p:tav tm="0">
                                          <p:val>
                                            <p:strVal val="ppt_y"/>
                                          </p:val>
                                        </p:tav>
                                        <p:tav tm="100000">
                                          <p:val>
                                            <p:strVal val="ppt_y+ppt_h"/>
                                          </p:val>
                                        </p:tav>
                                      </p:tavLst>
                                    </p:anim>
                                    <p:animScale>
                                      <p:cBhvr>
                                        <p:cTn id="38" dur="26">
                                          <p:stCondLst>
                                            <p:cond delay="620"/>
                                          </p:stCondLst>
                                        </p:cTn>
                                        <p:tgtEl>
                                          <p:spTgt spid="40"/>
                                        </p:tgtEl>
                                      </p:cBhvr>
                                      <p:to x="100000" y="60000"/>
                                    </p:animScale>
                                    <p:animScale>
                                      <p:cBhvr>
                                        <p:cTn id="39" dur="166" decel="50000">
                                          <p:stCondLst>
                                            <p:cond delay="646"/>
                                          </p:stCondLst>
                                        </p:cTn>
                                        <p:tgtEl>
                                          <p:spTgt spid="40"/>
                                        </p:tgtEl>
                                      </p:cBhvr>
                                      <p:to x="100000" y="100000"/>
                                    </p:animScale>
                                    <p:animScale>
                                      <p:cBhvr>
                                        <p:cTn id="40" dur="26">
                                          <p:stCondLst>
                                            <p:cond delay="1312"/>
                                          </p:stCondLst>
                                        </p:cTn>
                                        <p:tgtEl>
                                          <p:spTgt spid="40"/>
                                        </p:tgtEl>
                                      </p:cBhvr>
                                      <p:to x="100000" y="80000"/>
                                    </p:animScale>
                                    <p:animScale>
                                      <p:cBhvr>
                                        <p:cTn id="41" dur="166" decel="50000">
                                          <p:stCondLst>
                                            <p:cond delay="1338"/>
                                          </p:stCondLst>
                                        </p:cTn>
                                        <p:tgtEl>
                                          <p:spTgt spid="40"/>
                                        </p:tgtEl>
                                      </p:cBhvr>
                                      <p:to x="100000" y="100000"/>
                                    </p:animScale>
                                    <p:animScale>
                                      <p:cBhvr>
                                        <p:cTn id="42" dur="26">
                                          <p:stCondLst>
                                            <p:cond delay="1642"/>
                                          </p:stCondLst>
                                        </p:cTn>
                                        <p:tgtEl>
                                          <p:spTgt spid="40"/>
                                        </p:tgtEl>
                                      </p:cBhvr>
                                      <p:to x="100000" y="90000"/>
                                    </p:animScale>
                                    <p:animScale>
                                      <p:cBhvr>
                                        <p:cTn id="43" dur="166" decel="50000">
                                          <p:stCondLst>
                                            <p:cond delay="1668"/>
                                          </p:stCondLst>
                                        </p:cTn>
                                        <p:tgtEl>
                                          <p:spTgt spid="40"/>
                                        </p:tgtEl>
                                      </p:cBhvr>
                                      <p:to x="100000" y="100000"/>
                                    </p:animScale>
                                    <p:animScale>
                                      <p:cBhvr>
                                        <p:cTn id="44" dur="26">
                                          <p:stCondLst>
                                            <p:cond delay="1808"/>
                                          </p:stCondLst>
                                        </p:cTn>
                                        <p:tgtEl>
                                          <p:spTgt spid="40"/>
                                        </p:tgtEl>
                                      </p:cBhvr>
                                      <p:to x="100000" y="95000"/>
                                    </p:animScale>
                                    <p:animScale>
                                      <p:cBhvr>
                                        <p:cTn id="45" dur="166" decel="50000">
                                          <p:stCondLst>
                                            <p:cond delay="1834"/>
                                          </p:stCondLst>
                                        </p:cTn>
                                        <p:tgtEl>
                                          <p:spTgt spid="40"/>
                                        </p:tgtEl>
                                      </p:cBhvr>
                                      <p:to x="100000" y="100000"/>
                                    </p:animScale>
                                    <p:set>
                                      <p:cBhvr>
                                        <p:cTn id="46" dur="1" fill="hold">
                                          <p:stCondLst>
                                            <p:cond delay="1999"/>
                                          </p:stCondLst>
                                        </p:cTn>
                                        <p:tgtEl>
                                          <p:spTgt spid="4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additive="base">
                                        <p:cTn id="51" dur="1000" fill="hold"/>
                                        <p:tgtEl>
                                          <p:spTgt spid="35"/>
                                        </p:tgtEl>
                                        <p:attrNameLst>
                                          <p:attrName>ppt_x</p:attrName>
                                        </p:attrNameLst>
                                      </p:cBhvr>
                                      <p:tavLst>
                                        <p:tav tm="0">
                                          <p:val>
                                            <p:strVal val="0-#ppt_w/2"/>
                                          </p:val>
                                        </p:tav>
                                        <p:tav tm="100000">
                                          <p:val>
                                            <p:strVal val="#ppt_x"/>
                                          </p:val>
                                        </p:tav>
                                      </p:tavLst>
                                    </p:anim>
                                    <p:anim calcmode="lin" valueType="num">
                                      <p:cBhvr additive="base">
                                        <p:cTn id="52"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6" presetClass="exit" presetSubtype="0" fill="hold" grpId="1" nodeType="clickEffect">
                                  <p:stCondLst>
                                    <p:cond delay="0"/>
                                  </p:stCondLst>
                                  <p:childTnLst>
                                    <p:animEffect transition="out" filter="wipe(down)">
                                      <p:cBhvr>
                                        <p:cTn id="56" dur="180" accel="50000">
                                          <p:stCondLst>
                                            <p:cond delay="1820"/>
                                          </p:stCondLst>
                                        </p:cTn>
                                        <p:tgtEl>
                                          <p:spTgt spid="38"/>
                                        </p:tgtEl>
                                      </p:cBhvr>
                                    </p:animEffect>
                                    <p:anim calcmode="lin" valueType="num">
                                      <p:cBhvr>
                                        <p:cTn id="57" dur="1822" tmFilter="0,0; 0.14,0.31; 0.43,0.73; 0.71,0.91; 1.0,1.0">
                                          <p:stCondLst>
                                            <p:cond delay="0"/>
                                          </p:stCondLst>
                                        </p:cTn>
                                        <p:tgtEl>
                                          <p:spTgt spid="38"/>
                                        </p:tgtEl>
                                        <p:attrNameLst>
                                          <p:attrName>ppt_x</p:attrName>
                                        </p:attrNameLst>
                                      </p:cBhvr>
                                      <p:tavLst>
                                        <p:tav tm="0">
                                          <p:val>
                                            <p:strVal val="ppt_x"/>
                                          </p:val>
                                        </p:tav>
                                        <p:tav tm="100000">
                                          <p:val>
                                            <p:strVal val="#ppt_x+0.25"/>
                                          </p:val>
                                        </p:tav>
                                      </p:tavLst>
                                    </p:anim>
                                    <p:anim calcmode="lin" valueType="num">
                                      <p:cBhvr>
                                        <p:cTn id="58" dur="178">
                                          <p:stCondLst>
                                            <p:cond delay="1822"/>
                                          </p:stCondLst>
                                        </p:cTn>
                                        <p:tgtEl>
                                          <p:spTgt spid="38"/>
                                        </p:tgtEl>
                                        <p:attrNameLst>
                                          <p:attrName>ppt_x</p:attrName>
                                        </p:attrNameLst>
                                      </p:cBhvr>
                                      <p:tavLst>
                                        <p:tav tm="0">
                                          <p:val>
                                            <p:strVal val="ppt_x"/>
                                          </p:val>
                                        </p:tav>
                                        <p:tav tm="100000">
                                          <p:val>
                                            <p:strVal val="ppt_x"/>
                                          </p:val>
                                        </p:tav>
                                      </p:tavLst>
                                    </p:anim>
                                    <p:anim calcmode="lin" valueType="num">
                                      <p:cBhvr>
                                        <p:cTn id="59" dur="664" tmFilter="0.0,0.0;0.25,0.07;0.50,0.2;0.75,0.467;1.0,1.0">
                                          <p:stCondLst>
                                            <p:cond delay="0"/>
                                          </p:stCondLst>
                                        </p:cTn>
                                        <p:tgtEl>
                                          <p:spTgt spid="38"/>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60" dur="664" tmFilter="0, 0; 0.125,0.2665; 0.25,0.4; 0.375,0.465; 0.5,0.5;  0.625,0.535; 0.75,0.6; 0.875,0.7335; 1,1">
                                          <p:stCondLst>
                                            <p:cond delay="664"/>
                                          </p:stCondLst>
                                        </p:cTn>
                                        <p:tgtEl>
                                          <p:spTgt spid="38"/>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61" dur="332" tmFilter="0, 0; 0.125,0.2665; 0.25,0.4; 0.375,0.465; 0.5,0.5;  0.625,0.535; 0.75,0.6; 0.875,0.7335; 1,1">
                                          <p:stCondLst>
                                            <p:cond delay="1324"/>
                                          </p:stCondLst>
                                        </p:cTn>
                                        <p:tgtEl>
                                          <p:spTgt spid="38"/>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62" dur="164" tmFilter="0, 0; 0.125,0.2665; 0.25,0.4; 0.375,0.465; 0.5,0.5;  0.625,0.535; 0.75,0.6; 0.875,0.7335; 1,1">
                                          <p:stCondLst>
                                            <p:cond delay="1656"/>
                                          </p:stCondLst>
                                        </p:cTn>
                                        <p:tgtEl>
                                          <p:spTgt spid="38"/>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63" dur="180" accel="50000">
                                          <p:stCondLst>
                                            <p:cond delay="1820"/>
                                          </p:stCondLst>
                                        </p:cTn>
                                        <p:tgtEl>
                                          <p:spTgt spid="38"/>
                                        </p:tgtEl>
                                        <p:attrNameLst>
                                          <p:attrName>ppt_y</p:attrName>
                                        </p:attrNameLst>
                                      </p:cBhvr>
                                      <p:tavLst>
                                        <p:tav tm="0">
                                          <p:val>
                                            <p:strVal val="ppt_y"/>
                                          </p:val>
                                        </p:tav>
                                        <p:tav tm="100000">
                                          <p:val>
                                            <p:strVal val="ppt_y+ppt_h"/>
                                          </p:val>
                                        </p:tav>
                                      </p:tavLst>
                                    </p:anim>
                                    <p:animScale>
                                      <p:cBhvr>
                                        <p:cTn id="64" dur="26">
                                          <p:stCondLst>
                                            <p:cond delay="620"/>
                                          </p:stCondLst>
                                        </p:cTn>
                                        <p:tgtEl>
                                          <p:spTgt spid="38"/>
                                        </p:tgtEl>
                                      </p:cBhvr>
                                      <p:to x="100000" y="60000"/>
                                    </p:animScale>
                                    <p:animScale>
                                      <p:cBhvr>
                                        <p:cTn id="65" dur="166" decel="50000">
                                          <p:stCondLst>
                                            <p:cond delay="646"/>
                                          </p:stCondLst>
                                        </p:cTn>
                                        <p:tgtEl>
                                          <p:spTgt spid="38"/>
                                        </p:tgtEl>
                                      </p:cBhvr>
                                      <p:to x="100000" y="100000"/>
                                    </p:animScale>
                                    <p:animScale>
                                      <p:cBhvr>
                                        <p:cTn id="66" dur="26">
                                          <p:stCondLst>
                                            <p:cond delay="1312"/>
                                          </p:stCondLst>
                                        </p:cTn>
                                        <p:tgtEl>
                                          <p:spTgt spid="38"/>
                                        </p:tgtEl>
                                      </p:cBhvr>
                                      <p:to x="100000" y="80000"/>
                                    </p:animScale>
                                    <p:animScale>
                                      <p:cBhvr>
                                        <p:cTn id="67" dur="166" decel="50000">
                                          <p:stCondLst>
                                            <p:cond delay="1338"/>
                                          </p:stCondLst>
                                        </p:cTn>
                                        <p:tgtEl>
                                          <p:spTgt spid="38"/>
                                        </p:tgtEl>
                                      </p:cBhvr>
                                      <p:to x="100000" y="100000"/>
                                    </p:animScale>
                                    <p:animScale>
                                      <p:cBhvr>
                                        <p:cTn id="68" dur="26">
                                          <p:stCondLst>
                                            <p:cond delay="1642"/>
                                          </p:stCondLst>
                                        </p:cTn>
                                        <p:tgtEl>
                                          <p:spTgt spid="38"/>
                                        </p:tgtEl>
                                      </p:cBhvr>
                                      <p:to x="100000" y="90000"/>
                                    </p:animScale>
                                    <p:animScale>
                                      <p:cBhvr>
                                        <p:cTn id="69" dur="166" decel="50000">
                                          <p:stCondLst>
                                            <p:cond delay="1668"/>
                                          </p:stCondLst>
                                        </p:cTn>
                                        <p:tgtEl>
                                          <p:spTgt spid="38"/>
                                        </p:tgtEl>
                                      </p:cBhvr>
                                      <p:to x="100000" y="100000"/>
                                    </p:animScale>
                                    <p:animScale>
                                      <p:cBhvr>
                                        <p:cTn id="70" dur="26">
                                          <p:stCondLst>
                                            <p:cond delay="1808"/>
                                          </p:stCondLst>
                                        </p:cTn>
                                        <p:tgtEl>
                                          <p:spTgt spid="38"/>
                                        </p:tgtEl>
                                      </p:cBhvr>
                                      <p:to x="100000" y="95000"/>
                                    </p:animScale>
                                    <p:animScale>
                                      <p:cBhvr>
                                        <p:cTn id="71" dur="166" decel="50000">
                                          <p:stCondLst>
                                            <p:cond delay="1834"/>
                                          </p:stCondLst>
                                        </p:cTn>
                                        <p:tgtEl>
                                          <p:spTgt spid="38"/>
                                        </p:tgtEl>
                                      </p:cBhvr>
                                      <p:to x="100000" y="100000"/>
                                    </p:animScale>
                                    <p:set>
                                      <p:cBhvr>
                                        <p:cTn id="72" dur="1" fill="hold">
                                          <p:stCondLst>
                                            <p:cond delay="1999"/>
                                          </p:stCondLst>
                                        </p:cTn>
                                        <p:tgtEl>
                                          <p:spTgt spid="38"/>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 presetClass="entr" presetSubtype="2" fill="hold" grpId="0" nodeType="clickEffect">
                                  <p:stCondLst>
                                    <p:cond delay="0"/>
                                  </p:stCondLst>
                                  <p:childTnLst>
                                    <p:set>
                                      <p:cBhvr>
                                        <p:cTn id="76" dur="1" fill="hold">
                                          <p:stCondLst>
                                            <p:cond delay="0"/>
                                          </p:stCondLst>
                                        </p:cTn>
                                        <p:tgtEl>
                                          <p:spTgt spid="110"/>
                                        </p:tgtEl>
                                        <p:attrNameLst>
                                          <p:attrName>style.visibility</p:attrName>
                                        </p:attrNameLst>
                                      </p:cBhvr>
                                      <p:to>
                                        <p:strVal val="visible"/>
                                      </p:to>
                                    </p:set>
                                    <p:anim calcmode="lin" valueType="num">
                                      <p:cBhvr additive="base">
                                        <p:cTn id="77" dur="1000" fill="hold"/>
                                        <p:tgtEl>
                                          <p:spTgt spid="110"/>
                                        </p:tgtEl>
                                        <p:attrNameLst>
                                          <p:attrName>ppt_x</p:attrName>
                                        </p:attrNameLst>
                                      </p:cBhvr>
                                      <p:tavLst>
                                        <p:tav tm="0">
                                          <p:val>
                                            <p:strVal val="1+#ppt_w/2"/>
                                          </p:val>
                                        </p:tav>
                                        <p:tav tm="100000">
                                          <p:val>
                                            <p:strVal val="#ppt_x"/>
                                          </p:val>
                                        </p:tav>
                                      </p:tavLst>
                                    </p:anim>
                                    <p:anim calcmode="lin" valueType="num">
                                      <p:cBhvr additive="base">
                                        <p:cTn id="78" dur="1000" fill="hold"/>
                                        <p:tgtEl>
                                          <p:spTgt spid="110"/>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 presetClass="entr" presetSubtype="2"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anim calcmode="lin" valueType="num">
                                      <p:cBhvr additive="base">
                                        <p:cTn id="87" dur="1000" fill="hold"/>
                                        <p:tgtEl>
                                          <p:spTgt spid="42"/>
                                        </p:tgtEl>
                                        <p:attrNameLst>
                                          <p:attrName>ppt_x</p:attrName>
                                        </p:attrNameLst>
                                      </p:cBhvr>
                                      <p:tavLst>
                                        <p:tav tm="0">
                                          <p:val>
                                            <p:strVal val="1+#ppt_w/2"/>
                                          </p:val>
                                        </p:tav>
                                        <p:tav tm="100000">
                                          <p:val>
                                            <p:strVal val="#ppt_x"/>
                                          </p:val>
                                        </p:tav>
                                      </p:tavLst>
                                    </p:anim>
                                    <p:anim calcmode="lin" valueType="num">
                                      <p:cBhvr additive="base">
                                        <p:cTn id="88" dur="10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1" fill="hold" grpId="0" nodeType="clickEffect">
                                  <p:stCondLst>
                                    <p:cond delay="0"/>
                                  </p:stCondLst>
                                  <p:childTnLst>
                                    <p:set>
                                      <p:cBhvr>
                                        <p:cTn id="92" dur="1" fill="hold">
                                          <p:stCondLst>
                                            <p:cond delay="0"/>
                                          </p:stCondLst>
                                        </p:cTn>
                                        <p:tgtEl>
                                          <p:spTgt spid="111"/>
                                        </p:tgtEl>
                                        <p:attrNameLst>
                                          <p:attrName>style.visibility</p:attrName>
                                        </p:attrNameLst>
                                      </p:cBhvr>
                                      <p:to>
                                        <p:strVal val="visible"/>
                                      </p:to>
                                    </p:set>
                                    <p:anim calcmode="lin" valueType="num">
                                      <p:cBhvr additive="base">
                                        <p:cTn id="93" dur="1000" fill="hold"/>
                                        <p:tgtEl>
                                          <p:spTgt spid="111"/>
                                        </p:tgtEl>
                                        <p:attrNameLst>
                                          <p:attrName>ppt_x</p:attrName>
                                        </p:attrNameLst>
                                      </p:cBhvr>
                                      <p:tavLst>
                                        <p:tav tm="0">
                                          <p:val>
                                            <p:strVal val="#ppt_x"/>
                                          </p:val>
                                        </p:tav>
                                        <p:tav tm="100000">
                                          <p:val>
                                            <p:strVal val="#ppt_x"/>
                                          </p:val>
                                        </p:tav>
                                      </p:tavLst>
                                    </p:anim>
                                    <p:anim calcmode="lin" valueType="num">
                                      <p:cBhvr additive="base">
                                        <p:cTn id="94" dur="1000" fill="hold"/>
                                        <p:tgtEl>
                                          <p:spTgt spid="1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10" grpId="0"/>
      <p:bldP spid="113" grpId="0"/>
      <p:bldP spid="7" grpId="0"/>
      <p:bldP spid="7" grpId="1"/>
      <p:bldP spid="38" grpId="0"/>
      <p:bldP spid="38" grpId="1"/>
      <p:bldP spid="40" grpId="0"/>
      <p:bldP spid="40" grpId="1"/>
      <p:bldP spid="42" grpId="0"/>
      <p:bldP spid="1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a:extLst>
              <a:ext uri="{FF2B5EF4-FFF2-40B4-BE49-F238E27FC236}">
                <a16:creationId xmlns:a16="http://schemas.microsoft.com/office/drawing/2014/main" id="{EF3BFF5B-B7BA-481C-96FD-B4EB5596984F}"/>
              </a:ext>
            </a:extLst>
          </p:cNvPr>
          <p:cNvSpPr>
            <a:spLocks noChangeArrowheads="1"/>
          </p:cNvSpPr>
          <p:nvPr/>
        </p:nvSpPr>
        <p:spPr bwMode="auto">
          <a:xfrm>
            <a:off x="1023938" y="46849"/>
            <a:ext cx="7464425"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Ziele für nachhaltige Entwicklung (SDG)</a:t>
            </a:r>
          </a:p>
        </p:txBody>
      </p:sp>
      <p:pic>
        <p:nvPicPr>
          <p:cNvPr id="5" name="Grafik 4">
            <a:extLst>
              <a:ext uri="{FF2B5EF4-FFF2-40B4-BE49-F238E27FC236}">
                <a16:creationId xmlns:a16="http://schemas.microsoft.com/office/drawing/2014/main" id="{933B15B8-D5A4-4F74-B189-1F3FA203F7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122" y="964751"/>
            <a:ext cx="8339655" cy="4928497"/>
          </a:xfrm>
          <a:prstGeom prst="rect">
            <a:avLst/>
          </a:prstGeom>
        </p:spPr>
      </p:pic>
      <p:sp>
        <p:nvSpPr>
          <p:cNvPr id="14" name="Rectangle 4">
            <a:extLst>
              <a:ext uri="{FF2B5EF4-FFF2-40B4-BE49-F238E27FC236}">
                <a16:creationId xmlns:a16="http://schemas.microsoft.com/office/drawing/2014/main" id="{2C726F62-2335-4C7C-B7AB-F2D4D33E6B71}"/>
              </a:ext>
            </a:extLst>
          </p:cNvPr>
          <p:cNvSpPr>
            <a:spLocks noChangeArrowheads="1"/>
          </p:cNvSpPr>
          <p:nvPr/>
        </p:nvSpPr>
        <p:spPr bwMode="auto">
          <a:xfrm>
            <a:off x="0" y="600075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ISE e.V. bekennt sich zu den UN-Zielen für nachhaltigen Entwicklung (SDG)!</a:t>
            </a:r>
          </a:p>
        </p:txBody>
      </p:sp>
    </p:spTree>
    <p:extLst>
      <p:ext uri="{BB962C8B-B14F-4D97-AF65-F5344CB8AC3E}">
        <p14:creationId xmlns:p14="http://schemas.microsoft.com/office/powerpoint/2010/main" val="14320427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666849" cy="369332"/>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Fazit</a:t>
            </a:r>
          </a:p>
        </p:txBody>
      </p:sp>
      <p:sp>
        <p:nvSpPr>
          <p:cNvPr id="3" name="Textfeld 1">
            <a:extLst>
              <a:ext uri="{FF2B5EF4-FFF2-40B4-BE49-F238E27FC236}">
                <a16:creationId xmlns:a16="http://schemas.microsoft.com/office/drawing/2014/main" id="{B73FD9BF-307B-47FD-A6D2-B0D2FB6ABC33}"/>
              </a:ext>
            </a:extLst>
          </p:cNvPr>
          <p:cNvSpPr txBox="1">
            <a:spLocks noChangeArrowheads="1"/>
          </p:cNvSpPr>
          <p:nvPr/>
        </p:nvSpPr>
        <p:spPr bwMode="auto">
          <a:xfrm>
            <a:off x="730250" y="929515"/>
            <a:ext cx="900906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rgbClr val="3333FF"/>
                </a:solidFill>
              </a:rPr>
              <a:t>Die Bedrohung der natürlichen Lebensgrundlagen für Menschen, Tiere und Pflanzen, durch den vom Menschen verursachten Klimawandel ist eine der größten Herausforderungen für die Gesellschaft in der Gegenwart und der nahen Zukunft.</a:t>
            </a:r>
            <a:br>
              <a:rPr lang="de-DE" altLang="de-DE" sz="1600" dirty="0">
                <a:solidFill>
                  <a:srgbClr val="3333FF"/>
                </a:solidFill>
              </a:rPr>
            </a:br>
            <a:r>
              <a:rPr lang="de-DE" altLang="de-DE" sz="1600" dirty="0">
                <a:solidFill>
                  <a:srgbClr val="3333FF"/>
                </a:solidFill>
              </a:rPr>
              <a:t>Auf dem Spiel steht die Überlebensgrundlage vieler Arten!</a:t>
            </a:r>
          </a:p>
        </p:txBody>
      </p:sp>
      <p:sp>
        <p:nvSpPr>
          <p:cNvPr id="4" name="Textfeld 1">
            <a:extLst>
              <a:ext uri="{FF2B5EF4-FFF2-40B4-BE49-F238E27FC236}">
                <a16:creationId xmlns:a16="http://schemas.microsoft.com/office/drawing/2014/main" id="{65168866-011E-4C8B-B938-F07A7DAA5017}"/>
              </a:ext>
            </a:extLst>
          </p:cNvPr>
          <p:cNvSpPr txBox="1">
            <a:spLocks noChangeArrowheads="1"/>
          </p:cNvSpPr>
          <p:nvPr/>
        </p:nvSpPr>
        <p:spPr bwMode="auto">
          <a:xfrm>
            <a:off x="730250" y="4917985"/>
            <a:ext cx="900906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u="sng" dirty="0">
                <a:solidFill>
                  <a:srgbClr val="3333FF"/>
                </a:solidFill>
              </a:rPr>
              <a:t>Wir alle</a:t>
            </a:r>
            <a:r>
              <a:rPr lang="de-DE" altLang="de-DE" sz="1600" dirty="0">
                <a:solidFill>
                  <a:srgbClr val="3333FF"/>
                </a:solidFill>
              </a:rPr>
              <a:t>, von der UN über die EU, dem Bund, den Bundesländern, den Kommunen, der Wirtschaft, bis hin zu den Bürgerinnen und Bürgern, sind verantwortlich für die Maßnahmenfindung und -umsetzung zum Klimaschutz und für die Energiewende, um die Bedrohung so gering wie möglich zu halten.</a:t>
            </a:r>
          </a:p>
        </p:txBody>
      </p:sp>
      <p:sp>
        <p:nvSpPr>
          <p:cNvPr id="7" name="Textfeld 1">
            <a:extLst>
              <a:ext uri="{FF2B5EF4-FFF2-40B4-BE49-F238E27FC236}">
                <a16:creationId xmlns:a16="http://schemas.microsoft.com/office/drawing/2014/main" id="{00312ADC-FDE8-496C-BD22-BFFA7E192CC8}"/>
              </a:ext>
            </a:extLst>
          </p:cNvPr>
          <p:cNvSpPr txBox="1">
            <a:spLocks noChangeArrowheads="1"/>
          </p:cNvSpPr>
          <p:nvPr/>
        </p:nvSpPr>
        <p:spPr bwMode="auto">
          <a:xfrm>
            <a:off x="730250" y="2722297"/>
            <a:ext cx="90090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rgbClr val="3333FF"/>
                </a:solidFill>
              </a:rPr>
              <a:t>Die Medien berichten ständig von Schäden in der ganzen Welt, die durch die Klimakrise ausgelöst werden. Aber auch in unseren Regionen erleben wir hautnah, wie sich Wetterextreme häufen und großen Schaden anrichten. </a:t>
            </a:r>
          </a:p>
        </p:txBody>
      </p:sp>
      <p:sp>
        <p:nvSpPr>
          <p:cNvPr id="8" name="Textfeld 1">
            <a:extLst>
              <a:ext uri="{FF2B5EF4-FFF2-40B4-BE49-F238E27FC236}">
                <a16:creationId xmlns:a16="http://schemas.microsoft.com/office/drawing/2014/main" id="{E4B8DDC8-85F2-4CD8-BC78-20FA57105FED}"/>
              </a:ext>
            </a:extLst>
          </p:cNvPr>
          <p:cNvSpPr txBox="1">
            <a:spLocks noChangeArrowheads="1"/>
          </p:cNvSpPr>
          <p:nvPr/>
        </p:nvSpPr>
        <p:spPr bwMode="auto">
          <a:xfrm>
            <a:off x="730250" y="4268163"/>
            <a:ext cx="90090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rgbClr val="3333FF"/>
                </a:solidFill>
              </a:rPr>
              <a:t>Seit der Gründung des „Club </a:t>
            </a:r>
            <a:r>
              <a:rPr lang="de-DE" altLang="de-DE" sz="1600" dirty="0" err="1">
                <a:solidFill>
                  <a:srgbClr val="3333FF"/>
                </a:solidFill>
              </a:rPr>
              <a:t>of</a:t>
            </a:r>
            <a:r>
              <a:rPr lang="de-DE" altLang="de-DE" sz="1600" dirty="0">
                <a:solidFill>
                  <a:srgbClr val="3333FF"/>
                </a:solidFill>
              </a:rPr>
              <a:t> Rome“ im Jahre 1968 zeigen uns Wissenschaftler „Die Grenzen des Wachstums“ auf und fordern den Schutz des Ökosystems!</a:t>
            </a:r>
          </a:p>
        </p:txBody>
      </p:sp>
      <p:sp>
        <p:nvSpPr>
          <p:cNvPr id="9" name="Textfeld 40">
            <a:extLst>
              <a:ext uri="{FF2B5EF4-FFF2-40B4-BE49-F238E27FC236}">
                <a16:creationId xmlns:a16="http://schemas.microsoft.com/office/drawing/2014/main" id="{E8B28F2E-D957-40DA-9E3F-1ED92AE62899}"/>
              </a:ext>
            </a:extLst>
          </p:cNvPr>
          <p:cNvSpPr txBox="1">
            <a:spLocks noChangeArrowheads="1"/>
          </p:cNvSpPr>
          <p:nvPr/>
        </p:nvSpPr>
        <p:spPr bwMode="auto">
          <a:xfrm>
            <a:off x="0" y="6041972"/>
            <a:ext cx="990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Packen wir es endlich an!!!</a:t>
            </a:r>
          </a:p>
        </p:txBody>
      </p:sp>
      <p:sp>
        <p:nvSpPr>
          <p:cNvPr id="10" name="Textfeld 1">
            <a:extLst>
              <a:ext uri="{FF2B5EF4-FFF2-40B4-BE49-F238E27FC236}">
                <a16:creationId xmlns:a16="http://schemas.microsoft.com/office/drawing/2014/main" id="{89D18E9A-DCC4-4E02-BEE6-F00A842D3BE0}"/>
              </a:ext>
            </a:extLst>
          </p:cNvPr>
          <p:cNvSpPr txBox="1">
            <a:spLocks noChangeArrowheads="1"/>
          </p:cNvSpPr>
          <p:nvPr/>
        </p:nvSpPr>
        <p:spPr bwMode="auto">
          <a:xfrm>
            <a:off x="730250" y="3618341"/>
            <a:ext cx="90090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rgbClr val="3333FF"/>
                </a:solidFill>
              </a:rPr>
              <a:t>Die Wissenschaft kennt schon seit dem 19.Jahrhundert die Zusammenhänge von Treibhausgas in der Erdatmosphäre und mittlerer Temperatur auf der Erdoberfläche!</a:t>
            </a:r>
          </a:p>
        </p:txBody>
      </p:sp>
      <p:sp>
        <p:nvSpPr>
          <p:cNvPr id="12" name="Textfeld 1">
            <a:extLst>
              <a:ext uri="{FF2B5EF4-FFF2-40B4-BE49-F238E27FC236}">
                <a16:creationId xmlns:a16="http://schemas.microsoft.com/office/drawing/2014/main" id="{79D643CB-89CA-437B-BDD4-5BD7C2EE1757}"/>
              </a:ext>
            </a:extLst>
          </p:cNvPr>
          <p:cNvSpPr txBox="1">
            <a:spLocks noChangeArrowheads="1"/>
          </p:cNvSpPr>
          <p:nvPr/>
        </p:nvSpPr>
        <p:spPr bwMode="auto">
          <a:xfrm>
            <a:off x="730250" y="2072475"/>
            <a:ext cx="90090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rgbClr val="3333FF"/>
                </a:solidFill>
              </a:rPr>
              <a:t>Die Hauptursachen der Klimakrise liegen bei der Bevölkerungsexplosion und dem ungezügelten Wachstumsfetischismus!</a:t>
            </a:r>
          </a:p>
        </p:txBody>
      </p:sp>
    </p:spTree>
    <p:extLst>
      <p:ext uri="{BB962C8B-B14F-4D97-AF65-F5344CB8AC3E}">
        <p14:creationId xmlns:p14="http://schemas.microsoft.com/office/powerpoint/2010/main" val="258894445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ppt_x"/>
                                          </p:val>
                                        </p:tav>
                                        <p:tav tm="100000">
                                          <p:val>
                                            <p:strVal val="#ppt_x"/>
                                          </p:val>
                                        </p:tav>
                                      </p:tavLst>
                                    </p:anim>
                                    <p:anim calcmode="lin" valueType="num">
                                      <p:cBhvr additive="base">
                                        <p:cTn id="14"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ppt_x"/>
                                          </p:val>
                                        </p:tav>
                                        <p:tav tm="100000">
                                          <p:val>
                                            <p:strVal val="#ppt_x"/>
                                          </p:val>
                                        </p:tav>
                                      </p:tavLst>
                                    </p:anim>
                                    <p:anim calcmode="lin" valueType="num">
                                      <p:cBhvr additive="base">
                                        <p:cTn id="20"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ppt_x"/>
                                          </p:val>
                                        </p:tav>
                                        <p:tav tm="100000">
                                          <p:val>
                                            <p:strVal val="#ppt_x"/>
                                          </p:val>
                                        </p:tav>
                                      </p:tavLst>
                                    </p:anim>
                                    <p:anim calcmode="lin" valueType="num">
                                      <p:cBhvr additive="base">
                                        <p:cTn id="26"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000" fill="hold"/>
                                        <p:tgtEl>
                                          <p:spTgt spid="4"/>
                                        </p:tgtEl>
                                        <p:attrNameLst>
                                          <p:attrName>ppt_x</p:attrName>
                                        </p:attrNameLst>
                                      </p:cBhvr>
                                      <p:tavLst>
                                        <p:tav tm="0">
                                          <p:val>
                                            <p:strVal val="#ppt_x"/>
                                          </p:val>
                                        </p:tav>
                                        <p:tav tm="100000">
                                          <p:val>
                                            <p:strVal val="#ppt_x"/>
                                          </p:val>
                                        </p:tav>
                                      </p:tavLst>
                                    </p:anim>
                                    <p:anim calcmode="lin" valueType="num">
                                      <p:cBhvr additive="base">
                                        <p:cTn id="3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1000" fill="hold"/>
                                        <p:tgtEl>
                                          <p:spTgt spid="9"/>
                                        </p:tgtEl>
                                        <p:attrNameLst>
                                          <p:attrName>ppt_x</p:attrName>
                                        </p:attrNameLst>
                                      </p:cBhvr>
                                      <p:tavLst>
                                        <p:tav tm="0">
                                          <p:val>
                                            <p:strVal val="#ppt_x"/>
                                          </p:val>
                                        </p:tav>
                                        <p:tav tm="100000">
                                          <p:val>
                                            <p:strVal val="#ppt_x"/>
                                          </p:val>
                                        </p:tav>
                                      </p:tavLst>
                                    </p:anim>
                                    <p:anim calcmode="lin" valueType="num">
                                      <p:cBhvr additive="base">
                                        <p:cTn id="38"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a:extLst>
              <a:ext uri="{FF2B5EF4-FFF2-40B4-BE49-F238E27FC236}">
                <a16:creationId xmlns:a16="http://schemas.microsoft.com/office/drawing/2014/main" id="{52741859-5C77-497D-A7E3-0761310508DB}"/>
              </a:ext>
            </a:extLst>
          </p:cNvPr>
          <p:cNvSpPr>
            <a:spLocks noChangeArrowheads="1"/>
          </p:cNvSpPr>
          <p:nvPr/>
        </p:nvSpPr>
        <p:spPr bwMode="auto">
          <a:xfrm>
            <a:off x="1328738" y="9525"/>
            <a:ext cx="7464425" cy="307975"/>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Es ist 5 vor 12!</a:t>
            </a:r>
          </a:p>
        </p:txBody>
      </p:sp>
      <p:pic>
        <p:nvPicPr>
          <p:cNvPr id="6" name="Grafik 5" descr="Ein Bild, das draußen, Boden, Himmel, Gebäude enthält.&#10;&#10;Automatisch generierte Beschreibung">
            <a:extLst>
              <a:ext uri="{FF2B5EF4-FFF2-40B4-BE49-F238E27FC236}">
                <a16:creationId xmlns:a16="http://schemas.microsoft.com/office/drawing/2014/main" id="{740E4D97-25E8-44FE-AC7C-E83C6D38D6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732" y="829057"/>
            <a:ext cx="8016536" cy="5344357"/>
          </a:xfrm>
          <a:prstGeom prst="rect">
            <a:avLst/>
          </a:prstGeom>
        </p:spPr>
      </p:pic>
      <p:sp>
        <p:nvSpPr>
          <p:cNvPr id="5" name="Text Box 5">
            <a:extLst>
              <a:ext uri="{FF2B5EF4-FFF2-40B4-BE49-F238E27FC236}">
                <a16:creationId xmlns:a16="http://schemas.microsoft.com/office/drawing/2014/main" id="{AD3F5C5D-9F54-4641-B511-7335592EA60E}"/>
              </a:ext>
            </a:extLst>
          </p:cNvPr>
          <p:cNvSpPr txBox="1">
            <a:spLocks noChangeArrowheads="1"/>
          </p:cNvSpPr>
          <p:nvPr/>
        </p:nvSpPr>
        <p:spPr bwMode="auto">
          <a:xfrm>
            <a:off x="584200" y="6184660"/>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a:solidFill>
                  <a:srgbClr val="00B050"/>
                </a:solidFill>
              </a:rPr>
              <a:t>Junge Leute von FFF in Landau schützen symbolisch unseren Planeten Erde!</a:t>
            </a:r>
            <a:endParaRPr lang="de-DE" altLang="de-DE" sz="1800" i="1" dirty="0">
              <a:solidFill>
                <a:srgbClr val="00B050"/>
              </a:solidFill>
            </a:endParaRPr>
          </a:p>
        </p:txBody>
      </p:sp>
    </p:spTree>
    <p:extLst>
      <p:ext uri="{BB962C8B-B14F-4D97-AF65-F5344CB8AC3E}">
        <p14:creationId xmlns:p14="http://schemas.microsoft.com/office/powerpoint/2010/main" val="77805406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feld 53">
            <a:extLst>
              <a:ext uri="{FF2B5EF4-FFF2-40B4-BE49-F238E27FC236}">
                <a16:creationId xmlns:a16="http://schemas.microsoft.com/office/drawing/2014/main" id="{C509B89D-5FB6-43D9-BE31-B22E18A7231E}"/>
              </a:ext>
            </a:extLst>
          </p:cNvPr>
          <p:cNvSpPr txBox="1">
            <a:spLocks noChangeArrowheads="1"/>
          </p:cNvSpPr>
          <p:nvPr/>
        </p:nvSpPr>
        <p:spPr bwMode="auto">
          <a:xfrm>
            <a:off x="8916988" y="1779588"/>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a:solidFill>
                  <a:schemeClr val="accent2"/>
                </a:solidFill>
              </a:rPr>
              <a:t>2040</a:t>
            </a:r>
          </a:p>
        </p:txBody>
      </p:sp>
      <p:sp>
        <p:nvSpPr>
          <p:cNvPr id="9" name="Rechteck 8">
            <a:extLst>
              <a:ext uri="{FF2B5EF4-FFF2-40B4-BE49-F238E27FC236}">
                <a16:creationId xmlns:a16="http://schemas.microsoft.com/office/drawing/2014/main" id="{68D378A7-2158-4E9F-844C-91876B078FBA}"/>
              </a:ext>
            </a:extLst>
          </p:cNvPr>
          <p:cNvSpPr/>
          <p:nvPr/>
        </p:nvSpPr>
        <p:spPr bwMode="auto">
          <a:xfrm>
            <a:off x="0" y="0"/>
            <a:ext cx="9906000" cy="6243638"/>
          </a:xfrm>
          <a:prstGeom prst="rect">
            <a:avLst/>
          </a:prstGeom>
          <a:solidFill>
            <a:schemeClr val="bg1">
              <a:lumMod val="85000"/>
            </a:schemeClr>
          </a:solidFill>
          <a:ln w="12700" cap="flat" cmpd="sng" algn="ctr">
            <a:noFill/>
            <a:prstDash val="solid"/>
            <a:round/>
            <a:headEnd type="none" w="med" len="med"/>
            <a:tailEnd type="none" w="med" len="med"/>
          </a:ln>
          <a:effectLst/>
        </p:spPr>
        <p:txBody>
          <a:bodyPr lIns="0" tIns="0" rIns="0" bIns="0"/>
          <a:lstStyle/>
          <a:p>
            <a:pPr>
              <a:buFontTx/>
              <a:buChar char="•"/>
              <a:defRPr/>
            </a:pPr>
            <a:endParaRPr lang="de-DE" dirty="0">
              <a:latin typeface="Arial" charset="0"/>
            </a:endParaRPr>
          </a:p>
        </p:txBody>
      </p:sp>
      <p:grpSp>
        <p:nvGrpSpPr>
          <p:cNvPr id="76804" name="Gruppieren 2">
            <a:extLst>
              <a:ext uri="{FF2B5EF4-FFF2-40B4-BE49-F238E27FC236}">
                <a16:creationId xmlns:a16="http://schemas.microsoft.com/office/drawing/2014/main" id="{A36E783A-CC43-4E52-A92A-8CB1D1312BE2}"/>
              </a:ext>
            </a:extLst>
          </p:cNvPr>
          <p:cNvGrpSpPr>
            <a:grpSpLocks/>
          </p:cNvGrpSpPr>
          <p:nvPr/>
        </p:nvGrpSpPr>
        <p:grpSpPr bwMode="auto">
          <a:xfrm>
            <a:off x="830263" y="704850"/>
            <a:ext cx="8154987" cy="5046663"/>
            <a:chOff x="1960546" y="2930858"/>
            <a:chExt cx="5987996" cy="2821360"/>
          </a:xfrm>
        </p:grpSpPr>
        <p:sp>
          <p:nvSpPr>
            <p:cNvPr id="76810" name="Freihandform: Form 10">
              <a:extLst>
                <a:ext uri="{FF2B5EF4-FFF2-40B4-BE49-F238E27FC236}">
                  <a16:creationId xmlns:a16="http://schemas.microsoft.com/office/drawing/2014/main" id="{42264575-E63E-475A-8149-D927FC922643}"/>
                </a:ext>
              </a:extLst>
            </p:cNvPr>
            <p:cNvSpPr>
              <a:spLocks/>
            </p:cNvSpPr>
            <p:nvPr/>
          </p:nvSpPr>
          <p:spPr bwMode="auto">
            <a:xfrm rot="286618">
              <a:off x="1960546" y="2930858"/>
              <a:ext cx="5987996" cy="2788920"/>
            </a:xfrm>
            <a:custGeom>
              <a:avLst/>
              <a:gdLst>
                <a:gd name="T0" fmla="*/ 1 w 8519160"/>
                <a:gd name="T1" fmla="*/ 2766060 h 2788920"/>
                <a:gd name="T2" fmla="*/ 1 w 8519160"/>
                <a:gd name="T3" fmla="*/ 2727960 h 2788920"/>
                <a:gd name="T4" fmla="*/ 1 w 8519160"/>
                <a:gd name="T5" fmla="*/ 2636520 h 2788920"/>
                <a:gd name="T6" fmla="*/ 1 w 8519160"/>
                <a:gd name="T7" fmla="*/ 2560320 h 2788920"/>
                <a:gd name="T8" fmla="*/ 1 w 8519160"/>
                <a:gd name="T9" fmla="*/ 2514600 h 2788920"/>
                <a:gd name="T10" fmla="*/ 1 w 8519160"/>
                <a:gd name="T11" fmla="*/ 2461260 h 2788920"/>
                <a:gd name="T12" fmla="*/ 1 w 8519160"/>
                <a:gd name="T13" fmla="*/ 2362200 h 2788920"/>
                <a:gd name="T14" fmla="*/ 1 w 8519160"/>
                <a:gd name="T15" fmla="*/ 2247900 h 2788920"/>
                <a:gd name="T16" fmla="*/ 1 w 8519160"/>
                <a:gd name="T17" fmla="*/ 2186940 h 2788920"/>
                <a:gd name="T18" fmla="*/ 1 w 8519160"/>
                <a:gd name="T19" fmla="*/ 2148840 h 2788920"/>
                <a:gd name="T20" fmla="*/ 1 w 8519160"/>
                <a:gd name="T21" fmla="*/ 2095500 h 2788920"/>
                <a:gd name="T22" fmla="*/ 1 w 8519160"/>
                <a:gd name="T23" fmla="*/ 2057400 h 2788920"/>
                <a:gd name="T24" fmla="*/ 1 w 8519160"/>
                <a:gd name="T25" fmla="*/ 2034540 h 2788920"/>
                <a:gd name="T26" fmla="*/ 1 w 8519160"/>
                <a:gd name="T27" fmla="*/ 2004060 h 2788920"/>
                <a:gd name="T28" fmla="*/ 1 w 8519160"/>
                <a:gd name="T29" fmla="*/ 1973580 h 2788920"/>
                <a:gd name="T30" fmla="*/ 1 w 8519160"/>
                <a:gd name="T31" fmla="*/ 1920240 h 2788920"/>
                <a:gd name="T32" fmla="*/ 1 w 8519160"/>
                <a:gd name="T33" fmla="*/ 1866900 h 2788920"/>
                <a:gd name="T34" fmla="*/ 1 w 8519160"/>
                <a:gd name="T35" fmla="*/ 1790700 h 2788920"/>
                <a:gd name="T36" fmla="*/ 1 w 8519160"/>
                <a:gd name="T37" fmla="*/ 1691640 h 2788920"/>
                <a:gd name="T38" fmla="*/ 1 w 8519160"/>
                <a:gd name="T39" fmla="*/ 1630680 h 2788920"/>
                <a:gd name="T40" fmla="*/ 1 w 8519160"/>
                <a:gd name="T41" fmla="*/ 1584960 h 2788920"/>
                <a:gd name="T42" fmla="*/ 1 w 8519160"/>
                <a:gd name="T43" fmla="*/ 1554480 h 2788920"/>
                <a:gd name="T44" fmla="*/ 1 w 8519160"/>
                <a:gd name="T45" fmla="*/ 1516380 h 2788920"/>
                <a:gd name="T46" fmla="*/ 1 w 8519160"/>
                <a:gd name="T47" fmla="*/ 1424940 h 2788920"/>
                <a:gd name="T48" fmla="*/ 1 w 8519160"/>
                <a:gd name="T49" fmla="*/ 1386840 h 2788920"/>
                <a:gd name="T50" fmla="*/ 1 w 8519160"/>
                <a:gd name="T51" fmla="*/ 1341120 h 2788920"/>
                <a:gd name="T52" fmla="*/ 1 w 8519160"/>
                <a:gd name="T53" fmla="*/ 1318260 h 2788920"/>
                <a:gd name="T54" fmla="*/ 1 w 8519160"/>
                <a:gd name="T55" fmla="*/ 1287780 h 2788920"/>
                <a:gd name="T56" fmla="*/ 1 w 8519160"/>
                <a:gd name="T57" fmla="*/ 1234440 h 2788920"/>
                <a:gd name="T58" fmla="*/ 1 w 8519160"/>
                <a:gd name="T59" fmla="*/ 1158240 h 2788920"/>
                <a:gd name="T60" fmla="*/ 1 w 8519160"/>
                <a:gd name="T61" fmla="*/ 1097280 h 2788920"/>
                <a:gd name="T62" fmla="*/ 1 w 8519160"/>
                <a:gd name="T63" fmla="*/ 1059180 h 2788920"/>
                <a:gd name="T64" fmla="*/ 1 w 8519160"/>
                <a:gd name="T65" fmla="*/ 1005840 h 2788920"/>
                <a:gd name="T66" fmla="*/ 1 w 8519160"/>
                <a:gd name="T67" fmla="*/ 967740 h 2788920"/>
                <a:gd name="T68" fmla="*/ 1 w 8519160"/>
                <a:gd name="T69" fmla="*/ 899160 h 2788920"/>
                <a:gd name="T70" fmla="*/ 1 w 8519160"/>
                <a:gd name="T71" fmla="*/ 861060 h 2788920"/>
                <a:gd name="T72" fmla="*/ 1 w 8519160"/>
                <a:gd name="T73" fmla="*/ 830580 h 2788920"/>
                <a:gd name="T74" fmla="*/ 1 w 8519160"/>
                <a:gd name="T75" fmla="*/ 800100 h 2788920"/>
                <a:gd name="T76" fmla="*/ 1 w 8519160"/>
                <a:gd name="T77" fmla="*/ 723900 h 2788920"/>
                <a:gd name="T78" fmla="*/ 1 w 8519160"/>
                <a:gd name="T79" fmla="*/ 655320 h 2788920"/>
                <a:gd name="T80" fmla="*/ 1 w 8519160"/>
                <a:gd name="T81" fmla="*/ 617220 h 2788920"/>
                <a:gd name="T82" fmla="*/ 1 w 8519160"/>
                <a:gd name="T83" fmla="*/ 541020 h 2788920"/>
                <a:gd name="T84" fmla="*/ 1 w 8519160"/>
                <a:gd name="T85" fmla="*/ 502920 h 2788920"/>
                <a:gd name="T86" fmla="*/ 1 w 8519160"/>
                <a:gd name="T87" fmla="*/ 464820 h 2788920"/>
                <a:gd name="T88" fmla="*/ 1 w 8519160"/>
                <a:gd name="T89" fmla="*/ 434340 h 2788920"/>
                <a:gd name="T90" fmla="*/ 1 w 8519160"/>
                <a:gd name="T91" fmla="*/ 411480 h 2788920"/>
                <a:gd name="T92" fmla="*/ 1 w 8519160"/>
                <a:gd name="T93" fmla="*/ 381000 h 2788920"/>
                <a:gd name="T94" fmla="*/ 1 w 8519160"/>
                <a:gd name="T95" fmla="*/ 304800 h 2788920"/>
                <a:gd name="T96" fmla="*/ 1 w 8519160"/>
                <a:gd name="T97" fmla="*/ 274320 h 2788920"/>
                <a:gd name="T98" fmla="*/ 1 w 8519160"/>
                <a:gd name="T99" fmla="*/ 243840 h 2788920"/>
                <a:gd name="T100" fmla="*/ 1 w 8519160"/>
                <a:gd name="T101" fmla="*/ 220980 h 2788920"/>
                <a:gd name="T102" fmla="*/ 1 w 8519160"/>
                <a:gd name="T103" fmla="*/ 190500 h 2788920"/>
                <a:gd name="T104" fmla="*/ 1 w 8519160"/>
                <a:gd name="T105" fmla="*/ 129540 h 2788920"/>
                <a:gd name="T106" fmla="*/ 1 w 8519160"/>
                <a:gd name="T107" fmla="*/ 22860 h 2788920"/>
                <a:gd name="T108" fmla="*/ 1 w 8519160"/>
                <a:gd name="T109" fmla="*/ 30480 h 27889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519160" h="2788920">
                  <a:moveTo>
                    <a:pt x="0" y="2788920"/>
                  </a:moveTo>
                  <a:cubicBezTo>
                    <a:pt x="12700" y="2783840"/>
                    <a:pt x="25124" y="2778005"/>
                    <a:pt x="38100" y="2773680"/>
                  </a:cubicBezTo>
                  <a:cubicBezTo>
                    <a:pt x="48035" y="2770368"/>
                    <a:pt x="58549" y="2769069"/>
                    <a:pt x="68580" y="2766060"/>
                  </a:cubicBezTo>
                  <a:cubicBezTo>
                    <a:pt x="83967" y="2761444"/>
                    <a:pt x="99060" y="2755900"/>
                    <a:pt x="114300" y="2750820"/>
                  </a:cubicBezTo>
                  <a:cubicBezTo>
                    <a:pt x="121920" y="2748280"/>
                    <a:pt x="130477" y="2747655"/>
                    <a:pt x="137160" y="2743200"/>
                  </a:cubicBezTo>
                  <a:cubicBezTo>
                    <a:pt x="144780" y="2738120"/>
                    <a:pt x="151602" y="2731568"/>
                    <a:pt x="160020" y="2727960"/>
                  </a:cubicBezTo>
                  <a:cubicBezTo>
                    <a:pt x="194200" y="2713311"/>
                    <a:pt x="183703" y="2727548"/>
                    <a:pt x="213360" y="2712720"/>
                  </a:cubicBezTo>
                  <a:cubicBezTo>
                    <a:pt x="265983" y="2686408"/>
                    <a:pt x="203265" y="2705719"/>
                    <a:pt x="266700" y="2689860"/>
                  </a:cubicBezTo>
                  <a:cubicBezTo>
                    <a:pt x="321578" y="2634982"/>
                    <a:pt x="291286" y="2648367"/>
                    <a:pt x="350520" y="2636520"/>
                  </a:cubicBezTo>
                  <a:cubicBezTo>
                    <a:pt x="360680" y="2628900"/>
                    <a:pt x="369395" y="2618818"/>
                    <a:pt x="381000" y="2613660"/>
                  </a:cubicBezTo>
                  <a:cubicBezTo>
                    <a:pt x="439306" y="2587746"/>
                    <a:pt x="401289" y="2628919"/>
                    <a:pt x="464820" y="2590800"/>
                  </a:cubicBezTo>
                  <a:cubicBezTo>
                    <a:pt x="547136" y="2541410"/>
                    <a:pt x="463636" y="2586482"/>
                    <a:pt x="533400" y="2560320"/>
                  </a:cubicBezTo>
                  <a:cubicBezTo>
                    <a:pt x="544036" y="2556332"/>
                    <a:pt x="553500" y="2549693"/>
                    <a:pt x="563880" y="2545080"/>
                  </a:cubicBezTo>
                  <a:cubicBezTo>
                    <a:pt x="576379" y="2539525"/>
                    <a:pt x="589481" y="2535395"/>
                    <a:pt x="601980" y="2529840"/>
                  </a:cubicBezTo>
                  <a:cubicBezTo>
                    <a:pt x="612360" y="2525227"/>
                    <a:pt x="621824" y="2518588"/>
                    <a:pt x="632460" y="2514600"/>
                  </a:cubicBezTo>
                  <a:cubicBezTo>
                    <a:pt x="642266" y="2510923"/>
                    <a:pt x="653273" y="2511008"/>
                    <a:pt x="662940" y="2506980"/>
                  </a:cubicBezTo>
                  <a:cubicBezTo>
                    <a:pt x="683911" y="2498242"/>
                    <a:pt x="702347" y="2483684"/>
                    <a:pt x="723900" y="2476500"/>
                  </a:cubicBezTo>
                  <a:cubicBezTo>
                    <a:pt x="739140" y="2471420"/>
                    <a:pt x="755252" y="2468444"/>
                    <a:pt x="769620" y="2461260"/>
                  </a:cubicBezTo>
                  <a:cubicBezTo>
                    <a:pt x="839947" y="2426096"/>
                    <a:pt x="808540" y="2436290"/>
                    <a:pt x="861060" y="2423160"/>
                  </a:cubicBezTo>
                  <a:cubicBezTo>
                    <a:pt x="876300" y="2413000"/>
                    <a:pt x="893828" y="2405632"/>
                    <a:pt x="906780" y="2392680"/>
                  </a:cubicBezTo>
                  <a:cubicBezTo>
                    <a:pt x="935320" y="2364140"/>
                    <a:pt x="919417" y="2373228"/>
                    <a:pt x="952500" y="2362200"/>
                  </a:cubicBezTo>
                  <a:cubicBezTo>
                    <a:pt x="960120" y="2354580"/>
                    <a:pt x="967020" y="2346164"/>
                    <a:pt x="975360" y="2339340"/>
                  </a:cubicBezTo>
                  <a:lnTo>
                    <a:pt x="1066800" y="2270760"/>
                  </a:lnTo>
                  <a:cubicBezTo>
                    <a:pt x="1076960" y="2263140"/>
                    <a:pt x="1086713" y="2254945"/>
                    <a:pt x="1097280" y="2247900"/>
                  </a:cubicBezTo>
                  <a:cubicBezTo>
                    <a:pt x="1112520" y="2237740"/>
                    <a:pt x="1128347" y="2228410"/>
                    <a:pt x="1143000" y="2217420"/>
                  </a:cubicBezTo>
                  <a:cubicBezTo>
                    <a:pt x="1153160" y="2209800"/>
                    <a:pt x="1162453" y="2200861"/>
                    <a:pt x="1173480" y="2194560"/>
                  </a:cubicBezTo>
                  <a:cubicBezTo>
                    <a:pt x="1180454" y="2190575"/>
                    <a:pt x="1188617" y="2189147"/>
                    <a:pt x="1196340" y="2186940"/>
                  </a:cubicBezTo>
                  <a:cubicBezTo>
                    <a:pt x="1215674" y="2181416"/>
                    <a:pt x="1231410" y="2179530"/>
                    <a:pt x="1249680" y="2171700"/>
                  </a:cubicBezTo>
                  <a:cubicBezTo>
                    <a:pt x="1260121" y="2167225"/>
                    <a:pt x="1269719" y="2160935"/>
                    <a:pt x="1280160" y="2156460"/>
                  </a:cubicBezTo>
                  <a:cubicBezTo>
                    <a:pt x="1287543" y="2153296"/>
                    <a:pt x="1295523" y="2151723"/>
                    <a:pt x="1303020" y="2148840"/>
                  </a:cubicBezTo>
                  <a:cubicBezTo>
                    <a:pt x="1328553" y="2139020"/>
                    <a:pt x="1352031" y="2121381"/>
                    <a:pt x="1379220" y="2118360"/>
                  </a:cubicBezTo>
                  <a:lnTo>
                    <a:pt x="1447800" y="2110740"/>
                  </a:lnTo>
                  <a:cubicBezTo>
                    <a:pt x="1478670" y="2100450"/>
                    <a:pt x="1469680" y="2102396"/>
                    <a:pt x="1508760" y="2095500"/>
                  </a:cubicBezTo>
                  <a:cubicBezTo>
                    <a:pt x="1539190" y="2090130"/>
                    <a:pt x="1570885" y="2090032"/>
                    <a:pt x="1600200" y="2080260"/>
                  </a:cubicBezTo>
                  <a:cubicBezTo>
                    <a:pt x="1617270" y="2074570"/>
                    <a:pt x="1635771" y="2067754"/>
                    <a:pt x="1653540" y="2065020"/>
                  </a:cubicBezTo>
                  <a:cubicBezTo>
                    <a:pt x="1676273" y="2061523"/>
                    <a:pt x="1699321" y="2060440"/>
                    <a:pt x="1722120" y="2057400"/>
                  </a:cubicBezTo>
                  <a:cubicBezTo>
                    <a:pt x="1737435" y="2055358"/>
                    <a:pt x="1752758" y="2053132"/>
                    <a:pt x="1767840" y="2049780"/>
                  </a:cubicBezTo>
                  <a:cubicBezTo>
                    <a:pt x="1775681" y="2048038"/>
                    <a:pt x="1782738" y="2043222"/>
                    <a:pt x="1790700" y="2042160"/>
                  </a:cubicBezTo>
                  <a:cubicBezTo>
                    <a:pt x="1821017" y="2038118"/>
                    <a:pt x="1851660" y="2037080"/>
                    <a:pt x="1882140" y="2034540"/>
                  </a:cubicBezTo>
                  <a:cubicBezTo>
                    <a:pt x="1889760" y="2032000"/>
                    <a:pt x="1897208" y="2028868"/>
                    <a:pt x="1905000" y="2026920"/>
                  </a:cubicBezTo>
                  <a:cubicBezTo>
                    <a:pt x="1949990" y="2015673"/>
                    <a:pt x="1974869" y="2016412"/>
                    <a:pt x="2026920" y="2011680"/>
                  </a:cubicBezTo>
                  <a:cubicBezTo>
                    <a:pt x="2039620" y="2009140"/>
                    <a:pt x="2052455" y="2007201"/>
                    <a:pt x="2065020" y="2004060"/>
                  </a:cubicBezTo>
                  <a:cubicBezTo>
                    <a:pt x="2072812" y="2002112"/>
                    <a:pt x="2080004" y="1998015"/>
                    <a:pt x="2087880" y="1996440"/>
                  </a:cubicBezTo>
                  <a:cubicBezTo>
                    <a:pt x="2105492" y="1992918"/>
                    <a:pt x="2123549" y="1992033"/>
                    <a:pt x="2141220" y="1988820"/>
                  </a:cubicBezTo>
                  <a:cubicBezTo>
                    <a:pt x="2224652" y="1973651"/>
                    <a:pt x="2111484" y="1988706"/>
                    <a:pt x="2209800" y="1973580"/>
                  </a:cubicBezTo>
                  <a:cubicBezTo>
                    <a:pt x="2350627" y="1951914"/>
                    <a:pt x="2182166" y="1983679"/>
                    <a:pt x="2346960" y="1950720"/>
                  </a:cubicBezTo>
                  <a:cubicBezTo>
                    <a:pt x="2359660" y="1948180"/>
                    <a:pt x="2372773" y="1947196"/>
                    <a:pt x="2385060" y="1943100"/>
                  </a:cubicBezTo>
                  <a:cubicBezTo>
                    <a:pt x="2432013" y="1927449"/>
                    <a:pt x="2381904" y="1945349"/>
                    <a:pt x="2438400" y="1920240"/>
                  </a:cubicBezTo>
                  <a:cubicBezTo>
                    <a:pt x="2450899" y="1914685"/>
                    <a:pt x="2463693" y="1909803"/>
                    <a:pt x="2476500" y="1905000"/>
                  </a:cubicBezTo>
                  <a:cubicBezTo>
                    <a:pt x="2484021" y="1902180"/>
                    <a:pt x="2492339" y="1901281"/>
                    <a:pt x="2499360" y="1897380"/>
                  </a:cubicBezTo>
                  <a:cubicBezTo>
                    <a:pt x="2515371" y="1888485"/>
                    <a:pt x="2529840" y="1877060"/>
                    <a:pt x="2545080" y="1866900"/>
                  </a:cubicBezTo>
                  <a:cubicBezTo>
                    <a:pt x="2552700" y="1861820"/>
                    <a:pt x="2561464" y="1858136"/>
                    <a:pt x="2567940" y="1851660"/>
                  </a:cubicBezTo>
                  <a:cubicBezTo>
                    <a:pt x="2588721" y="1830879"/>
                    <a:pt x="2595213" y="1822232"/>
                    <a:pt x="2621280" y="1805940"/>
                  </a:cubicBezTo>
                  <a:cubicBezTo>
                    <a:pt x="2630913" y="1799920"/>
                    <a:pt x="2642517" y="1797302"/>
                    <a:pt x="2651760" y="1790700"/>
                  </a:cubicBezTo>
                  <a:cubicBezTo>
                    <a:pt x="2660529" y="1784436"/>
                    <a:pt x="2666114" y="1774456"/>
                    <a:pt x="2674620" y="1767840"/>
                  </a:cubicBezTo>
                  <a:cubicBezTo>
                    <a:pt x="2689078" y="1756595"/>
                    <a:pt x="2705435" y="1748006"/>
                    <a:pt x="2720340" y="1737360"/>
                  </a:cubicBezTo>
                  <a:cubicBezTo>
                    <a:pt x="2741009" y="1722597"/>
                    <a:pt x="2760980" y="1706880"/>
                    <a:pt x="2781300" y="1691640"/>
                  </a:cubicBezTo>
                  <a:lnTo>
                    <a:pt x="2811780" y="1668780"/>
                  </a:lnTo>
                  <a:cubicBezTo>
                    <a:pt x="2821940" y="1661160"/>
                    <a:pt x="2831693" y="1652965"/>
                    <a:pt x="2842260" y="1645920"/>
                  </a:cubicBezTo>
                  <a:cubicBezTo>
                    <a:pt x="2849880" y="1640840"/>
                    <a:pt x="2856702" y="1634288"/>
                    <a:pt x="2865120" y="1630680"/>
                  </a:cubicBezTo>
                  <a:cubicBezTo>
                    <a:pt x="2874746" y="1626555"/>
                    <a:pt x="2885794" y="1626737"/>
                    <a:pt x="2895600" y="1623060"/>
                  </a:cubicBezTo>
                  <a:cubicBezTo>
                    <a:pt x="2932080" y="1609380"/>
                    <a:pt x="2916141" y="1607769"/>
                    <a:pt x="2948940" y="1600200"/>
                  </a:cubicBezTo>
                  <a:cubicBezTo>
                    <a:pt x="2974180" y="1594375"/>
                    <a:pt x="2999343" y="1587305"/>
                    <a:pt x="3025140" y="1584960"/>
                  </a:cubicBezTo>
                  <a:cubicBezTo>
                    <a:pt x="3157088" y="1572965"/>
                    <a:pt x="3080944" y="1578815"/>
                    <a:pt x="3253740" y="1569720"/>
                  </a:cubicBezTo>
                  <a:cubicBezTo>
                    <a:pt x="3266440" y="1567180"/>
                    <a:pt x="3279065" y="1564229"/>
                    <a:pt x="3291840" y="1562100"/>
                  </a:cubicBezTo>
                  <a:cubicBezTo>
                    <a:pt x="3309556" y="1559147"/>
                    <a:pt x="3327509" y="1557693"/>
                    <a:pt x="3345180" y="1554480"/>
                  </a:cubicBezTo>
                  <a:cubicBezTo>
                    <a:pt x="3355484" y="1552607"/>
                    <a:pt x="3365309" y="1548452"/>
                    <a:pt x="3375660" y="1546860"/>
                  </a:cubicBezTo>
                  <a:cubicBezTo>
                    <a:pt x="3398393" y="1543363"/>
                    <a:pt x="3421380" y="1541780"/>
                    <a:pt x="3444240" y="1539240"/>
                  </a:cubicBezTo>
                  <a:cubicBezTo>
                    <a:pt x="3496128" y="1521944"/>
                    <a:pt x="3432308" y="1543715"/>
                    <a:pt x="3505200" y="1516380"/>
                  </a:cubicBezTo>
                  <a:cubicBezTo>
                    <a:pt x="3558099" y="1496543"/>
                    <a:pt x="3536085" y="1516178"/>
                    <a:pt x="3627120" y="1470660"/>
                  </a:cubicBezTo>
                  <a:cubicBezTo>
                    <a:pt x="3728209" y="1420115"/>
                    <a:pt x="3601975" y="1481436"/>
                    <a:pt x="3680460" y="1447800"/>
                  </a:cubicBezTo>
                  <a:cubicBezTo>
                    <a:pt x="3736246" y="1423892"/>
                    <a:pt x="3685225" y="1438989"/>
                    <a:pt x="3741420" y="1424940"/>
                  </a:cubicBezTo>
                  <a:cubicBezTo>
                    <a:pt x="3749040" y="1419860"/>
                    <a:pt x="3755862" y="1413308"/>
                    <a:pt x="3764280" y="1409700"/>
                  </a:cubicBezTo>
                  <a:cubicBezTo>
                    <a:pt x="3773906" y="1405575"/>
                    <a:pt x="3784467" y="1404010"/>
                    <a:pt x="3794760" y="1402080"/>
                  </a:cubicBezTo>
                  <a:cubicBezTo>
                    <a:pt x="3825131" y="1396385"/>
                    <a:pt x="3855720" y="1391920"/>
                    <a:pt x="3886200" y="1386840"/>
                  </a:cubicBezTo>
                  <a:cubicBezTo>
                    <a:pt x="4050851" y="1359398"/>
                    <a:pt x="3798965" y="1401015"/>
                    <a:pt x="3985260" y="1371600"/>
                  </a:cubicBezTo>
                  <a:cubicBezTo>
                    <a:pt x="4175290" y="1341595"/>
                    <a:pt x="4010432" y="1367716"/>
                    <a:pt x="4114800" y="1348740"/>
                  </a:cubicBezTo>
                  <a:cubicBezTo>
                    <a:pt x="4130001" y="1345976"/>
                    <a:pt x="4145319" y="1343884"/>
                    <a:pt x="4160520" y="1341120"/>
                  </a:cubicBezTo>
                  <a:cubicBezTo>
                    <a:pt x="4173263" y="1338803"/>
                    <a:pt x="4185845" y="1335629"/>
                    <a:pt x="4198620" y="1333500"/>
                  </a:cubicBezTo>
                  <a:cubicBezTo>
                    <a:pt x="4216336" y="1330547"/>
                    <a:pt x="4234244" y="1328833"/>
                    <a:pt x="4251960" y="1325880"/>
                  </a:cubicBezTo>
                  <a:cubicBezTo>
                    <a:pt x="4264735" y="1323751"/>
                    <a:pt x="4277655" y="1321982"/>
                    <a:pt x="4290060" y="1318260"/>
                  </a:cubicBezTo>
                  <a:cubicBezTo>
                    <a:pt x="4303161" y="1314330"/>
                    <a:pt x="4314607" y="1304868"/>
                    <a:pt x="4328160" y="1303020"/>
                  </a:cubicBezTo>
                  <a:cubicBezTo>
                    <a:pt x="4371018" y="1297176"/>
                    <a:pt x="4414520" y="1297940"/>
                    <a:pt x="4457700" y="1295400"/>
                  </a:cubicBezTo>
                  <a:cubicBezTo>
                    <a:pt x="4472940" y="1292860"/>
                    <a:pt x="4488270" y="1290810"/>
                    <a:pt x="4503420" y="1287780"/>
                  </a:cubicBezTo>
                  <a:cubicBezTo>
                    <a:pt x="4551013" y="1278261"/>
                    <a:pt x="4516816" y="1283434"/>
                    <a:pt x="4556760" y="1272540"/>
                  </a:cubicBezTo>
                  <a:cubicBezTo>
                    <a:pt x="4607308" y="1258754"/>
                    <a:pt x="4611389" y="1258566"/>
                    <a:pt x="4655820" y="1249680"/>
                  </a:cubicBezTo>
                  <a:cubicBezTo>
                    <a:pt x="4663440" y="1244600"/>
                    <a:pt x="4670489" y="1238536"/>
                    <a:pt x="4678680" y="1234440"/>
                  </a:cubicBezTo>
                  <a:cubicBezTo>
                    <a:pt x="4702869" y="1222345"/>
                    <a:pt x="4767723" y="1202219"/>
                    <a:pt x="4785360" y="1196340"/>
                  </a:cubicBezTo>
                  <a:cubicBezTo>
                    <a:pt x="4792980" y="1193800"/>
                    <a:pt x="4801036" y="1192312"/>
                    <a:pt x="4808220" y="1188720"/>
                  </a:cubicBezTo>
                  <a:cubicBezTo>
                    <a:pt x="4842728" y="1171466"/>
                    <a:pt x="4846448" y="1166912"/>
                    <a:pt x="4876800" y="1158240"/>
                  </a:cubicBezTo>
                  <a:cubicBezTo>
                    <a:pt x="4888193" y="1154985"/>
                    <a:pt x="4917960" y="1149090"/>
                    <a:pt x="4930140" y="1143000"/>
                  </a:cubicBezTo>
                  <a:cubicBezTo>
                    <a:pt x="4943387" y="1136376"/>
                    <a:pt x="4954757" y="1126269"/>
                    <a:pt x="4968240" y="1120140"/>
                  </a:cubicBezTo>
                  <a:cubicBezTo>
                    <a:pt x="4990914" y="1109833"/>
                    <a:pt x="5019876" y="1103421"/>
                    <a:pt x="5044440" y="1097280"/>
                  </a:cubicBezTo>
                  <a:cubicBezTo>
                    <a:pt x="5052060" y="1092200"/>
                    <a:pt x="5058931" y="1085759"/>
                    <a:pt x="5067300" y="1082040"/>
                  </a:cubicBezTo>
                  <a:cubicBezTo>
                    <a:pt x="5081980" y="1075516"/>
                    <a:pt x="5097780" y="1071880"/>
                    <a:pt x="5113020" y="1066800"/>
                  </a:cubicBezTo>
                  <a:cubicBezTo>
                    <a:pt x="5120640" y="1064260"/>
                    <a:pt x="5128696" y="1062772"/>
                    <a:pt x="5135880" y="1059180"/>
                  </a:cubicBezTo>
                  <a:cubicBezTo>
                    <a:pt x="5156200" y="1049020"/>
                    <a:pt x="5175746" y="1037137"/>
                    <a:pt x="5196840" y="1028700"/>
                  </a:cubicBezTo>
                  <a:cubicBezTo>
                    <a:pt x="5209540" y="1023620"/>
                    <a:pt x="5222133" y="1018263"/>
                    <a:pt x="5234940" y="1013460"/>
                  </a:cubicBezTo>
                  <a:cubicBezTo>
                    <a:pt x="5242461" y="1010640"/>
                    <a:pt x="5250417" y="1009004"/>
                    <a:pt x="5257800" y="1005840"/>
                  </a:cubicBezTo>
                  <a:cubicBezTo>
                    <a:pt x="5268241" y="1001365"/>
                    <a:pt x="5277839" y="995075"/>
                    <a:pt x="5288280" y="990600"/>
                  </a:cubicBezTo>
                  <a:cubicBezTo>
                    <a:pt x="5295663" y="987436"/>
                    <a:pt x="5303956" y="986572"/>
                    <a:pt x="5311140" y="982980"/>
                  </a:cubicBezTo>
                  <a:cubicBezTo>
                    <a:pt x="5319331" y="978884"/>
                    <a:pt x="5325960" y="972125"/>
                    <a:pt x="5334000" y="967740"/>
                  </a:cubicBezTo>
                  <a:cubicBezTo>
                    <a:pt x="5353944" y="956861"/>
                    <a:pt x="5376057" y="949862"/>
                    <a:pt x="5394960" y="937260"/>
                  </a:cubicBezTo>
                  <a:cubicBezTo>
                    <a:pt x="5410200" y="927100"/>
                    <a:pt x="5422719" y="910372"/>
                    <a:pt x="5440680" y="906780"/>
                  </a:cubicBezTo>
                  <a:lnTo>
                    <a:pt x="5478780" y="899160"/>
                  </a:lnTo>
                  <a:cubicBezTo>
                    <a:pt x="5486400" y="894080"/>
                    <a:pt x="5493222" y="887528"/>
                    <a:pt x="5501640" y="883920"/>
                  </a:cubicBezTo>
                  <a:cubicBezTo>
                    <a:pt x="5511266" y="879795"/>
                    <a:pt x="5521880" y="878494"/>
                    <a:pt x="5532120" y="876300"/>
                  </a:cubicBezTo>
                  <a:cubicBezTo>
                    <a:pt x="5557448" y="870873"/>
                    <a:pt x="5583746" y="869251"/>
                    <a:pt x="5608320" y="861060"/>
                  </a:cubicBezTo>
                  <a:cubicBezTo>
                    <a:pt x="5615940" y="858520"/>
                    <a:pt x="5623304" y="855015"/>
                    <a:pt x="5631180" y="853440"/>
                  </a:cubicBezTo>
                  <a:cubicBezTo>
                    <a:pt x="5658362" y="848004"/>
                    <a:pt x="5729327" y="840841"/>
                    <a:pt x="5753100" y="838200"/>
                  </a:cubicBezTo>
                  <a:cubicBezTo>
                    <a:pt x="5763260" y="835660"/>
                    <a:pt x="5773276" y="832453"/>
                    <a:pt x="5783580" y="830580"/>
                  </a:cubicBezTo>
                  <a:cubicBezTo>
                    <a:pt x="5801251" y="827367"/>
                    <a:pt x="5819592" y="827686"/>
                    <a:pt x="5836920" y="822960"/>
                  </a:cubicBezTo>
                  <a:cubicBezTo>
                    <a:pt x="5847879" y="819971"/>
                    <a:pt x="5856764" y="811708"/>
                    <a:pt x="5867400" y="807720"/>
                  </a:cubicBezTo>
                  <a:cubicBezTo>
                    <a:pt x="5877206" y="804043"/>
                    <a:pt x="5888213" y="804128"/>
                    <a:pt x="5897880" y="800100"/>
                  </a:cubicBezTo>
                  <a:cubicBezTo>
                    <a:pt x="5918851" y="791362"/>
                    <a:pt x="5936297" y="772438"/>
                    <a:pt x="5958840" y="769620"/>
                  </a:cubicBezTo>
                  <a:lnTo>
                    <a:pt x="6019800" y="762000"/>
                  </a:lnTo>
                  <a:cubicBezTo>
                    <a:pt x="6088984" y="727408"/>
                    <a:pt x="6003393" y="769458"/>
                    <a:pt x="6103620" y="723900"/>
                  </a:cubicBezTo>
                  <a:cubicBezTo>
                    <a:pt x="6113961" y="719200"/>
                    <a:pt x="6123425" y="712542"/>
                    <a:pt x="6134100" y="708660"/>
                  </a:cubicBezTo>
                  <a:cubicBezTo>
                    <a:pt x="6183795" y="690589"/>
                    <a:pt x="6182696" y="699602"/>
                    <a:pt x="6225540" y="678180"/>
                  </a:cubicBezTo>
                  <a:cubicBezTo>
                    <a:pt x="6238787" y="671556"/>
                    <a:pt x="6250393" y="661944"/>
                    <a:pt x="6263640" y="655320"/>
                  </a:cubicBezTo>
                  <a:cubicBezTo>
                    <a:pt x="6270824" y="651728"/>
                    <a:pt x="6278979" y="650520"/>
                    <a:pt x="6286500" y="647700"/>
                  </a:cubicBezTo>
                  <a:cubicBezTo>
                    <a:pt x="6299307" y="642897"/>
                    <a:pt x="6312101" y="638015"/>
                    <a:pt x="6324600" y="632460"/>
                  </a:cubicBezTo>
                  <a:cubicBezTo>
                    <a:pt x="6334980" y="627847"/>
                    <a:pt x="6344639" y="621695"/>
                    <a:pt x="6355080" y="617220"/>
                  </a:cubicBezTo>
                  <a:cubicBezTo>
                    <a:pt x="6378955" y="606988"/>
                    <a:pt x="6396259" y="606547"/>
                    <a:pt x="6423660" y="601980"/>
                  </a:cubicBezTo>
                  <a:cubicBezTo>
                    <a:pt x="6449663" y="588979"/>
                    <a:pt x="6491939" y="565731"/>
                    <a:pt x="6522720" y="556260"/>
                  </a:cubicBezTo>
                  <a:cubicBezTo>
                    <a:pt x="6542739" y="550100"/>
                    <a:pt x="6563809" y="547644"/>
                    <a:pt x="6583680" y="541020"/>
                  </a:cubicBezTo>
                  <a:cubicBezTo>
                    <a:pt x="6594456" y="537428"/>
                    <a:pt x="6603780" y="530393"/>
                    <a:pt x="6614160" y="525780"/>
                  </a:cubicBezTo>
                  <a:cubicBezTo>
                    <a:pt x="6626659" y="520225"/>
                    <a:pt x="6639453" y="515343"/>
                    <a:pt x="6652260" y="510540"/>
                  </a:cubicBezTo>
                  <a:cubicBezTo>
                    <a:pt x="6659781" y="507720"/>
                    <a:pt x="6667737" y="506084"/>
                    <a:pt x="6675120" y="502920"/>
                  </a:cubicBezTo>
                  <a:cubicBezTo>
                    <a:pt x="6685561" y="498445"/>
                    <a:pt x="6695159" y="492155"/>
                    <a:pt x="6705600" y="487680"/>
                  </a:cubicBezTo>
                  <a:cubicBezTo>
                    <a:pt x="6712983" y="484516"/>
                    <a:pt x="6721276" y="483652"/>
                    <a:pt x="6728460" y="480060"/>
                  </a:cubicBezTo>
                  <a:cubicBezTo>
                    <a:pt x="6736651" y="475964"/>
                    <a:pt x="6742632" y="467716"/>
                    <a:pt x="6751320" y="464820"/>
                  </a:cubicBezTo>
                  <a:cubicBezTo>
                    <a:pt x="6765977" y="459934"/>
                    <a:pt x="6781890" y="460230"/>
                    <a:pt x="6797040" y="457200"/>
                  </a:cubicBezTo>
                  <a:cubicBezTo>
                    <a:pt x="6807309" y="455146"/>
                    <a:pt x="6817280" y="451774"/>
                    <a:pt x="6827520" y="449580"/>
                  </a:cubicBezTo>
                  <a:cubicBezTo>
                    <a:pt x="6852848" y="444153"/>
                    <a:pt x="6879146" y="442531"/>
                    <a:pt x="6903720" y="434340"/>
                  </a:cubicBezTo>
                  <a:cubicBezTo>
                    <a:pt x="6911340" y="431800"/>
                    <a:pt x="6918704" y="428295"/>
                    <a:pt x="6926580" y="426720"/>
                  </a:cubicBezTo>
                  <a:cubicBezTo>
                    <a:pt x="6944192" y="423198"/>
                    <a:pt x="6962204" y="422053"/>
                    <a:pt x="6979920" y="419100"/>
                  </a:cubicBezTo>
                  <a:cubicBezTo>
                    <a:pt x="6992695" y="416971"/>
                    <a:pt x="7005122" y="412653"/>
                    <a:pt x="7018020" y="411480"/>
                  </a:cubicBezTo>
                  <a:cubicBezTo>
                    <a:pt x="7061097" y="407564"/>
                    <a:pt x="7104380" y="406400"/>
                    <a:pt x="7147560" y="403860"/>
                  </a:cubicBezTo>
                  <a:lnTo>
                    <a:pt x="7193280" y="388620"/>
                  </a:lnTo>
                  <a:lnTo>
                    <a:pt x="7216140" y="381000"/>
                  </a:lnTo>
                  <a:cubicBezTo>
                    <a:pt x="7234077" y="363063"/>
                    <a:pt x="7260415" y="333736"/>
                    <a:pt x="7284720" y="327660"/>
                  </a:cubicBezTo>
                  <a:cubicBezTo>
                    <a:pt x="7294880" y="325120"/>
                    <a:pt x="7305169" y="323049"/>
                    <a:pt x="7315200" y="320040"/>
                  </a:cubicBezTo>
                  <a:cubicBezTo>
                    <a:pt x="7330587" y="315424"/>
                    <a:pt x="7345680" y="309880"/>
                    <a:pt x="7360920" y="304800"/>
                  </a:cubicBezTo>
                  <a:cubicBezTo>
                    <a:pt x="7368540" y="302260"/>
                    <a:pt x="7375763" y="297681"/>
                    <a:pt x="7383780" y="297180"/>
                  </a:cubicBezTo>
                  <a:lnTo>
                    <a:pt x="7505700" y="289560"/>
                  </a:lnTo>
                  <a:cubicBezTo>
                    <a:pt x="7568205" y="268725"/>
                    <a:pt x="7469535" y="299841"/>
                    <a:pt x="7597140" y="274320"/>
                  </a:cubicBezTo>
                  <a:cubicBezTo>
                    <a:pt x="7612892" y="271170"/>
                    <a:pt x="7626894" y="260854"/>
                    <a:pt x="7642860" y="259080"/>
                  </a:cubicBezTo>
                  <a:cubicBezTo>
                    <a:pt x="7665720" y="256540"/>
                    <a:pt x="7688670" y="254713"/>
                    <a:pt x="7711440" y="251460"/>
                  </a:cubicBezTo>
                  <a:cubicBezTo>
                    <a:pt x="7724261" y="249628"/>
                    <a:pt x="7736797" y="246157"/>
                    <a:pt x="7749540" y="243840"/>
                  </a:cubicBezTo>
                  <a:cubicBezTo>
                    <a:pt x="7764741" y="241076"/>
                    <a:pt x="7780059" y="238984"/>
                    <a:pt x="7795260" y="236220"/>
                  </a:cubicBezTo>
                  <a:cubicBezTo>
                    <a:pt x="7808003" y="233903"/>
                    <a:pt x="7820522" y="230312"/>
                    <a:pt x="7833360" y="228600"/>
                  </a:cubicBezTo>
                  <a:cubicBezTo>
                    <a:pt x="7858663" y="225226"/>
                    <a:pt x="7884189" y="223799"/>
                    <a:pt x="7909560" y="220980"/>
                  </a:cubicBezTo>
                  <a:cubicBezTo>
                    <a:pt x="7929913" y="218719"/>
                    <a:pt x="7950200" y="215900"/>
                    <a:pt x="7970520" y="213360"/>
                  </a:cubicBezTo>
                  <a:lnTo>
                    <a:pt x="8016240" y="198120"/>
                  </a:lnTo>
                  <a:cubicBezTo>
                    <a:pt x="8023860" y="195580"/>
                    <a:pt x="8032417" y="194955"/>
                    <a:pt x="8039100" y="190500"/>
                  </a:cubicBezTo>
                  <a:cubicBezTo>
                    <a:pt x="8046720" y="185420"/>
                    <a:pt x="8053645" y="179098"/>
                    <a:pt x="8061960" y="175260"/>
                  </a:cubicBezTo>
                  <a:cubicBezTo>
                    <a:pt x="8086799" y="163796"/>
                    <a:pt x="8112207" y="153431"/>
                    <a:pt x="8138160" y="144780"/>
                  </a:cubicBezTo>
                  <a:cubicBezTo>
                    <a:pt x="8153400" y="139700"/>
                    <a:pt x="8170514" y="138451"/>
                    <a:pt x="8183880" y="129540"/>
                  </a:cubicBezTo>
                  <a:cubicBezTo>
                    <a:pt x="8215706" y="108322"/>
                    <a:pt x="8200264" y="120776"/>
                    <a:pt x="8229600" y="91440"/>
                  </a:cubicBezTo>
                  <a:cubicBezTo>
                    <a:pt x="8242991" y="51266"/>
                    <a:pt x="8228369" y="83773"/>
                    <a:pt x="8260080" y="45720"/>
                  </a:cubicBezTo>
                  <a:cubicBezTo>
                    <a:pt x="8265943" y="38685"/>
                    <a:pt x="8268844" y="29336"/>
                    <a:pt x="8275320" y="22860"/>
                  </a:cubicBezTo>
                  <a:cubicBezTo>
                    <a:pt x="8290092" y="8088"/>
                    <a:pt x="8302447" y="6198"/>
                    <a:pt x="8321040" y="0"/>
                  </a:cubicBezTo>
                  <a:cubicBezTo>
                    <a:pt x="8374892" y="10770"/>
                    <a:pt x="8346853" y="3524"/>
                    <a:pt x="8404860" y="22860"/>
                  </a:cubicBezTo>
                  <a:lnTo>
                    <a:pt x="8427720" y="30480"/>
                  </a:lnTo>
                  <a:cubicBezTo>
                    <a:pt x="8450580" y="27940"/>
                    <a:pt x="8473612" y="26641"/>
                    <a:pt x="8496300" y="22860"/>
                  </a:cubicBezTo>
                  <a:cubicBezTo>
                    <a:pt x="8504223" y="21540"/>
                    <a:pt x="8519160" y="15240"/>
                    <a:pt x="8519160" y="15240"/>
                  </a:cubicBezTo>
                </a:path>
              </a:pathLst>
            </a:custGeom>
            <a:noFill/>
            <a:ln w="10160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de-DE"/>
            </a:p>
          </p:txBody>
        </p:sp>
        <p:grpSp>
          <p:nvGrpSpPr>
            <p:cNvPr id="76811" name="Gruppieren 11">
              <a:extLst>
                <a:ext uri="{FF2B5EF4-FFF2-40B4-BE49-F238E27FC236}">
                  <a16:creationId xmlns:a16="http://schemas.microsoft.com/office/drawing/2014/main" id="{F126ADBB-12CE-4809-8B8E-95AD0EF1E696}"/>
                </a:ext>
              </a:extLst>
            </p:cNvPr>
            <p:cNvGrpSpPr>
              <a:grpSpLocks/>
            </p:cNvGrpSpPr>
            <p:nvPr/>
          </p:nvGrpSpPr>
          <p:grpSpPr bwMode="auto">
            <a:xfrm rot="286618">
              <a:off x="2018625" y="2954951"/>
              <a:ext cx="5757650" cy="2797267"/>
              <a:chOff x="814131" y="2773552"/>
              <a:chExt cx="8209754" cy="2797267"/>
            </a:xfrm>
          </p:grpSpPr>
          <p:pic>
            <p:nvPicPr>
              <p:cNvPr id="76812" name="Grafik 12">
                <a:extLst>
                  <a:ext uri="{FF2B5EF4-FFF2-40B4-BE49-F238E27FC236}">
                    <a16:creationId xmlns:a16="http://schemas.microsoft.com/office/drawing/2014/main" id="{A81D5F72-CFAF-48EB-9B55-499E1368DE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52986" y="529176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3" name="Grafik 13">
                <a:extLst>
                  <a:ext uri="{FF2B5EF4-FFF2-40B4-BE49-F238E27FC236}">
                    <a16:creationId xmlns:a16="http://schemas.microsoft.com/office/drawing/2014/main" id="{113FE199-3833-405A-8F51-AD816509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1163407" y="515604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4" name="Grafik 14">
                <a:extLst>
                  <a:ext uri="{FF2B5EF4-FFF2-40B4-BE49-F238E27FC236}">
                    <a16:creationId xmlns:a16="http://schemas.microsoft.com/office/drawing/2014/main" id="{4D39E20C-199A-45A3-BC4C-10EFC758C5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1477219" y="50479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5" name="Grafik 15">
                <a:extLst>
                  <a:ext uri="{FF2B5EF4-FFF2-40B4-BE49-F238E27FC236}">
                    <a16:creationId xmlns:a16="http://schemas.microsoft.com/office/drawing/2014/main" id="{F162784C-E927-468F-A829-DC6F63CC70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1786346" y="496029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816" name="Gruppieren 16">
                <a:extLst>
                  <a:ext uri="{FF2B5EF4-FFF2-40B4-BE49-F238E27FC236}">
                    <a16:creationId xmlns:a16="http://schemas.microsoft.com/office/drawing/2014/main" id="{BD8AC127-CF86-4B0F-8899-DAB5806CCFA5}"/>
                  </a:ext>
                </a:extLst>
              </p:cNvPr>
              <p:cNvGrpSpPr>
                <a:grpSpLocks/>
              </p:cNvGrpSpPr>
              <p:nvPr/>
            </p:nvGrpSpPr>
            <p:grpSpPr bwMode="auto">
              <a:xfrm rot="-320531">
                <a:off x="2074080" y="4525204"/>
                <a:ext cx="1333392" cy="512874"/>
                <a:chOff x="2092741" y="4611956"/>
                <a:chExt cx="1333392" cy="512874"/>
              </a:xfrm>
            </p:grpSpPr>
            <p:pic>
              <p:nvPicPr>
                <p:cNvPr id="76837" name="Grafik 37">
                  <a:extLst>
                    <a:ext uri="{FF2B5EF4-FFF2-40B4-BE49-F238E27FC236}">
                      <a16:creationId xmlns:a16="http://schemas.microsoft.com/office/drawing/2014/main" id="{051F210A-DC83-4581-A7F8-D5B801468B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131596" y="48457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8" name="Grafik 38">
                  <a:extLst>
                    <a:ext uri="{FF2B5EF4-FFF2-40B4-BE49-F238E27FC236}">
                      <a16:creationId xmlns:a16="http://schemas.microsoft.com/office/drawing/2014/main" id="{4F00012B-A6DD-4A59-91F2-9A90D3B7A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416558" y="477177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9" name="Grafik 39">
                  <a:extLst>
                    <a:ext uri="{FF2B5EF4-FFF2-40B4-BE49-F238E27FC236}">
                      <a16:creationId xmlns:a16="http://schemas.microsoft.com/office/drawing/2014/main" id="{12242401-54D8-4ABA-B4FB-B1CB8D549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764650" y="4684889"/>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40" name="Grafik 40">
                  <a:extLst>
                    <a:ext uri="{FF2B5EF4-FFF2-40B4-BE49-F238E27FC236}">
                      <a16:creationId xmlns:a16="http://schemas.microsoft.com/office/drawing/2014/main" id="{517F6E30-CBB7-474A-8F89-88E22ED26F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3147078" y="457310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7" name="Gruppieren 17">
                <a:extLst>
                  <a:ext uri="{FF2B5EF4-FFF2-40B4-BE49-F238E27FC236}">
                    <a16:creationId xmlns:a16="http://schemas.microsoft.com/office/drawing/2014/main" id="{450F1073-1A95-476A-9D1A-A4660FEE5339}"/>
                  </a:ext>
                </a:extLst>
              </p:cNvPr>
              <p:cNvGrpSpPr>
                <a:grpSpLocks/>
              </p:cNvGrpSpPr>
              <p:nvPr/>
            </p:nvGrpSpPr>
            <p:grpSpPr bwMode="auto">
              <a:xfrm rot="165854">
                <a:off x="3426592" y="3777148"/>
                <a:ext cx="2333399" cy="839147"/>
                <a:chOff x="3418644" y="3877288"/>
                <a:chExt cx="2333399" cy="839147"/>
              </a:xfrm>
            </p:grpSpPr>
            <p:pic>
              <p:nvPicPr>
                <p:cNvPr id="76830" name="Grafik 30">
                  <a:extLst>
                    <a:ext uri="{FF2B5EF4-FFF2-40B4-BE49-F238E27FC236}">
                      <a16:creationId xmlns:a16="http://schemas.microsoft.com/office/drawing/2014/main" id="{537B7692-E2C2-4F8B-898A-532513CBA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3457499" y="443738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1" name="Grafik 31">
                  <a:extLst>
                    <a:ext uri="{FF2B5EF4-FFF2-40B4-BE49-F238E27FC236}">
                      <a16:creationId xmlns:a16="http://schemas.microsoft.com/office/drawing/2014/main" id="{77AAF6E0-5F65-465C-8FE4-E430C20A94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3771311" y="432931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2" name="Grafik 32">
                  <a:extLst>
                    <a:ext uri="{FF2B5EF4-FFF2-40B4-BE49-F238E27FC236}">
                      <a16:creationId xmlns:a16="http://schemas.microsoft.com/office/drawing/2014/main" id="{E14A1771-7DF4-4D22-B47A-9B0427A7E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080438" y="424162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3" name="Grafik 33">
                  <a:extLst>
                    <a:ext uri="{FF2B5EF4-FFF2-40B4-BE49-F238E27FC236}">
                      <a16:creationId xmlns:a16="http://schemas.microsoft.com/office/drawing/2014/main" id="{DAF25138-E82F-4F66-8630-E9C0E67BEE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425688" y="412711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4" name="Grafik 34">
                  <a:extLst>
                    <a:ext uri="{FF2B5EF4-FFF2-40B4-BE49-F238E27FC236}">
                      <a16:creationId xmlns:a16="http://schemas.microsoft.com/office/drawing/2014/main" id="{9C6684AE-D824-4B8F-BF47-333C42522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710650" y="405310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5" name="Grafik 35">
                  <a:extLst>
                    <a:ext uri="{FF2B5EF4-FFF2-40B4-BE49-F238E27FC236}">
                      <a16:creationId xmlns:a16="http://schemas.microsoft.com/office/drawing/2014/main" id="{23BD8AEA-3304-4EE0-B3CF-DB13D1C6A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5058742" y="396622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6" name="Grafik 36">
                  <a:extLst>
                    <a:ext uri="{FF2B5EF4-FFF2-40B4-BE49-F238E27FC236}">
                      <a16:creationId xmlns:a16="http://schemas.microsoft.com/office/drawing/2014/main" id="{0A762B1A-0706-4FC5-8B65-E101586E9F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5472988" y="3838433"/>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8" name="Gruppieren 18">
                <a:extLst>
                  <a:ext uri="{FF2B5EF4-FFF2-40B4-BE49-F238E27FC236}">
                    <a16:creationId xmlns:a16="http://schemas.microsoft.com/office/drawing/2014/main" id="{831F0398-D4C5-4A8B-8289-64B7466A23C6}"/>
                  </a:ext>
                </a:extLst>
              </p:cNvPr>
              <p:cNvGrpSpPr>
                <a:grpSpLocks/>
              </p:cNvGrpSpPr>
              <p:nvPr/>
            </p:nvGrpSpPr>
            <p:grpSpPr bwMode="auto">
              <a:xfrm rot="-220020">
                <a:off x="5785888" y="3322688"/>
                <a:ext cx="1605340" cy="603286"/>
                <a:chOff x="5747946" y="3406132"/>
                <a:chExt cx="1605340" cy="603286"/>
              </a:xfrm>
            </p:grpSpPr>
            <p:pic>
              <p:nvPicPr>
                <p:cNvPr id="76825" name="Grafik 25">
                  <a:extLst>
                    <a:ext uri="{FF2B5EF4-FFF2-40B4-BE49-F238E27FC236}">
                      <a16:creationId xmlns:a16="http://schemas.microsoft.com/office/drawing/2014/main" id="{E1066D86-C250-4BD0-886A-B8DE2B6B76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5786801" y="3730364"/>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6" name="Grafik 26">
                  <a:extLst>
                    <a:ext uri="{FF2B5EF4-FFF2-40B4-BE49-F238E27FC236}">
                      <a16:creationId xmlns:a16="http://schemas.microsoft.com/office/drawing/2014/main" id="{0F4F6BD5-8729-4AE1-804D-493FDF0DD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095928" y="364268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7" name="Grafik 27">
                  <a:extLst>
                    <a:ext uri="{FF2B5EF4-FFF2-40B4-BE49-F238E27FC236}">
                      <a16:creationId xmlns:a16="http://schemas.microsoft.com/office/drawing/2014/main" id="{DD723995-5639-4EED-B5B5-50FB22F2AA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441178" y="3528164"/>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8" name="Grafik 28">
                  <a:extLst>
                    <a:ext uri="{FF2B5EF4-FFF2-40B4-BE49-F238E27FC236}">
                      <a16:creationId xmlns:a16="http://schemas.microsoft.com/office/drawing/2014/main" id="{95C6F2A9-4E56-4465-9811-0F55E38A4E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726139" y="3454158"/>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9" name="Grafik 29">
                  <a:extLst>
                    <a:ext uri="{FF2B5EF4-FFF2-40B4-BE49-F238E27FC236}">
                      <a16:creationId xmlns:a16="http://schemas.microsoft.com/office/drawing/2014/main" id="{B0151603-5CCD-4C3C-A326-ADFDF8E09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7074231" y="336727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9" name="Gruppieren 19">
                <a:extLst>
                  <a:ext uri="{FF2B5EF4-FFF2-40B4-BE49-F238E27FC236}">
                    <a16:creationId xmlns:a16="http://schemas.microsoft.com/office/drawing/2014/main" id="{806D6A9B-F126-4C72-A513-BE97B9452128}"/>
                  </a:ext>
                </a:extLst>
              </p:cNvPr>
              <p:cNvGrpSpPr>
                <a:grpSpLocks/>
              </p:cNvGrpSpPr>
              <p:nvPr/>
            </p:nvGrpSpPr>
            <p:grpSpPr bwMode="auto">
              <a:xfrm>
                <a:off x="7418545" y="2773552"/>
                <a:ext cx="1605340" cy="603287"/>
                <a:chOff x="7372905" y="2866744"/>
                <a:chExt cx="1605340" cy="603287"/>
              </a:xfrm>
            </p:grpSpPr>
            <p:pic>
              <p:nvPicPr>
                <p:cNvPr id="76820" name="Grafik 20">
                  <a:extLst>
                    <a:ext uri="{FF2B5EF4-FFF2-40B4-BE49-F238E27FC236}">
                      <a16:creationId xmlns:a16="http://schemas.microsoft.com/office/drawing/2014/main" id="{24DE8321-4ECF-40F7-8404-01553CB5A6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7411760" y="319097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1" name="Grafik 21">
                  <a:extLst>
                    <a:ext uri="{FF2B5EF4-FFF2-40B4-BE49-F238E27FC236}">
                      <a16:creationId xmlns:a16="http://schemas.microsoft.com/office/drawing/2014/main" id="{CF1574E7-43EB-4EC0-B8E8-62B094EC7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7720887" y="310329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2" name="Grafik 22">
                  <a:extLst>
                    <a:ext uri="{FF2B5EF4-FFF2-40B4-BE49-F238E27FC236}">
                      <a16:creationId xmlns:a16="http://schemas.microsoft.com/office/drawing/2014/main" id="{68B113FD-0270-4178-8A51-0F2B115002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066137" y="29887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3" name="Grafik 23">
                  <a:extLst>
                    <a:ext uri="{FF2B5EF4-FFF2-40B4-BE49-F238E27FC236}">
                      <a16:creationId xmlns:a16="http://schemas.microsoft.com/office/drawing/2014/main" id="{08A175A6-B1D5-4349-9EBA-C3E1BCA899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351098" y="291477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4" name="Grafik 24">
                  <a:extLst>
                    <a:ext uri="{FF2B5EF4-FFF2-40B4-BE49-F238E27FC236}">
                      <a16:creationId xmlns:a16="http://schemas.microsoft.com/office/drawing/2014/main" id="{681EAA42-5F43-428F-958A-438D8E0924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699190" y="2827889"/>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
        <p:nvSpPr>
          <p:cNvPr id="76806" name="Textfeld 56">
            <a:extLst>
              <a:ext uri="{FF2B5EF4-FFF2-40B4-BE49-F238E27FC236}">
                <a16:creationId xmlns:a16="http://schemas.microsoft.com/office/drawing/2014/main" id="{E7BC9CE0-08EF-4288-9856-C13CD2F3221B}"/>
              </a:ext>
            </a:extLst>
          </p:cNvPr>
          <p:cNvSpPr txBox="1">
            <a:spLocks noChangeArrowheads="1"/>
          </p:cNvSpPr>
          <p:nvPr/>
        </p:nvSpPr>
        <p:spPr bwMode="auto">
          <a:xfrm>
            <a:off x="8797925" y="144463"/>
            <a:ext cx="1052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a:solidFill>
                  <a:srgbClr val="00B050"/>
                </a:solidFill>
              </a:rPr>
              <a:t>!100% !</a:t>
            </a:r>
          </a:p>
        </p:txBody>
      </p:sp>
      <p:sp>
        <p:nvSpPr>
          <p:cNvPr id="76807" name="Textfeld 1">
            <a:extLst>
              <a:ext uri="{FF2B5EF4-FFF2-40B4-BE49-F238E27FC236}">
                <a16:creationId xmlns:a16="http://schemas.microsoft.com/office/drawing/2014/main" id="{4DD3F373-2CC7-4B7C-98C2-D4B501435339}"/>
              </a:ext>
            </a:extLst>
          </p:cNvPr>
          <p:cNvSpPr txBox="1">
            <a:spLocks noChangeArrowheads="1"/>
          </p:cNvSpPr>
          <p:nvPr/>
        </p:nvSpPr>
        <p:spPr bwMode="auto">
          <a:xfrm>
            <a:off x="5346912" y="4657276"/>
            <a:ext cx="442709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00FF"/>
                </a:solidFill>
              </a:rPr>
              <a:t>Wolfgang Thiel, Vorsitzender</a:t>
            </a:r>
          </a:p>
          <a:p>
            <a:pPr algn="ctr"/>
            <a:r>
              <a:rPr lang="de-DE" altLang="de-DE" sz="1800" b="1" dirty="0">
                <a:solidFill>
                  <a:srgbClr val="0000FF"/>
                </a:solidFill>
              </a:rPr>
              <a:t>Initiative Südpfalz-Energie (ISE e.V.)</a:t>
            </a:r>
          </a:p>
          <a:p>
            <a:pPr algn="ctr"/>
            <a:r>
              <a:rPr lang="de-DE" altLang="de-DE" sz="1800" dirty="0">
                <a:solidFill>
                  <a:srgbClr val="0000FF"/>
                </a:solidFill>
              </a:rPr>
              <a:t>www.i-suedpfalz-energie.de/</a:t>
            </a:r>
          </a:p>
          <a:p>
            <a:pPr algn="ctr"/>
            <a:r>
              <a:rPr lang="de-DE" altLang="de-DE" sz="1800" dirty="0">
                <a:solidFill>
                  <a:srgbClr val="0000FF"/>
                </a:solidFill>
              </a:rPr>
              <a:t>Tel.: +49 172 7419812</a:t>
            </a:r>
          </a:p>
          <a:p>
            <a:pPr algn="ctr"/>
            <a:r>
              <a:rPr lang="de-DE" altLang="de-DE" sz="1800" dirty="0" err="1">
                <a:solidFill>
                  <a:srgbClr val="0000FF"/>
                </a:solidFill>
              </a:rPr>
              <a:t>eMail</a:t>
            </a:r>
            <a:r>
              <a:rPr lang="de-DE" altLang="de-DE" sz="1800" dirty="0">
                <a:solidFill>
                  <a:srgbClr val="0000FF"/>
                </a:solidFill>
              </a:rPr>
              <a:t>: wolfgang@thiel-wt.de</a:t>
            </a:r>
          </a:p>
        </p:txBody>
      </p:sp>
      <p:sp>
        <p:nvSpPr>
          <p:cNvPr id="2" name="Text Box 5">
            <a:extLst>
              <a:ext uri="{FF2B5EF4-FFF2-40B4-BE49-F238E27FC236}">
                <a16:creationId xmlns:a16="http://schemas.microsoft.com/office/drawing/2014/main" id="{946A1577-52E2-61EE-760C-FD670A91CDB3}"/>
              </a:ext>
            </a:extLst>
          </p:cNvPr>
          <p:cNvSpPr txBox="1">
            <a:spLocks noChangeArrowheads="1"/>
          </p:cNvSpPr>
          <p:nvPr/>
        </p:nvSpPr>
        <p:spPr bwMode="auto">
          <a:xfrm>
            <a:off x="409069" y="469538"/>
            <a:ext cx="5586310" cy="2308324"/>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a:lstStyle>
          <a:p>
            <a:pPr marL="0" indent="0"/>
            <a:r>
              <a:rPr lang="de-DE" sz="1800" b="1" dirty="0">
                <a:solidFill>
                  <a:srgbClr val="3333FF"/>
                </a:solidFill>
              </a:rPr>
              <a:t>Projekt-Team</a:t>
            </a:r>
            <a:br>
              <a:rPr lang="de-DE" sz="1800" dirty="0">
                <a:solidFill>
                  <a:srgbClr val="3333FF"/>
                </a:solidFill>
              </a:rPr>
            </a:br>
            <a:r>
              <a:rPr lang="de-DE" sz="1800" dirty="0">
                <a:solidFill>
                  <a:srgbClr val="3333FF"/>
                </a:solidFill>
              </a:rPr>
              <a:t>Wolfgang Thiel (Projektleiter und PPT-Ersteller)</a:t>
            </a:r>
            <a:br>
              <a:rPr lang="de-DE" sz="1800" dirty="0">
                <a:solidFill>
                  <a:srgbClr val="3333FF"/>
                </a:solidFill>
              </a:rPr>
            </a:br>
            <a:r>
              <a:rPr lang="de-DE" sz="1800" dirty="0">
                <a:solidFill>
                  <a:srgbClr val="3333FF"/>
                </a:solidFill>
              </a:rPr>
              <a:t>Frieder </a:t>
            </a:r>
            <a:r>
              <a:rPr lang="de-DE" sz="1800" dirty="0" err="1">
                <a:solidFill>
                  <a:srgbClr val="3333FF"/>
                </a:solidFill>
              </a:rPr>
              <a:t>Wambsganß</a:t>
            </a:r>
            <a:r>
              <a:rPr lang="de-DE" sz="1800" dirty="0">
                <a:solidFill>
                  <a:srgbClr val="3333FF"/>
                </a:solidFill>
              </a:rPr>
              <a:t> (Lektor)</a:t>
            </a:r>
          </a:p>
          <a:p>
            <a:pPr marL="0" indent="0"/>
            <a:r>
              <a:rPr lang="de-DE" altLang="de-DE" sz="1800" dirty="0">
                <a:solidFill>
                  <a:srgbClr val="3333FF"/>
                </a:solidFill>
              </a:rPr>
              <a:t>Wolfgang </a:t>
            </a:r>
            <a:r>
              <a:rPr lang="de-DE" altLang="de-DE" sz="1800" dirty="0" err="1">
                <a:solidFill>
                  <a:srgbClr val="3333FF"/>
                </a:solidFill>
              </a:rPr>
              <a:t>Fedderken</a:t>
            </a:r>
            <a:endParaRPr lang="de-DE" altLang="de-DE" sz="1800" dirty="0">
              <a:solidFill>
                <a:srgbClr val="3333FF"/>
              </a:solidFill>
            </a:endParaRPr>
          </a:p>
          <a:p>
            <a:pPr marL="0" indent="0"/>
            <a:r>
              <a:rPr lang="de-DE" sz="1800" dirty="0">
                <a:solidFill>
                  <a:srgbClr val="3333FF"/>
                </a:solidFill>
              </a:rPr>
              <a:t>Prof. Dr. Karl Keilen</a:t>
            </a:r>
          </a:p>
          <a:p>
            <a:pPr marL="0" indent="0"/>
            <a:r>
              <a:rPr lang="de-DE" altLang="de-DE" sz="1800" dirty="0">
                <a:solidFill>
                  <a:srgbClr val="3333FF"/>
                </a:solidFill>
              </a:rPr>
              <a:t>Dr. Gerhard Lausterer</a:t>
            </a:r>
            <a:br>
              <a:rPr lang="de-DE" altLang="de-DE" sz="1800" dirty="0">
                <a:solidFill>
                  <a:srgbClr val="3333FF"/>
                </a:solidFill>
              </a:rPr>
            </a:br>
            <a:r>
              <a:rPr lang="de-DE" sz="1800" dirty="0">
                <a:solidFill>
                  <a:srgbClr val="3333FF"/>
                </a:solidFill>
              </a:rPr>
              <a:t>Michael Linder</a:t>
            </a:r>
            <a:br>
              <a:rPr lang="de-DE" sz="1800" dirty="0">
                <a:solidFill>
                  <a:srgbClr val="3333FF"/>
                </a:solidFill>
              </a:rPr>
            </a:br>
            <a:r>
              <a:rPr lang="de-DE" sz="1800" dirty="0">
                <a:solidFill>
                  <a:srgbClr val="3333FF"/>
                </a:solidFill>
              </a:rPr>
              <a:t>Volker Wander</a:t>
            </a:r>
            <a:endParaRPr lang="de-DE" altLang="de-DE" sz="1800" dirty="0">
              <a:solidFill>
                <a:srgbClr val="3333FF"/>
              </a:solidFill>
            </a:endParaRPr>
          </a:p>
        </p:txBody>
      </p:sp>
    </p:spTree>
  </p:cSld>
  <p:clrMapOvr>
    <a:masterClrMapping/>
  </p:clrMapOvr>
  <p:transition>
    <p:randomBa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0941" y="791503"/>
            <a:ext cx="3545059" cy="3465434"/>
          </a:xfrm>
          <a:prstGeom prst="rect">
            <a:avLst/>
          </a:prstGeom>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91502"/>
            <a:ext cx="4051496" cy="3960497"/>
          </a:xfrm>
          <a:prstGeom prst="rect">
            <a:avLst/>
          </a:prstGeom>
        </p:spPr>
      </p:pic>
      <p:pic>
        <p:nvPicPr>
          <p:cNvPr id="3" name="Grafi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63253"/>
            <a:ext cx="4515729" cy="3394323"/>
          </a:xfrm>
          <a:prstGeom prst="rect">
            <a:avLst/>
          </a:prstGeom>
        </p:spPr>
      </p:pic>
      <p:pic>
        <p:nvPicPr>
          <p:cNvPr id="6" name="Grafik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2068" y="791502"/>
            <a:ext cx="2908300" cy="4356100"/>
          </a:xfrm>
          <a:prstGeom prst="rect">
            <a:avLst/>
          </a:prstGeom>
        </p:spPr>
      </p:pic>
      <p:sp>
        <p:nvSpPr>
          <p:cNvPr id="7" name="Textfeld 6"/>
          <p:cNvSpPr txBox="1"/>
          <p:nvPr/>
        </p:nvSpPr>
        <p:spPr>
          <a:xfrm>
            <a:off x="894470" y="11914"/>
            <a:ext cx="8623496" cy="461665"/>
          </a:xfrm>
          <a:prstGeom prst="rect">
            <a:avLst/>
          </a:prstGeom>
          <a:noFill/>
        </p:spPr>
        <p:txBody>
          <a:bodyPr wrap="square" rtlCol="0">
            <a:spAutoFit/>
          </a:bodyPr>
          <a:lstStyle/>
          <a:p>
            <a:r>
              <a:rPr lang="de-DE" dirty="0">
                <a:solidFill>
                  <a:schemeClr val="bg1"/>
                </a:solidFill>
              </a:rPr>
              <a:t>Unwetter mit Starkregen in Rheinland-Pfalz </a:t>
            </a:r>
            <a:r>
              <a:rPr lang="de-DE" sz="1200" dirty="0">
                <a:solidFill>
                  <a:schemeClr val="bg1"/>
                </a:solidFill>
              </a:rPr>
              <a:t>(Bilder 2017-2020)</a:t>
            </a:r>
            <a:endParaRPr lang="de-DE" dirty="0">
              <a:solidFill>
                <a:schemeClr val="bg1"/>
              </a:solidFill>
            </a:endParaRPr>
          </a:p>
        </p:txBody>
      </p:sp>
      <p:pic>
        <p:nvPicPr>
          <p:cNvPr id="2" name="Grafik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6635" y="3499183"/>
            <a:ext cx="5259365" cy="2958393"/>
          </a:xfrm>
          <a:prstGeom prst="rect">
            <a:avLst/>
          </a:prstGeom>
        </p:spPr>
      </p:pic>
    </p:spTree>
    <p:extLst>
      <p:ext uri="{BB962C8B-B14F-4D97-AF65-F5344CB8AC3E}">
        <p14:creationId xmlns:p14="http://schemas.microsoft.com/office/powerpoint/2010/main" val="186837869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1000" fill="hold"/>
                                        <p:tgtEl>
                                          <p:spTgt spid="2"/>
                                        </p:tgtEl>
                                        <p:attrNameLst>
                                          <p:attrName>ppt_x</p:attrName>
                                        </p:attrNameLst>
                                      </p:cBhvr>
                                      <p:tavLst>
                                        <p:tav tm="0">
                                          <p:val>
                                            <p:strVal val="#ppt_x"/>
                                          </p:val>
                                        </p:tav>
                                        <p:tav tm="100000">
                                          <p:val>
                                            <p:strVal val="#ppt_x"/>
                                          </p:val>
                                        </p:tav>
                                      </p:tavLst>
                                    </p:anim>
                                    <p:anim calcmode="lin" valueType="num">
                                      <p:cBhvr additive="base">
                                        <p:cTn id="26"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862818" y="7381"/>
            <a:ext cx="8623496" cy="461665"/>
          </a:xfrm>
          <a:prstGeom prst="rect">
            <a:avLst/>
          </a:prstGeom>
          <a:noFill/>
        </p:spPr>
        <p:txBody>
          <a:bodyPr wrap="square" rtlCol="0">
            <a:spAutoFit/>
          </a:bodyPr>
          <a:lstStyle/>
          <a:p>
            <a:r>
              <a:rPr lang="de-DE" dirty="0">
                <a:solidFill>
                  <a:schemeClr val="bg1"/>
                </a:solidFill>
              </a:rPr>
              <a:t>Dürreperioden, Waldbrände, Borkenkäfer in Rheinland-Pfalz</a:t>
            </a: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1034"/>
            <a:ext cx="3544231" cy="2658173"/>
          </a:xfrm>
          <a:prstGeom prst="rect">
            <a:avLst/>
          </a:prstGeom>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22977"/>
            <a:ext cx="4736984" cy="3268519"/>
          </a:xfrm>
          <a:prstGeom prst="rect">
            <a:avLst/>
          </a:prstGeom>
        </p:spPr>
      </p:pic>
      <p:pic>
        <p:nvPicPr>
          <p:cNvPr id="6" name="Grafi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8104" y="794971"/>
            <a:ext cx="6393590" cy="3596394"/>
          </a:xfrm>
          <a:prstGeom prst="rect">
            <a:avLst/>
          </a:prstGeom>
        </p:spPr>
      </p:pic>
      <p:pic>
        <p:nvPicPr>
          <p:cNvPr id="4" name="Grafik 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740332" y="3673845"/>
            <a:ext cx="5014350" cy="2820572"/>
          </a:xfrm>
          <a:prstGeom prst="rect">
            <a:avLst/>
          </a:prstGeom>
        </p:spPr>
      </p:pic>
      <p:pic>
        <p:nvPicPr>
          <p:cNvPr id="7" name="Grafik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61769" y="2722978"/>
            <a:ext cx="3544231" cy="1908432"/>
          </a:xfrm>
          <a:prstGeom prst="rect">
            <a:avLst/>
          </a:prstGeom>
        </p:spPr>
      </p:pic>
    </p:spTree>
    <p:extLst>
      <p:ext uri="{BB962C8B-B14F-4D97-AF65-F5344CB8AC3E}">
        <p14:creationId xmlns:p14="http://schemas.microsoft.com/office/powerpoint/2010/main" val="296618939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000" fill="hold"/>
                                        <p:tgtEl>
                                          <p:spTgt spid="7"/>
                                        </p:tgtEl>
                                        <p:attrNameLst>
                                          <p:attrName>ppt_x</p:attrName>
                                        </p:attrNameLst>
                                      </p:cBhvr>
                                      <p:tavLst>
                                        <p:tav tm="0">
                                          <p:val>
                                            <p:strVal val="#ppt_x"/>
                                          </p:val>
                                        </p:tav>
                                        <p:tav tm="100000">
                                          <p:val>
                                            <p:strVal val="#ppt_x"/>
                                          </p:val>
                                        </p:tav>
                                      </p:tavLst>
                                    </p:anim>
                                    <p:anim calcmode="lin" valueType="num">
                                      <p:cBhvr additive="base">
                                        <p:cTn id="26"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8710"/>
            <a:ext cx="7112000" cy="4000500"/>
          </a:xfrm>
          <a:prstGeom prst="rect">
            <a:avLst/>
          </a:prstGeom>
        </p:spPr>
      </p:pic>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4041" y="2785403"/>
            <a:ext cx="5521959" cy="3106102"/>
          </a:xfrm>
          <a:prstGeom prst="rect">
            <a:avLst/>
          </a:prstGeom>
        </p:spPr>
      </p:pic>
      <p:sp>
        <p:nvSpPr>
          <p:cNvPr id="4" name="Textfeld 3"/>
          <p:cNvSpPr txBox="1"/>
          <p:nvPr/>
        </p:nvSpPr>
        <p:spPr>
          <a:xfrm>
            <a:off x="784440" y="0"/>
            <a:ext cx="9003993" cy="830997"/>
          </a:xfrm>
          <a:prstGeom prst="rect">
            <a:avLst/>
          </a:prstGeom>
          <a:noFill/>
        </p:spPr>
        <p:txBody>
          <a:bodyPr wrap="square" rtlCol="0">
            <a:spAutoFit/>
          </a:bodyPr>
          <a:lstStyle/>
          <a:p>
            <a:r>
              <a:rPr lang="de-DE" dirty="0">
                <a:solidFill>
                  <a:schemeClr val="bg1"/>
                </a:solidFill>
              </a:rPr>
              <a:t>Ernteausfälle und sinkender Grundwasserspiegel</a:t>
            </a:r>
            <a:br>
              <a:rPr lang="de-DE" dirty="0">
                <a:solidFill>
                  <a:schemeClr val="bg1"/>
                </a:solidFill>
              </a:rPr>
            </a:br>
            <a:r>
              <a:rPr lang="de-DE" dirty="0">
                <a:solidFill>
                  <a:schemeClr val="bg1"/>
                </a:solidFill>
              </a:rPr>
              <a:t>in Rheinland-Pfalz</a:t>
            </a:r>
          </a:p>
        </p:txBody>
      </p:sp>
    </p:spTree>
    <p:extLst>
      <p:ext uri="{BB962C8B-B14F-4D97-AF65-F5344CB8AC3E}">
        <p14:creationId xmlns:p14="http://schemas.microsoft.com/office/powerpoint/2010/main" val="325267273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784440" y="0"/>
            <a:ext cx="9003993" cy="461665"/>
          </a:xfrm>
          <a:prstGeom prst="rect">
            <a:avLst/>
          </a:prstGeom>
          <a:noFill/>
        </p:spPr>
        <p:txBody>
          <a:bodyPr wrap="square" rtlCol="0">
            <a:spAutoFit/>
          </a:bodyPr>
          <a:lstStyle/>
          <a:p>
            <a:r>
              <a:rPr lang="de-DE" dirty="0">
                <a:solidFill>
                  <a:schemeClr val="bg1"/>
                </a:solidFill>
              </a:rPr>
              <a:t>Hochwasserkatastrophe im Ahrtal 2021</a:t>
            </a:r>
          </a:p>
        </p:txBody>
      </p:sp>
      <p:pic>
        <p:nvPicPr>
          <p:cNvPr id="6" name="Grafik 5" descr="Ein Bild, das Berg, Natur, draußen, Hügel enthält.&#10;&#10;Automatisch generierte Beschreibung">
            <a:extLst>
              <a:ext uri="{FF2B5EF4-FFF2-40B4-BE49-F238E27FC236}">
                <a16:creationId xmlns:a16="http://schemas.microsoft.com/office/drawing/2014/main" id="{381E7198-066F-492A-B4BE-3705E71BE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5131" y="2868758"/>
            <a:ext cx="5368134" cy="3012497"/>
          </a:xfrm>
          <a:prstGeom prst="rect">
            <a:avLst/>
          </a:prstGeom>
        </p:spPr>
      </p:pic>
      <p:pic>
        <p:nvPicPr>
          <p:cNvPr id="8" name="Grafik 7">
            <a:extLst>
              <a:ext uri="{FF2B5EF4-FFF2-40B4-BE49-F238E27FC236}">
                <a16:creationId xmlns:a16="http://schemas.microsoft.com/office/drawing/2014/main" id="{033B2424-E010-4B87-A3E7-A9A06628D915}"/>
              </a:ext>
            </a:extLst>
          </p:cNvPr>
          <p:cNvPicPr>
            <a:picLocks noChangeAspect="1"/>
          </p:cNvPicPr>
          <p:nvPr/>
        </p:nvPicPr>
        <p:blipFill rotWithShape="1">
          <a:blip r:embed="rId4"/>
          <a:srcRect l="13491" t="8798" r="63413" b="15800"/>
          <a:stretch/>
        </p:blipFill>
        <p:spPr>
          <a:xfrm>
            <a:off x="290945" y="976745"/>
            <a:ext cx="4790210" cy="4748626"/>
          </a:xfrm>
          <a:prstGeom prst="rect">
            <a:avLst/>
          </a:prstGeom>
        </p:spPr>
      </p:pic>
      <p:sp>
        <p:nvSpPr>
          <p:cNvPr id="9" name="Textfeld 8">
            <a:extLst>
              <a:ext uri="{FF2B5EF4-FFF2-40B4-BE49-F238E27FC236}">
                <a16:creationId xmlns:a16="http://schemas.microsoft.com/office/drawing/2014/main" id="{321B0E27-744F-454B-9C16-011F707708EE}"/>
              </a:ext>
            </a:extLst>
          </p:cNvPr>
          <p:cNvSpPr txBox="1"/>
          <p:nvPr/>
        </p:nvSpPr>
        <p:spPr>
          <a:xfrm>
            <a:off x="5081155" y="1132629"/>
            <a:ext cx="4152034" cy="307777"/>
          </a:xfrm>
          <a:prstGeom prst="rect">
            <a:avLst/>
          </a:prstGeom>
          <a:noFill/>
        </p:spPr>
        <p:txBody>
          <a:bodyPr wrap="none" rtlCol="0">
            <a:spAutoFit/>
          </a:bodyPr>
          <a:lstStyle/>
          <a:p>
            <a:r>
              <a:rPr lang="de-DE" sz="1400" dirty="0"/>
              <a:t>Ein Wohnwagen wurde durch die Brücke gedrückt</a:t>
            </a:r>
          </a:p>
        </p:txBody>
      </p:sp>
      <p:sp>
        <p:nvSpPr>
          <p:cNvPr id="10" name="Textfeld 40">
            <a:extLst>
              <a:ext uri="{FF2B5EF4-FFF2-40B4-BE49-F238E27FC236}">
                <a16:creationId xmlns:a16="http://schemas.microsoft.com/office/drawing/2014/main" id="{7F29466E-181E-4F72-83F7-908513D14651}"/>
              </a:ext>
            </a:extLst>
          </p:cNvPr>
          <p:cNvSpPr txBox="1">
            <a:spLocks noChangeArrowheads="1"/>
          </p:cNvSpPr>
          <p:nvPr/>
        </p:nvSpPr>
        <p:spPr bwMode="auto">
          <a:xfrm>
            <a:off x="0" y="5981700"/>
            <a:ext cx="990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Die Katastrophe forderte 134 Todesopfer im Ahrtal!</a:t>
            </a:r>
            <a:endParaRPr lang="de-DE" altLang="de-DE" sz="1800" dirty="0">
              <a:solidFill>
                <a:srgbClr val="00B050"/>
              </a:solidFill>
            </a:endParaRPr>
          </a:p>
        </p:txBody>
      </p:sp>
    </p:spTree>
    <p:extLst>
      <p:ext uri="{BB962C8B-B14F-4D97-AF65-F5344CB8AC3E}">
        <p14:creationId xmlns:p14="http://schemas.microsoft.com/office/powerpoint/2010/main" val="178769811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52" name="Gruppieren 18451">
            <a:extLst>
              <a:ext uri="{FF2B5EF4-FFF2-40B4-BE49-F238E27FC236}">
                <a16:creationId xmlns:a16="http://schemas.microsoft.com/office/drawing/2014/main" id="{39DE5ED8-15C8-4265-BCD0-D1617AC93518}"/>
              </a:ext>
            </a:extLst>
          </p:cNvPr>
          <p:cNvGrpSpPr/>
          <p:nvPr/>
        </p:nvGrpSpPr>
        <p:grpSpPr>
          <a:xfrm>
            <a:off x="8126789" y="2372551"/>
            <a:ext cx="1819473" cy="1605354"/>
            <a:chOff x="8040320" y="3429000"/>
            <a:chExt cx="1819473" cy="1605354"/>
          </a:xfrm>
        </p:grpSpPr>
        <p:grpSp>
          <p:nvGrpSpPr>
            <p:cNvPr id="41" name="Gruppieren 40">
              <a:extLst>
                <a:ext uri="{FF2B5EF4-FFF2-40B4-BE49-F238E27FC236}">
                  <a16:creationId xmlns:a16="http://schemas.microsoft.com/office/drawing/2014/main" id="{61847029-A21B-491C-B589-F889D49C90AA}"/>
                </a:ext>
              </a:extLst>
            </p:cNvPr>
            <p:cNvGrpSpPr/>
            <p:nvPr/>
          </p:nvGrpSpPr>
          <p:grpSpPr>
            <a:xfrm>
              <a:off x="8425522" y="3429000"/>
              <a:ext cx="1235004" cy="1235004"/>
              <a:chOff x="8260051" y="3429000"/>
              <a:chExt cx="1235004" cy="1235004"/>
            </a:xfrm>
          </p:grpSpPr>
          <p:sp>
            <p:nvSpPr>
              <p:cNvPr id="29" name="Ellipse 28">
                <a:extLst>
                  <a:ext uri="{FF2B5EF4-FFF2-40B4-BE49-F238E27FC236}">
                    <a16:creationId xmlns:a16="http://schemas.microsoft.com/office/drawing/2014/main" id="{C9471E9D-052D-44E4-99BB-6E37794066D0}"/>
                  </a:ext>
                </a:extLst>
              </p:cNvPr>
              <p:cNvSpPr/>
              <p:nvPr/>
            </p:nvSpPr>
            <p:spPr>
              <a:xfrm>
                <a:off x="8260051" y="3429000"/>
                <a:ext cx="1235004" cy="123500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grpSp>
            <p:nvGrpSpPr>
              <p:cNvPr id="8" name="Gruppieren 7">
                <a:extLst>
                  <a:ext uri="{FF2B5EF4-FFF2-40B4-BE49-F238E27FC236}">
                    <a16:creationId xmlns:a16="http://schemas.microsoft.com/office/drawing/2014/main" id="{1E601775-906A-4D40-8C69-77E184E3A5AD}"/>
                  </a:ext>
                </a:extLst>
              </p:cNvPr>
              <p:cNvGrpSpPr/>
              <p:nvPr/>
            </p:nvGrpSpPr>
            <p:grpSpPr>
              <a:xfrm>
                <a:off x="8451498" y="3606427"/>
                <a:ext cx="766458" cy="772744"/>
                <a:chOff x="8460207" y="3580300"/>
                <a:chExt cx="766458" cy="772744"/>
              </a:xfrm>
            </p:grpSpPr>
            <p:sp>
              <p:nvSpPr>
                <p:cNvPr id="30" name="Ellipse 29">
                  <a:extLst>
                    <a:ext uri="{FF2B5EF4-FFF2-40B4-BE49-F238E27FC236}">
                      <a16:creationId xmlns:a16="http://schemas.microsoft.com/office/drawing/2014/main" id="{9F01EA93-964D-4C10-A708-32A31FC11144}"/>
                    </a:ext>
                  </a:extLst>
                </p:cNvPr>
                <p:cNvSpPr/>
                <p:nvPr/>
              </p:nvSpPr>
              <p:spPr>
                <a:xfrm>
                  <a:off x="8543195" y="3580300"/>
                  <a:ext cx="565510" cy="565510"/>
                </a:xfrm>
                <a:prstGeom prst="ellipse">
                  <a:avLst/>
                </a:prstGeom>
                <a:solidFill>
                  <a:srgbClr val="FF0000"/>
                </a:solidFill>
                <a:ln>
                  <a:noFill/>
                </a:ln>
                <a:scene3d>
                  <a:camera prst="orthographicFront">
                    <a:rot lat="21352135" lon="120000" rev="21579838"/>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O</a:t>
                  </a:r>
                </a:p>
              </p:txBody>
            </p:sp>
            <p:sp>
              <p:nvSpPr>
                <p:cNvPr id="31" name="Ellipse 30">
                  <a:extLst>
                    <a:ext uri="{FF2B5EF4-FFF2-40B4-BE49-F238E27FC236}">
                      <a16:creationId xmlns:a16="http://schemas.microsoft.com/office/drawing/2014/main" id="{828EAE53-397A-429E-B9E5-3753B3A8ACC4}"/>
                    </a:ext>
                  </a:extLst>
                </p:cNvPr>
                <p:cNvSpPr/>
                <p:nvPr/>
              </p:nvSpPr>
              <p:spPr>
                <a:xfrm>
                  <a:off x="8460207" y="4015850"/>
                  <a:ext cx="337194" cy="337194"/>
                </a:xfrm>
                <a:prstGeom prst="ellipse">
                  <a:avLst/>
                </a:prstGeom>
                <a:solidFill>
                  <a:schemeClr val="bg1"/>
                </a:solidFill>
                <a:ln>
                  <a:noFill/>
                </a:ln>
                <a:scene3d>
                  <a:camera prst="orthographicFront">
                    <a:rot lat="60000" lon="179999" rev="5502"/>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H</a:t>
                  </a:r>
                </a:p>
              </p:txBody>
            </p:sp>
            <p:sp>
              <p:nvSpPr>
                <p:cNvPr id="32" name="Ellipse 31">
                  <a:extLst>
                    <a:ext uri="{FF2B5EF4-FFF2-40B4-BE49-F238E27FC236}">
                      <a16:creationId xmlns:a16="http://schemas.microsoft.com/office/drawing/2014/main" id="{84EB0F0C-C680-4160-9677-08A8B1204EE9}"/>
                    </a:ext>
                  </a:extLst>
                </p:cNvPr>
                <p:cNvSpPr/>
                <p:nvPr/>
              </p:nvSpPr>
              <p:spPr>
                <a:xfrm>
                  <a:off x="8889471" y="4006965"/>
                  <a:ext cx="337194" cy="337194"/>
                </a:xfrm>
                <a:prstGeom prst="ellipse">
                  <a:avLst/>
                </a:prstGeom>
                <a:solidFill>
                  <a:schemeClr val="bg1"/>
                </a:solidFill>
                <a:ln>
                  <a:noFill/>
                </a:ln>
                <a:scene3d>
                  <a:camera prst="orthographicFront">
                    <a:rot lat="60000" lon="179999" rev="5502"/>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H</a:t>
                  </a:r>
                </a:p>
              </p:txBody>
            </p:sp>
          </p:grpSp>
        </p:grpSp>
        <p:sp>
          <p:nvSpPr>
            <p:cNvPr id="77" name="Textfeld 76">
              <a:extLst>
                <a:ext uri="{FF2B5EF4-FFF2-40B4-BE49-F238E27FC236}">
                  <a16:creationId xmlns:a16="http://schemas.microsoft.com/office/drawing/2014/main" id="{C6ABB1A6-7364-47A5-A80F-882FC2F9EAA1}"/>
                </a:ext>
              </a:extLst>
            </p:cNvPr>
            <p:cNvSpPr txBox="1"/>
            <p:nvPr/>
          </p:nvSpPr>
          <p:spPr>
            <a:xfrm>
              <a:off x="8040320" y="4726577"/>
              <a:ext cx="1819473" cy="307777"/>
            </a:xfrm>
            <a:prstGeom prst="rect">
              <a:avLst/>
            </a:prstGeom>
            <a:noFill/>
          </p:spPr>
          <p:txBody>
            <a:bodyPr wrap="none" rtlCol="0">
              <a:spAutoFit/>
            </a:bodyPr>
            <a:lstStyle/>
            <a:p>
              <a:pPr algn="ctr"/>
              <a:r>
                <a:rPr lang="de-DE" sz="1400" dirty="0">
                  <a:solidFill>
                    <a:schemeClr val="accent2"/>
                  </a:solidFill>
                </a:rPr>
                <a:t>Wasserdampf (H</a:t>
              </a:r>
              <a:r>
                <a:rPr lang="de-DE" sz="1400" baseline="-25000" dirty="0">
                  <a:solidFill>
                    <a:schemeClr val="accent2"/>
                  </a:solidFill>
                </a:rPr>
                <a:t>2</a:t>
              </a:r>
              <a:r>
                <a:rPr lang="de-DE" sz="1400" dirty="0">
                  <a:solidFill>
                    <a:schemeClr val="accent2"/>
                  </a:solidFill>
                </a:rPr>
                <a:t>O)</a:t>
              </a:r>
            </a:p>
          </p:txBody>
        </p:sp>
      </p:grpSp>
      <p:grpSp>
        <p:nvGrpSpPr>
          <p:cNvPr id="16" name="Gruppieren 15">
            <a:extLst>
              <a:ext uri="{FF2B5EF4-FFF2-40B4-BE49-F238E27FC236}">
                <a16:creationId xmlns:a16="http://schemas.microsoft.com/office/drawing/2014/main" id="{3124C064-DC4C-4D33-BE12-EC64C1C4C607}"/>
              </a:ext>
            </a:extLst>
          </p:cNvPr>
          <p:cNvGrpSpPr/>
          <p:nvPr/>
        </p:nvGrpSpPr>
        <p:grpSpPr>
          <a:xfrm>
            <a:off x="7885577" y="2289018"/>
            <a:ext cx="854721" cy="1251954"/>
            <a:chOff x="8025542" y="2289018"/>
            <a:chExt cx="854721" cy="1251954"/>
          </a:xfrm>
        </p:grpSpPr>
        <p:sp>
          <p:nvSpPr>
            <p:cNvPr id="7" name="Pfeil: nach rechts 6">
              <a:extLst>
                <a:ext uri="{FF2B5EF4-FFF2-40B4-BE49-F238E27FC236}">
                  <a16:creationId xmlns:a16="http://schemas.microsoft.com/office/drawing/2014/main" id="{2616524B-ACA0-4A5F-92EC-96F49324DB31}"/>
                </a:ext>
              </a:extLst>
            </p:cNvPr>
            <p:cNvSpPr/>
            <p:nvPr/>
          </p:nvSpPr>
          <p:spPr bwMode="auto">
            <a:xfrm>
              <a:off x="8101602" y="2863841"/>
              <a:ext cx="522430" cy="369332"/>
            </a:xfrm>
            <a:prstGeom prst="right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9" name="Rechteck 8">
              <a:extLst>
                <a:ext uri="{FF2B5EF4-FFF2-40B4-BE49-F238E27FC236}">
                  <a16:creationId xmlns:a16="http://schemas.microsoft.com/office/drawing/2014/main" id="{3427E052-09BA-469C-9BAC-229C54FCD831}"/>
                </a:ext>
              </a:extLst>
            </p:cNvPr>
            <p:cNvSpPr/>
            <p:nvPr/>
          </p:nvSpPr>
          <p:spPr>
            <a:xfrm>
              <a:off x="8081285" y="3233195"/>
              <a:ext cx="553357" cy="307777"/>
            </a:xfrm>
            <a:prstGeom prst="rect">
              <a:avLst/>
            </a:prstGeom>
          </p:spPr>
          <p:txBody>
            <a:bodyPr wrap="none">
              <a:spAutoFit/>
            </a:bodyPr>
            <a:lstStyle/>
            <a:p>
              <a:r>
                <a:rPr lang="de-DE" altLang="de-DE" sz="1400" b="1" dirty="0">
                  <a:solidFill>
                    <a:schemeClr val="accent2"/>
                  </a:solidFill>
                  <a:sym typeface="Wingdings" panose="05000000000000000000" pitchFamily="2" charset="2"/>
                </a:rPr>
                <a:t>∆ T</a:t>
              </a:r>
              <a:r>
                <a:rPr lang="de-DE" altLang="de-DE" sz="1400" b="1" baseline="-25000" dirty="0">
                  <a:solidFill>
                    <a:schemeClr val="accent2"/>
                  </a:solidFill>
                  <a:sym typeface="Wingdings" panose="05000000000000000000" pitchFamily="2" charset="2"/>
                </a:rPr>
                <a:t>M</a:t>
              </a:r>
              <a:endParaRPr lang="de-DE" sz="1400" baseline="-25000" dirty="0"/>
            </a:p>
          </p:txBody>
        </p:sp>
        <p:sp>
          <p:nvSpPr>
            <p:cNvPr id="106" name="Rechteck 105">
              <a:extLst>
                <a:ext uri="{FF2B5EF4-FFF2-40B4-BE49-F238E27FC236}">
                  <a16:creationId xmlns:a16="http://schemas.microsoft.com/office/drawing/2014/main" id="{4AC423FA-0F95-4883-9DAB-FA2331209B71}"/>
                </a:ext>
              </a:extLst>
            </p:cNvPr>
            <p:cNvSpPr/>
            <p:nvPr/>
          </p:nvSpPr>
          <p:spPr>
            <a:xfrm>
              <a:off x="8025542" y="2289018"/>
              <a:ext cx="854721" cy="523220"/>
            </a:xfrm>
            <a:prstGeom prst="rect">
              <a:avLst/>
            </a:prstGeom>
          </p:spPr>
          <p:txBody>
            <a:bodyPr wrap="none">
              <a:spAutoFit/>
            </a:bodyPr>
            <a:lstStyle/>
            <a:p>
              <a:r>
                <a:rPr lang="de-DE" sz="1400" b="1" baseline="-25000" dirty="0">
                  <a:solidFill>
                    <a:schemeClr val="accent2"/>
                  </a:solidFill>
                  <a:sym typeface="Wingdings" panose="05000000000000000000" pitchFamily="2" charset="2"/>
                </a:rPr>
                <a:t>Strahlungs-</a:t>
              </a:r>
              <a:br>
                <a:rPr lang="de-DE" sz="1400" b="1" baseline="-25000" dirty="0">
                  <a:solidFill>
                    <a:schemeClr val="accent2"/>
                  </a:solidFill>
                  <a:sym typeface="Wingdings" panose="05000000000000000000" pitchFamily="2" charset="2"/>
                </a:rPr>
              </a:br>
              <a:r>
                <a:rPr lang="de-DE" sz="1400" b="1" baseline="-25000" dirty="0">
                  <a:solidFill>
                    <a:schemeClr val="accent2"/>
                  </a:solidFill>
                  <a:sym typeface="Wingdings" panose="05000000000000000000" pitchFamily="2" charset="2"/>
                </a:rPr>
                <a:t>antrieb:</a:t>
              </a:r>
              <a:br>
                <a:rPr lang="de-DE" sz="1400" b="1" baseline="-25000" dirty="0">
                  <a:solidFill>
                    <a:schemeClr val="accent2"/>
                  </a:solidFill>
                  <a:sym typeface="Wingdings" panose="05000000000000000000" pitchFamily="2" charset="2"/>
                </a:rPr>
              </a:br>
              <a:r>
                <a:rPr lang="de-DE" sz="1400" b="1" baseline="-25000" dirty="0">
                  <a:solidFill>
                    <a:schemeClr val="accent2"/>
                  </a:solidFill>
                  <a:sym typeface="Wingdings" panose="05000000000000000000" pitchFamily="2" charset="2"/>
                </a:rPr>
                <a:t>2,3 W/m²</a:t>
              </a:r>
              <a:endParaRPr lang="de-DE" sz="1400" baseline="-25000" dirty="0"/>
            </a:p>
          </p:txBody>
        </p:sp>
      </p:grpSp>
      <p:grpSp>
        <p:nvGrpSpPr>
          <p:cNvPr id="3" name="Gruppieren 2">
            <a:extLst>
              <a:ext uri="{FF2B5EF4-FFF2-40B4-BE49-F238E27FC236}">
                <a16:creationId xmlns:a16="http://schemas.microsoft.com/office/drawing/2014/main" id="{65821657-11EE-4408-80B2-8FA2DD6C9A45}"/>
              </a:ext>
            </a:extLst>
          </p:cNvPr>
          <p:cNvGrpSpPr/>
          <p:nvPr/>
        </p:nvGrpSpPr>
        <p:grpSpPr>
          <a:xfrm>
            <a:off x="3191465" y="1739001"/>
            <a:ext cx="4730116" cy="2858385"/>
            <a:chOff x="3331430" y="2795450"/>
            <a:chExt cx="4730116" cy="2858385"/>
          </a:xfrm>
        </p:grpSpPr>
        <p:grpSp>
          <p:nvGrpSpPr>
            <p:cNvPr id="18440" name="Gruppieren 18439">
              <a:extLst>
                <a:ext uri="{FF2B5EF4-FFF2-40B4-BE49-F238E27FC236}">
                  <a16:creationId xmlns:a16="http://schemas.microsoft.com/office/drawing/2014/main" id="{6EA6015F-07A8-403F-A5EA-17E65EDA06A3}"/>
                </a:ext>
              </a:extLst>
            </p:cNvPr>
            <p:cNvGrpSpPr/>
            <p:nvPr/>
          </p:nvGrpSpPr>
          <p:grpSpPr>
            <a:xfrm>
              <a:off x="3331430" y="2795450"/>
              <a:ext cx="4730116" cy="2858385"/>
              <a:chOff x="3331429" y="2795450"/>
              <a:chExt cx="6335085" cy="2708049"/>
            </a:xfrm>
          </p:grpSpPr>
          <p:sp>
            <p:nvSpPr>
              <p:cNvPr id="18432" name="Rechteck 18431">
                <a:extLst>
                  <a:ext uri="{FF2B5EF4-FFF2-40B4-BE49-F238E27FC236}">
                    <a16:creationId xmlns:a16="http://schemas.microsoft.com/office/drawing/2014/main" id="{2FC8BF04-9975-4FC2-A456-DDBBB6350BE2}"/>
                  </a:ext>
                </a:extLst>
              </p:cNvPr>
              <p:cNvSpPr/>
              <p:nvPr/>
            </p:nvSpPr>
            <p:spPr bwMode="auto">
              <a:xfrm>
                <a:off x="3331429" y="2795450"/>
                <a:ext cx="6335085" cy="270804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1" name="Textfeld 80">
                <a:extLst>
                  <a:ext uri="{FF2B5EF4-FFF2-40B4-BE49-F238E27FC236}">
                    <a16:creationId xmlns:a16="http://schemas.microsoft.com/office/drawing/2014/main" id="{49919A84-19BB-4208-955A-66412EBEDBFE}"/>
                  </a:ext>
                </a:extLst>
              </p:cNvPr>
              <p:cNvSpPr txBox="1"/>
              <p:nvPr/>
            </p:nvSpPr>
            <p:spPr>
              <a:xfrm>
                <a:off x="7196888" y="2804153"/>
                <a:ext cx="2469626" cy="349907"/>
              </a:xfrm>
              <a:prstGeom prst="rect">
                <a:avLst/>
              </a:prstGeom>
              <a:noFill/>
            </p:spPr>
            <p:txBody>
              <a:bodyPr wrap="square" rtlCol="0">
                <a:spAutoFit/>
              </a:bodyPr>
              <a:lstStyle/>
              <a:p>
                <a:r>
                  <a:rPr lang="de-DE" sz="1800" b="1" dirty="0">
                    <a:solidFill>
                      <a:schemeClr val="bg1"/>
                    </a:solidFill>
                  </a:rPr>
                  <a:t>Treibhausgase</a:t>
                </a:r>
              </a:p>
            </p:txBody>
          </p:sp>
        </p:grpSp>
        <p:sp>
          <p:nvSpPr>
            <p:cNvPr id="2" name="Textfeld 1">
              <a:extLst>
                <a:ext uri="{FF2B5EF4-FFF2-40B4-BE49-F238E27FC236}">
                  <a16:creationId xmlns:a16="http://schemas.microsoft.com/office/drawing/2014/main" id="{719955A0-FA41-4451-9520-9EF6AF01AAEF}"/>
                </a:ext>
              </a:extLst>
            </p:cNvPr>
            <p:cNvSpPr txBox="1"/>
            <p:nvPr/>
          </p:nvSpPr>
          <p:spPr>
            <a:xfrm>
              <a:off x="3735806" y="5320937"/>
              <a:ext cx="593432" cy="307777"/>
            </a:xfrm>
            <a:prstGeom prst="rect">
              <a:avLst/>
            </a:prstGeom>
            <a:noFill/>
          </p:spPr>
          <p:txBody>
            <a:bodyPr wrap="none" rtlCol="0">
              <a:spAutoFit/>
            </a:bodyPr>
            <a:lstStyle/>
            <a:p>
              <a:r>
                <a:rPr lang="de-DE" sz="1400" dirty="0">
                  <a:solidFill>
                    <a:schemeClr val="bg1"/>
                  </a:solidFill>
                </a:rPr>
                <a:t>66 %</a:t>
              </a:r>
            </a:p>
          </p:txBody>
        </p:sp>
      </p:grpSp>
      <p:sp>
        <p:nvSpPr>
          <p:cNvPr id="10263" name="Fußzeilenplatzhalter 7">
            <a:extLst>
              <a:ext uri="{FF2B5EF4-FFF2-40B4-BE49-F238E27FC236}">
                <a16:creationId xmlns:a16="http://schemas.microsoft.com/office/drawing/2014/main" id="{66B900A1-4F6F-4AD6-9899-D002F08F121B}"/>
              </a:ext>
            </a:extLst>
          </p:cNvPr>
          <p:cNvSpPr>
            <a:spLocks noGrp="1"/>
          </p:cNvSpPr>
          <p:nvPr>
            <p:ph type="ftr" sz="quarter" idx="4294967295"/>
          </p:nvPr>
        </p:nvSpPr>
        <p:spPr bwMode="auto">
          <a:xfrm>
            <a:off x="84182" y="5234113"/>
            <a:ext cx="1353586" cy="64833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Quellen</a:t>
            </a:r>
            <a:r>
              <a:rPr lang="de-DE" altLang="de-DE" sz="1200" dirty="0"/>
              <a:t>: IPCC,</a:t>
            </a:r>
          </a:p>
          <a:p>
            <a:r>
              <a:rPr lang="de-DE" altLang="de-DE" sz="1200" dirty="0"/>
              <a:t>Bundesumweltamt,</a:t>
            </a:r>
            <a:br>
              <a:rPr lang="de-DE" altLang="de-DE" sz="1200" dirty="0"/>
            </a:br>
            <a:r>
              <a:rPr lang="de-DE" altLang="de-DE" sz="1200" dirty="0"/>
              <a:t>ISE e.V.</a:t>
            </a:r>
          </a:p>
        </p:txBody>
      </p:sp>
      <p:sp>
        <p:nvSpPr>
          <p:cNvPr id="10264" name="Rectangle 4">
            <a:extLst>
              <a:ext uri="{FF2B5EF4-FFF2-40B4-BE49-F238E27FC236}">
                <a16:creationId xmlns:a16="http://schemas.microsoft.com/office/drawing/2014/main" id="{C09FFED5-8CD4-4ACC-B783-246602E9FB96}"/>
              </a:ext>
            </a:extLst>
          </p:cNvPr>
          <p:cNvSpPr>
            <a:spLocks noChangeArrowheads="1"/>
          </p:cNvSpPr>
          <p:nvPr/>
        </p:nvSpPr>
        <p:spPr bwMode="auto">
          <a:xfrm>
            <a:off x="1328738" y="41275"/>
            <a:ext cx="365176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Der Treibhauseffekt</a:t>
            </a:r>
          </a:p>
          <a:p>
            <a:r>
              <a:rPr lang="de-DE" altLang="de-DE" sz="2000" dirty="0">
                <a:solidFill>
                  <a:schemeClr val="bg1"/>
                </a:solidFill>
              </a:rPr>
              <a:t>Was machen die Luft-Moleküle?</a:t>
            </a:r>
          </a:p>
        </p:txBody>
      </p:sp>
      <p:grpSp>
        <p:nvGrpSpPr>
          <p:cNvPr id="18450" name="Gruppieren 18449">
            <a:extLst>
              <a:ext uri="{FF2B5EF4-FFF2-40B4-BE49-F238E27FC236}">
                <a16:creationId xmlns:a16="http://schemas.microsoft.com/office/drawing/2014/main" id="{373905D3-9CD2-44EA-A1E5-382B3BD0B369}"/>
              </a:ext>
            </a:extLst>
          </p:cNvPr>
          <p:cNvGrpSpPr/>
          <p:nvPr/>
        </p:nvGrpSpPr>
        <p:grpSpPr>
          <a:xfrm>
            <a:off x="6321015" y="2368759"/>
            <a:ext cx="1398140" cy="2193921"/>
            <a:chOff x="4963104" y="3425208"/>
            <a:chExt cx="1398140" cy="2193921"/>
          </a:xfrm>
        </p:grpSpPr>
        <p:grpSp>
          <p:nvGrpSpPr>
            <p:cNvPr id="22" name="Gruppieren 21">
              <a:extLst>
                <a:ext uri="{FF2B5EF4-FFF2-40B4-BE49-F238E27FC236}">
                  <a16:creationId xmlns:a16="http://schemas.microsoft.com/office/drawing/2014/main" id="{70B173AB-2726-4267-A59E-7F1350D2881B}"/>
                </a:ext>
              </a:extLst>
            </p:cNvPr>
            <p:cNvGrpSpPr/>
            <p:nvPr/>
          </p:nvGrpSpPr>
          <p:grpSpPr>
            <a:xfrm>
              <a:off x="5067906" y="3425208"/>
              <a:ext cx="1235005" cy="1235005"/>
              <a:chOff x="4902435" y="3425208"/>
              <a:chExt cx="1235005" cy="1235005"/>
            </a:xfrm>
          </p:grpSpPr>
          <p:sp>
            <p:nvSpPr>
              <p:cNvPr id="48" name="Ellipse 47">
                <a:extLst>
                  <a:ext uri="{FF2B5EF4-FFF2-40B4-BE49-F238E27FC236}">
                    <a16:creationId xmlns:a16="http://schemas.microsoft.com/office/drawing/2014/main" id="{6A66D5E7-0FF2-4F12-A41F-905197CF8A06}"/>
                  </a:ext>
                </a:extLst>
              </p:cNvPr>
              <p:cNvSpPr/>
              <p:nvPr/>
            </p:nvSpPr>
            <p:spPr>
              <a:xfrm>
                <a:off x="4902435" y="3425208"/>
                <a:ext cx="1235005" cy="123500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grpSp>
            <p:nvGrpSpPr>
              <p:cNvPr id="13" name="Gruppieren 12">
                <a:extLst>
                  <a:ext uri="{FF2B5EF4-FFF2-40B4-BE49-F238E27FC236}">
                    <a16:creationId xmlns:a16="http://schemas.microsoft.com/office/drawing/2014/main" id="{8CA16EB5-FCD8-45FD-AF5A-EF2FA9059DF1}"/>
                  </a:ext>
                </a:extLst>
              </p:cNvPr>
              <p:cNvGrpSpPr/>
              <p:nvPr/>
            </p:nvGrpSpPr>
            <p:grpSpPr>
              <a:xfrm>
                <a:off x="4994218" y="3869020"/>
                <a:ext cx="942001" cy="337194"/>
                <a:chOff x="4994218" y="3790639"/>
                <a:chExt cx="942001" cy="337194"/>
              </a:xfrm>
            </p:grpSpPr>
            <p:sp>
              <p:nvSpPr>
                <p:cNvPr id="49" name="Ellipse 48">
                  <a:extLst>
                    <a:ext uri="{FF2B5EF4-FFF2-40B4-BE49-F238E27FC236}">
                      <a16:creationId xmlns:a16="http://schemas.microsoft.com/office/drawing/2014/main" id="{96D7FBA1-CBA6-4D41-BA0D-7DFE3BA27B9A}"/>
                    </a:ext>
                  </a:extLst>
                </p:cNvPr>
                <p:cNvSpPr/>
                <p:nvPr/>
              </p:nvSpPr>
              <p:spPr>
                <a:xfrm>
                  <a:off x="4994218" y="3790639"/>
                  <a:ext cx="337194" cy="337194"/>
                </a:xfrm>
                <a:prstGeom prst="ellipse">
                  <a:avLst/>
                </a:prstGeom>
                <a:solidFill>
                  <a:srgbClr val="FF0000"/>
                </a:solidFill>
                <a:ln>
                  <a:noFill/>
                </a:ln>
                <a:scene3d>
                  <a:camera prst="orthographicFront">
                    <a:rot lat="60000" lon="180000" rev="5506"/>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O</a:t>
                  </a:r>
                </a:p>
              </p:txBody>
            </p:sp>
            <p:sp>
              <p:nvSpPr>
                <p:cNvPr id="50" name="Ellipse 49">
                  <a:extLst>
                    <a:ext uri="{FF2B5EF4-FFF2-40B4-BE49-F238E27FC236}">
                      <a16:creationId xmlns:a16="http://schemas.microsoft.com/office/drawing/2014/main" id="{E9276447-A890-4249-80DD-904478CD847A}"/>
                    </a:ext>
                  </a:extLst>
                </p:cNvPr>
                <p:cNvSpPr/>
                <p:nvPr/>
              </p:nvSpPr>
              <p:spPr>
                <a:xfrm>
                  <a:off x="5295034" y="3790639"/>
                  <a:ext cx="337194" cy="337194"/>
                </a:xfrm>
                <a:prstGeom prst="ellipse">
                  <a:avLst/>
                </a:prstGeom>
                <a:solidFill>
                  <a:srgbClr val="0000FF"/>
                </a:solidFill>
                <a:ln>
                  <a:noFill/>
                </a:ln>
                <a:scene3d>
                  <a:camera prst="orthographicFront">
                    <a:rot lat="60000" lon="180000" rev="5506"/>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N</a:t>
                  </a:r>
                </a:p>
              </p:txBody>
            </p:sp>
            <p:sp>
              <p:nvSpPr>
                <p:cNvPr id="51" name="Ellipse 50">
                  <a:extLst>
                    <a:ext uri="{FF2B5EF4-FFF2-40B4-BE49-F238E27FC236}">
                      <a16:creationId xmlns:a16="http://schemas.microsoft.com/office/drawing/2014/main" id="{8DD36C15-7783-4993-AD64-C4BA24A069E0}"/>
                    </a:ext>
                  </a:extLst>
                </p:cNvPr>
                <p:cNvSpPr/>
                <p:nvPr/>
              </p:nvSpPr>
              <p:spPr>
                <a:xfrm>
                  <a:off x="5599025" y="3790639"/>
                  <a:ext cx="337194" cy="337194"/>
                </a:xfrm>
                <a:prstGeom prst="ellipse">
                  <a:avLst/>
                </a:prstGeom>
                <a:solidFill>
                  <a:srgbClr val="0000FF"/>
                </a:solidFill>
                <a:ln>
                  <a:noFill/>
                </a:ln>
                <a:scene3d>
                  <a:camera prst="orthographicFront">
                    <a:rot lat="60000" lon="180000" rev="5506"/>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N</a:t>
                  </a:r>
                </a:p>
              </p:txBody>
            </p:sp>
          </p:grpSp>
        </p:grpSp>
        <p:sp>
          <p:nvSpPr>
            <p:cNvPr id="75" name="Textfeld 74">
              <a:extLst>
                <a:ext uri="{FF2B5EF4-FFF2-40B4-BE49-F238E27FC236}">
                  <a16:creationId xmlns:a16="http://schemas.microsoft.com/office/drawing/2014/main" id="{808642A7-50C7-40C9-88E6-7D0C962B26D7}"/>
                </a:ext>
              </a:extLst>
            </p:cNvPr>
            <p:cNvSpPr txBox="1"/>
            <p:nvPr/>
          </p:nvSpPr>
          <p:spPr>
            <a:xfrm>
              <a:off x="4963104" y="4726577"/>
              <a:ext cx="1398140" cy="892552"/>
            </a:xfrm>
            <a:prstGeom prst="rect">
              <a:avLst/>
            </a:prstGeom>
            <a:noFill/>
          </p:spPr>
          <p:txBody>
            <a:bodyPr wrap="none" rtlCol="0">
              <a:spAutoFit/>
            </a:bodyPr>
            <a:lstStyle/>
            <a:p>
              <a:pPr algn="ctr"/>
              <a:r>
                <a:rPr lang="de-DE" sz="1400" dirty="0">
                  <a:solidFill>
                    <a:schemeClr val="bg1"/>
                  </a:solidFill>
                </a:rPr>
                <a:t>Lachgas (N</a:t>
              </a:r>
              <a:r>
                <a:rPr lang="de-DE" sz="1400" baseline="-25000" dirty="0">
                  <a:solidFill>
                    <a:schemeClr val="bg1"/>
                  </a:solidFill>
                </a:rPr>
                <a:t>2</a:t>
              </a:r>
              <a:r>
                <a:rPr lang="de-DE" sz="1400" dirty="0">
                  <a:solidFill>
                    <a:schemeClr val="bg1"/>
                  </a:solidFill>
                </a:rPr>
                <a:t>O)</a:t>
              </a:r>
            </a:p>
            <a:p>
              <a:pPr algn="ctr"/>
              <a:endParaRPr lang="de-DE" dirty="0">
                <a:solidFill>
                  <a:schemeClr val="bg1"/>
                </a:solidFill>
              </a:endParaRPr>
            </a:p>
            <a:p>
              <a:pPr algn="ctr"/>
              <a:r>
                <a:rPr lang="de-DE" sz="1400" dirty="0">
                  <a:solidFill>
                    <a:schemeClr val="bg1"/>
                  </a:solidFill>
                </a:rPr>
                <a:t>6 %</a:t>
              </a:r>
            </a:p>
          </p:txBody>
        </p:sp>
      </p:grpSp>
      <p:grpSp>
        <p:nvGrpSpPr>
          <p:cNvPr id="18451" name="Gruppieren 18450">
            <a:extLst>
              <a:ext uri="{FF2B5EF4-FFF2-40B4-BE49-F238E27FC236}">
                <a16:creationId xmlns:a16="http://schemas.microsoft.com/office/drawing/2014/main" id="{F61CC47F-932B-42AC-92F1-B28CE1B70F38}"/>
              </a:ext>
            </a:extLst>
          </p:cNvPr>
          <p:cNvGrpSpPr/>
          <p:nvPr/>
        </p:nvGrpSpPr>
        <p:grpSpPr>
          <a:xfrm>
            <a:off x="4873878" y="2368758"/>
            <a:ext cx="1308371" cy="2193922"/>
            <a:chOff x="6624939" y="3425207"/>
            <a:chExt cx="1308371" cy="2193922"/>
          </a:xfrm>
        </p:grpSpPr>
        <p:grpSp>
          <p:nvGrpSpPr>
            <p:cNvPr id="26" name="Gruppieren 25">
              <a:extLst>
                <a:ext uri="{FF2B5EF4-FFF2-40B4-BE49-F238E27FC236}">
                  <a16:creationId xmlns:a16="http://schemas.microsoft.com/office/drawing/2014/main" id="{6A1FE094-6D19-4FC4-8E7C-074F8B27D6FA}"/>
                </a:ext>
              </a:extLst>
            </p:cNvPr>
            <p:cNvGrpSpPr/>
            <p:nvPr/>
          </p:nvGrpSpPr>
          <p:grpSpPr>
            <a:xfrm>
              <a:off x="6696612" y="3425207"/>
              <a:ext cx="1235006" cy="1235006"/>
              <a:chOff x="6454794" y="3425207"/>
              <a:chExt cx="1235006" cy="1235006"/>
            </a:xfrm>
          </p:grpSpPr>
          <p:sp>
            <p:nvSpPr>
              <p:cNvPr id="54" name="Ellipse 53">
                <a:extLst>
                  <a:ext uri="{FF2B5EF4-FFF2-40B4-BE49-F238E27FC236}">
                    <a16:creationId xmlns:a16="http://schemas.microsoft.com/office/drawing/2014/main" id="{681BFF76-46F3-4265-BE44-85877AF05481}"/>
                  </a:ext>
                </a:extLst>
              </p:cNvPr>
              <p:cNvSpPr/>
              <p:nvPr/>
            </p:nvSpPr>
            <p:spPr>
              <a:xfrm>
                <a:off x="6454794" y="3425207"/>
                <a:ext cx="1235006" cy="123500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grpSp>
            <p:nvGrpSpPr>
              <p:cNvPr id="6" name="Gruppieren 5">
                <a:extLst>
                  <a:ext uri="{FF2B5EF4-FFF2-40B4-BE49-F238E27FC236}">
                    <a16:creationId xmlns:a16="http://schemas.microsoft.com/office/drawing/2014/main" id="{8A021533-B093-4618-9EBE-C8A3B77A7912}"/>
                  </a:ext>
                </a:extLst>
              </p:cNvPr>
              <p:cNvGrpSpPr/>
              <p:nvPr/>
            </p:nvGrpSpPr>
            <p:grpSpPr>
              <a:xfrm>
                <a:off x="6606740" y="3593927"/>
                <a:ext cx="838824" cy="939900"/>
                <a:chOff x="6589322" y="3593927"/>
                <a:chExt cx="838824" cy="939900"/>
              </a:xfrm>
            </p:grpSpPr>
            <p:sp>
              <p:nvSpPr>
                <p:cNvPr id="56" name="Ellipse 55">
                  <a:extLst>
                    <a:ext uri="{FF2B5EF4-FFF2-40B4-BE49-F238E27FC236}">
                      <a16:creationId xmlns:a16="http://schemas.microsoft.com/office/drawing/2014/main" id="{8950ECEF-C641-430A-8B47-C09A9548FFD6}"/>
                    </a:ext>
                  </a:extLst>
                </p:cNvPr>
                <p:cNvSpPr/>
                <p:nvPr/>
              </p:nvSpPr>
              <p:spPr>
                <a:xfrm>
                  <a:off x="6589322" y="3602526"/>
                  <a:ext cx="326363" cy="326363"/>
                </a:xfrm>
                <a:prstGeom prst="ellipse">
                  <a:avLst/>
                </a:prstGeom>
                <a:solidFill>
                  <a:schemeClr val="bg1"/>
                </a:solidFill>
                <a:ln>
                  <a:noFill/>
                </a:ln>
                <a:scene3d>
                  <a:camera prst="orthographicFront">
                    <a:rot lat="60000" lon="180000" rev="5506"/>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H</a:t>
                  </a:r>
                </a:p>
              </p:txBody>
            </p:sp>
            <p:sp>
              <p:nvSpPr>
                <p:cNvPr id="57" name="Ellipse 56">
                  <a:extLst>
                    <a:ext uri="{FF2B5EF4-FFF2-40B4-BE49-F238E27FC236}">
                      <a16:creationId xmlns:a16="http://schemas.microsoft.com/office/drawing/2014/main" id="{3B4B6792-1BA5-44B0-A022-616F3B28A50E}"/>
                    </a:ext>
                  </a:extLst>
                </p:cNvPr>
                <p:cNvSpPr/>
                <p:nvPr/>
              </p:nvSpPr>
              <p:spPr>
                <a:xfrm>
                  <a:off x="7101783" y="3593927"/>
                  <a:ext cx="326363" cy="326363"/>
                </a:xfrm>
                <a:prstGeom prst="ellipse">
                  <a:avLst/>
                </a:prstGeom>
                <a:solidFill>
                  <a:schemeClr val="bg1"/>
                </a:solidFill>
                <a:ln>
                  <a:noFill/>
                </a:ln>
                <a:scene3d>
                  <a:camera prst="orthographicFront">
                    <a:rot lat="60000" lon="180000" rev="5506"/>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H</a:t>
                  </a:r>
                </a:p>
              </p:txBody>
            </p:sp>
            <p:sp>
              <p:nvSpPr>
                <p:cNvPr id="58" name="Ellipse 57">
                  <a:extLst>
                    <a:ext uri="{FF2B5EF4-FFF2-40B4-BE49-F238E27FC236}">
                      <a16:creationId xmlns:a16="http://schemas.microsoft.com/office/drawing/2014/main" id="{34E12B9B-6A4B-4D96-92C0-66D6D6737983}"/>
                    </a:ext>
                  </a:extLst>
                </p:cNvPr>
                <p:cNvSpPr/>
                <p:nvPr/>
              </p:nvSpPr>
              <p:spPr>
                <a:xfrm>
                  <a:off x="6717619" y="3785905"/>
                  <a:ext cx="547345" cy="547346"/>
                </a:xfrm>
                <a:prstGeom prst="ellipse">
                  <a:avLst/>
                </a:prstGeom>
                <a:solidFill>
                  <a:schemeClr val="tx1">
                    <a:lumMod val="65000"/>
                    <a:lumOff val="35000"/>
                  </a:schemeClr>
                </a:solidFill>
                <a:ln>
                  <a:noFill/>
                </a:ln>
                <a:scene3d>
                  <a:camera prst="orthographicFront">
                    <a:rot lat="21352140" lon="180000" rev="21579843"/>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C</a:t>
                  </a:r>
                </a:p>
              </p:txBody>
            </p:sp>
            <p:sp>
              <p:nvSpPr>
                <p:cNvPr id="59" name="Ellipse 58">
                  <a:extLst>
                    <a:ext uri="{FF2B5EF4-FFF2-40B4-BE49-F238E27FC236}">
                      <a16:creationId xmlns:a16="http://schemas.microsoft.com/office/drawing/2014/main" id="{6E28D992-752B-48F8-AFFE-452D88E54DF2}"/>
                    </a:ext>
                  </a:extLst>
                </p:cNvPr>
                <p:cNvSpPr/>
                <p:nvPr/>
              </p:nvSpPr>
              <p:spPr>
                <a:xfrm>
                  <a:off x="6589322" y="4207464"/>
                  <a:ext cx="326363" cy="326363"/>
                </a:xfrm>
                <a:prstGeom prst="ellipse">
                  <a:avLst/>
                </a:prstGeom>
                <a:solidFill>
                  <a:schemeClr val="bg1"/>
                </a:solidFill>
                <a:ln>
                  <a:noFill/>
                </a:ln>
                <a:scene3d>
                  <a:camera prst="orthographicFront">
                    <a:rot lat="60000" lon="180000" rev="5506"/>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H</a:t>
                  </a:r>
                </a:p>
              </p:txBody>
            </p:sp>
            <p:sp>
              <p:nvSpPr>
                <p:cNvPr id="60" name="Ellipse 59">
                  <a:extLst>
                    <a:ext uri="{FF2B5EF4-FFF2-40B4-BE49-F238E27FC236}">
                      <a16:creationId xmlns:a16="http://schemas.microsoft.com/office/drawing/2014/main" id="{8D3987EC-3254-4B3E-8E37-4817F351D282}"/>
                    </a:ext>
                  </a:extLst>
                </p:cNvPr>
                <p:cNvSpPr/>
                <p:nvPr/>
              </p:nvSpPr>
              <p:spPr>
                <a:xfrm>
                  <a:off x="7101783" y="4198865"/>
                  <a:ext cx="326363" cy="326363"/>
                </a:xfrm>
                <a:prstGeom prst="ellipse">
                  <a:avLst/>
                </a:prstGeom>
                <a:solidFill>
                  <a:schemeClr val="bg1"/>
                </a:solidFill>
                <a:ln>
                  <a:noFill/>
                </a:ln>
                <a:scene3d>
                  <a:camera prst="orthographicFront">
                    <a:rot lat="60000" lon="180000" rev="5506"/>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H</a:t>
                  </a:r>
                </a:p>
              </p:txBody>
            </p:sp>
          </p:grpSp>
        </p:grpSp>
        <p:sp>
          <p:nvSpPr>
            <p:cNvPr id="76" name="Textfeld 75">
              <a:extLst>
                <a:ext uri="{FF2B5EF4-FFF2-40B4-BE49-F238E27FC236}">
                  <a16:creationId xmlns:a16="http://schemas.microsoft.com/office/drawing/2014/main" id="{C231A916-AAA7-4F0D-B049-E670D343136D}"/>
                </a:ext>
              </a:extLst>
            </p:cNvPr>
            <p:cNvSpPr txBox="1"/>
            <p:nvPr/>
          </p:nvSpPr>
          <p:spPr>
            <a:xfrm>
              <a:off x="6624939" y="4726577"/>
              <a:ext cx="1308371" cy="892552"/>
            </a:xfrm>
            <a:prstGeom prst="rect">
              <a:avLst/>
            </a:prstGeom>
            <a:noFill/>
          </p:spPr>
          <p:txBody>
            <a:bodyPr wrap="none" rtlCol="0">
              <a:spAutoFit/>
            </a:bodyPr>
            <a:lstStyle/>
            <a:p>
              <a:pPr algn="ctr"/>
              <a:r>
                <a:rPr lang="de-DE" sz="1400" dirty="0">
                  <a:solidFill>
                    <a:schemeClr val="bg1"/>
                  </a:solidFill>
                </a:rPr>
                <a:t>Methan (CH</a:t>
              </a:r>
              <a:r>
                <a:rPr lang="de-DE" sz="1400" baseline="-25000" dirty="0">
                  <a:solidFill>
                    <a:schemeClr val="bg1"/>
                  </a:solidFill>
                </a:rPr>
                <a:t>4</a:t>
              </a:r>
              <a:r>
                <a:rPr lang="de-DE" sz="1400" dirty="0">
                  <a:solidFill>
                    <a:schemeClr val="bg1"/>
                  </a:solidFill>
                </a:rPr>
                <a:t>)</a:t>
              </a:r>
            </a:p>
            <a:p>
              <a:pPr algn="ctr"/>
              <a:endParaRPr lang="de-DE" dirty="0">
                <a:solidFill>
                  <a:schemeClr val="bg1"/>
                </a:solidFill>
              </a:endParaRPr>
            </a:p>
            <a:p>
              <a:pPr algn="ctr"/>
              <a:r>
                <a:rPr lang="de-DE" sz="1400" dirty="0">
                  <a:solidFill>
                    <a:schemeClr val="bg1"/>
                  </a:solidFill>
                </a:rPr>
                <a:t>17 %</a:t>
              </a:r>
            </a:p>
          </p:txBody>
        </p:sp>
      </p:grpSp>
      <p:grpSp>
        <p:nvGrpSpPr>
          <p:cNvPr id="18439" name="Gruppieren 18438">
            <a:extLst>
              <a:ext uri="{FF2B5EF4-FFF2-40B4-BE49-F238E27FC236}">
                <a16:creationId xmlns:a16="http://schemas.microsoft.com/office/drawing/2014/main" id="{FD58A86A-6153-4816-90D5-A975AB0AF574}"/>
              </a:ext>
            </a:extLst>
          </p:cNvPr>
          <p:cNvGrpSpPr/>
          <p:nvPr/>
        </p:nvGrpSpPr>
        <p:grpSpPr>
          <a:xfrm>
            <a:off x="190961" y="1895757"/>
            <a:ext cx="4568383" cy="2368731"/>
            <a:chOff x="330926" y="2952206"/>
            <a:chExt cx="4568383" cy="2368731"/>
          </a:xfrm>
        </p:grpSpPr>
        <p:sp>
          <p:nvSpPr>
            <p:cNvPr id="62" name="Rechteck 61">
              <a:extLst>
                <a:ext uri="{FF2B5EF4-FFF2-40B4-BE49-F238E27FC236}">
                  <a16:creationId xmlns:a16="http://schemas.microsoft.com/office/drawing/2014/main" id="{9B7FA4CB-82D7-4D0B-A532-FDD571EF3725}"/>
                </a:ext>
              </a:extLst>
            </p:cNvPr>
            <p:cNvSpPr/>
            <p:nvPr/>
          </p:nvSpPr>
          <p:spPr bwMode="auto">
            <a:xfrm>
              <a:off x="330926" y="2952206"/>
              <a:ext cx="4568383" cy="2368731"/>
            </a:xfrm>
            <a:prstGeom prst="rect">
              <a:avLst/>
            </a:prstGeom>
            <a:solidFill>
              <a:srgbClr val="BFBFBF">
                <a:alpha val="74902"/>
              </a:srgb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3" name="Textfeld 62">
              <a:extLst>
                <a:ext uri="{FF2B5EF4-FFF2-40B4-BE49-F238E27FC236}">
                  <a16:creationId xmlns:a16="http://schemas.microsoft.com/office/drawing/2014/main" id="{F1605F79-7DD1-4299-915A-28E084C68C44}"/>
                </a:ext>
              </a:extLst>
            </p:cNvPr>
            <p:cNvSpPr txBox="1"/>
            <p:nvPr/>
          </p:nvSpPr>
          <p:spPr>
            <a:xfrm>
              <a:off x="914793" y="2952206"/>
              <a:ext cx="1646605" cy="369332"/>
            </a:xfrm>
            <a:prstGeom prst="rect">
              <a:avLst/>
            </a:prstGeom>
            <a:noFill/>
          </p:spPr>
          <p:txBody>
            <a:bodyPr wrap="none" rtlCol="0">
              <a:spAutoFit/>
            </a:bodyPr>
            <a:lstStyle/>
            <a:p>
              <a:r>
                <a:rPr lang="de-DE" sz="1800" b="1" dirty="0">
                  <a:solidFill>
                    <a:schemeClr val="accent2"/>
                  </a:solidFill>
                </a:rPr>
                <a:t>trockene Luft</a:t>
              </a:r>
            </a:p>
          </p:txBody>
        </p:sp>
      </p:grpSp>
      <p:grpSp>
        <p:nvGrpSpPr>
          <p:cNvPr id="18447" name="Gruppieren 18446">
            <a:extLst>
              <a:ext uri="{FF2B5EF4-FFF2-40B4-BE49-F238E27FC236}">
                <a16:creationId xmlns:a16="http://schemas.microsoft.com/office/drawing/2014/main" id="{0FE67BC2-2E3C-4A1C-BE62-89133F50F14E}"/>
              </a:ext>
            </a:extLst>
          </p:cNvPr>
          <p:cNvGrpSpPr/>
          <p:nvPr/>
        </p:nvGrpSpPr>
        <p:grpSpPr>
          <a:xfrm>
            <a:off x="130271" y="2368761"/>
            <a:ext cx="1368834" cy="1824587"/>
            <a:chOff x="270236" y="3425210"/>
            <a:chExt cx="1368834" cy="1824587"/>
          </a:xfrm>
        </p:grpSpPr>
        <p:grpSp>
          <p:nvGrpSpPr>
            <p:cNvPr id="18436" name="Gruppieren 18435">
              <a:extLst>
                <a:ext uri="{FF2B5EF4-FFF2-40B4-BE49-F238E27FC236}">
                  <a16:creationId xmlns:a16="http://schemas.microsoft.com/office/drawing/2014/main" id="{92187CD6-68D9-483F-9D42-8925A1D931E6}"/>
                </a:ext>
              </a:extLst>
            </p:cNvPr>
            <p:cNvGrpSpPr/>
            <p:nvPr/>
          </p:nvGrpSpPr>
          <p:grpSpPr>
            <a:xfrm>
              <a:off x="404066" y="3425210"/>
              <a:ext cx="1235004" cy="1235004"/>
              <a:chOff x="404066" y="3425210"/>
              <a:chExt cx="1235004" cy="1235004"/>
            </a:xfrm>
          </p:grpSpPr>
          <p:sp>
            <p:nvSpPr>
              <p:cNvPr id="34" name="Ellipse 33">
                <a:extLst>
                  <a:ext uri="{FF2B5EF4-FFF2-40B4-BE49-F238E27FC236}">
                    <a16:creationId xmlns:a16="http://schemas.microsoft.com/office/drawing/2014/main" id="{5C56731B-053C-4749-B411-79A9F1AA38EC}"/>
                  </a:ext>
                </a:extLst>
              </p:cNvPr>
              <p:cNvSpPr/>
              <p:nvPr/>
            </p:nvSpPr>
            <p:spPr>
              <a:xfrm flipH="1">
                <a:off x="404066" y="3425210"/>
                <a:ext cx="1235004" cy="123500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grpSp>
            <p:nvGrpSpPr>
              <p:cNvPr id="18434" name="Gruppieren 18433">
                <a:extLst>
                  <a:ext uri="{FF2B5EF4-FFF2-40B4-BE49-F238E27FC236}">
                    <a16:creationId xmlns:a16="http://schemas.microsoft.com/office/drawing/2014/main" id="{A8438876-0CE6-4401-805A-C36E779FC413}"/>
                  </a:ext>
                </a:extLst>
              </p:cNvPr>
              <p:cNvGrpSpPr/>
              <p:nvPr/>
            </p:nvGrpSpPr>
            <p:grpSpPr>
              <a:xfrm>
                <a:off x="619597" y="3877731"/>
                <a:ext cx="641184" cy="337194"/>
                <a:chOff x="619597" y="3799350"/>
                <a:chExt cx="641184" cy="337194"/>
              </a:xfrm>
            </p:grpSpPr>
            <p:sp>
              <p:nvSpPr>
                <p:cNvPr id="35" name="Ellipse 34">
                  <a:extLst>
                    <a:ext uri="{FF2B5EF4-FFF2-40B4-BE49-F238E27FC236}">
                      <a16:creationId xmlns:a16="http://schemas.microsoft.com/office/drawing/2014/main" id="{D073759D-B5FE-43ED-A8FF-4D45406DD424}"/>
                    </a:ext>
                  </a:extLst>
                </p:cNvPr>
                <p:cNvSpPr/>
                <p:nvPr/>
              </p:nvSpPr>
              <p:spPr>
                <a:xfrm flipH="1">
                  <a:off x="923587" y="3799350"/>
                  <a:ext cx="337194" cy="337194"/>
                </a:xfrm>
                <a:prstGeom prst="ellipse">
                  <a:avLst/>
                </a:prstGeom>
                <a:solidFill>
                  <a:srgbClr val="0000FF"/>
                </a:solidFill>
                <a:ln>
                  <a:noFill/>
                </a:ln>
                <a:scene3d>
                  <a:camera prst="orthographicFront">
                    <a:rot lat="60000" lon="180000" rev="5506"/>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N</a:t>
                  </a:r>
                </a:p>
              </p:txBody>
            </p:sp>
            <p:sp>
              <p:nvSpPr>
                <p:cNvPr id="36" name="Ellipse 35">
                  <a:extLst>
                    <a:ext uri="{FF2B5EF4-FFF2-40B4-BE49-F238E27FC236}">
                      <a16:creationId xmlns:a16="http://schemas.microsoft.com/office/drawing/2014/main" id="{C431CC9D-5F28-42BF-A2CE-4DF85B34CFBD}"/>
                    </a:ext>
                  </a:extLst>
                </p:cNvPr>
                <p:cNvSpPr/>
                <p:nvPr/>
              </p:nvSpPr>
              <p:spPr>
                <a:xfrm flipH="1">
                  <a:off x="619597" y="3799350"/>
                  <a:ext cx="337194" cy="337194"/>
                </a:xfrm>
                <a:prstGeom prst="ellipse">
                  <a:avLst/>
                </a:prstGeom>
                <a:solidFill>
                  <a:srgbClr val="0000FF"/>
                </a:solidFill>
                <a:ln>
                  <a:noFill/>
                </a:ln>
                <a:scene3d>
                  <a:camera prst="orthographicFront">
                    <a:rot lat="60000" lon="180000" rev="5506"/>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N</a:t>
                  </a:r>
                </a:p>
              </p:txBody>
            </p:sp>
          </p:grpSp>
        </p:grpSp>
        <p:sp>
          <p:nvSpPr>
            <p:cNvPr id="61" name="Textfeld 60">
              <a:extLst>
                <a:ext uri="{FF2B5EF4-FFF2-40B4-BE49-F238E27FC236}">
                  <a16:creationId xmlns:a16="http://schemas.microsoft.com/office/drawing/2014/main" id="{2CAAD6AF-C2F3-428F-99C7-278E4961CFAA}"/>
                </a:ext>
              </a:extLst>
            </p:cNvPr>
            <p:cNvSpPr txBox="1"/>
            <p:nvPr/>
          </p:nvSpPr>
          <p:spPr>
            <a:xfrm>
              <a:off x="270236" y="4726577"/>
              <a:ext cx="1306704" cy="523220"/>
            </a:xfrm>
            <a:prstGeom prst="rect">
              <a:avLst/>
            </a:prstGeom>
            <a:noFill/>
          </p:spPr>
          <p:txBody>
            <a:bodyPr wrap="none" rtlCol="0">
              <a:spAutoFit/>
            </a:bodyPr>
            <a:lstStyle/>
            <a:p>
              <a:pPr algn="ctr"/>
              <a:r>
                <a:rPr lang="de-DE" sz="1400" dirty="0">
                  <a:solidFill>
                    <a:schemeClr val="accent2"/>
                  </a:solidFill>
                </a:rPr>
                <a:t>Stickstoff (N</a:t>
              </a:r>
              <a:r>
                <a:rPr lang="de-DE" sz="1400" baseline="-25000" dirty="0">
                  <a:solidFill>
                    <a:schemeClr val="accent2"/>
                  </a:solidFill>
                </a:rPr>
                <a:t>2</a:t>
              </a:r>
              <a:r>
                <a:rPr lang="de-DE" sz="1400" dirty="0">
                  <a:solidFill>
                    <a:schemeClr val="accent2"/>
                  </a:solidFill>
                </a:rPr>
                <a:t>)</a:t>
              </a:r>
            </a:p>
            <a:p>
              <a:pPr algn="ctr"/>
              <a:r>
                <a:rPr lang="de-DE" sz="1400" dirty="0">
                  <a:solidFill>
                    <a:schemeClr val="accent2"/>
                  </a:solidFill>
                </a:rPr>
                <a:t>78 Vol.- %</a:t>
              </a:r>
            </a:p>
          </p:txBody>
        </p:sp>
      </p:grpSp>
      <p:grpSp>
        <p:nvGrpSpPr>
          <p:cNvPr id="18448" name="Gruppieren 18447">
            <a:extLst>
              <a:ext uri="{FF2B5EF4-FFF2-40B4-BE49-F238E27FC236}">
                <a16:creationId xmlns:a16="http://schemas.microsoft.com/office/drawing/2014/main" id="{C7AA551F-4FEF-42F5-B618-8546CB552A5E}"/>
              </a:ext>
            </a:extLst>
          </p:cNvPr>
          <p:cNvGrpSpPr/>
          <p:nvPr/>
        </p:nvGrpSpPr>
        <p:grpSpPr>
          <a:xfrm>
            <a:off x="1687597" y="2368759"/>
            <a:ext cx="1404487" cy="1824589"/>
            <a:chOff x="1827562" y="3425208"/>
            <a:chExt cx="1404487" cy="1824589"/>
          </a:xfrm>
        </p:grpSpPr>
        <p:grpSp>
          <p:nvGrpSpPr>
            <p:cNvPr id="18437" name="Gruppieren 18436">
              <a:extLst>
                <a:ext uri="{FF2B5EF4-FFF2-40B4-BE49-F238E27FC236}">
                  <a16:creationId xmlns:a16="http://schemas.microsoft.com/office/drawing/2014/main" id="{D996FE25-FA69-4690-96B3-353B3D8CFB08}"/>
                </a:ext>
              </a:extLst>
            </p:cNvPr>
            <p:cNvGrpSpPr/>
            <p:nvPr/>
          </p:nvGrpSpPr>
          <p:grpSpPr>
            <a:xfrm>
              <a:off x="1918103" y="3425208"/>
              <a:ext cx="1235005" cy="1235005"/>
              <a:chOff x="1918103" y="3425208"/>
              <a:chExt cx="1235005" cy="1235005"/>
            </a:xfrm>
          </p:grpSpPr>
          <p:sp>
            <p:nvSpPr>
              <p:cNvPr id="38" name="Ellipse 37">
                <a:extLst>
                  <a:ext uri="{FF2B5EF4-FFF2-40B4-BE49-F238E27FC236}">
                    <a16:creationId xmlns:a16="http://schemas.microsoft.com/office/drawing/2014/main" id="{050254B8-39A7-4598-8E8A-741BAD17C303}"/>
                  </a:ext>
                </a:extLst>
              </p:cNvPr>
              <p:cNvSpPr/>
              <p:nvPr/>
            </p:nvSpPr>
            <p:spPr>
              <a:xfrm>
                <a:off x="1918103" y="3425208"/>
                <a:ext cx="1235005" cy="123500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grpSp>
            <p:nvGrpSpPr>
              <p:cNvPr id="18435" name="Gruppieren 18434">
                <a:extLst>
                  <a:ext uri="{FF2B5EF4-FFF2-40B4-BE49-F238E27FC236}">
                    <a16:creationId xmlns:a16="http://schemas.microsoft.com/office/drawing/2014/main" id="{5EADBFE9-2750-45C1-859C-C1283E959675}"/>
                  </a:ext>
                </a:extLst>
              </p:cNvPr>
              <p:cNvGrpSpPr/>
              <p:nvPr/>
            </p:nvGrpSpPr>
            <p:grpSpPr>
              <a:xfrm>
                <a:off x="2101353" y="3832231"/>
                <a:ext cx="768861" cy="427374"/>
                <a:chOff x="2075226" y="3745141"/>
                <a:chExt cx="768861" cy="427374"/>
              </a:xfrm>
            </p:grpSpPr>
            <p:sp>
              <p:nvSpPr>
                <p:cNvPr id="39" name="Ellipse 38">
                  <a:extLst>
                    <a:ext uri="{FF2B5EF4-FFF2-40B4-BE49-F238E27FC236}">
                      <a16:creationId xmlns:a16="http://schemas.microsoft.com/office/drawing/2014/main" id="{23BE1BEF-70EC-4E79-9534-CE9E0B0E6A90}"/>
                    </a:ext>
                  </a:extLst>
                </p:cNvPr>
                <p:cNvSpPr/>
                <p:nvPr/>
              </p:nvSpPr>
              <p:spPr>
                <a:xfrm>
                  <a:off x="2075226" y="3745141"/>
                  <a:ext cx="427374" cy="427374"/>
                </a:xfrm>
                <a:prstGeom prst="ellipse">
                  <a:avLst/>
                </a:prstGeom>
                <a:solidFill>
                  <a:srgbClr val="FF0000"/>
                </a:solidFill>
                <a:ln>
                  <a:noFill/>
                </a:ln>
                <a:scene3d>
                  <a:camera prst="orthographicFront">
                    <a:rot lat="60000" lon="180000" rev="21579843"/>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O</a:t>
                  </a:r>
                </a:p>
              </p:txBody>
            </p:sp>
            <p:sp>
              <p:nvSpPr>
                <p:cNvPr id="40" name="Ellipse 39">
                  <a:extLst>
                    <a:ext uri="{FF2B5EF4-FFF2-40B4-BE49-F238E27FC236}">
                      <a16:creationId xmlns:a16="http://schemas.microsoft.com/office/drawing/2014/main" id="{F7C187AE-8772-4AFE-AFCA-F67CDC054D35}"/>
                    </a:ext>
                  </a:extLst>
                </p:cNvPr>
                <p:cNvSpPr/>
                <p:nvPr/>
              </p:nvSpPr>
              <p:spPr>
                <a:xfrm>
                  <a:off x="2416713" y="3745141"/>
                  <a:ext cx="427374" cy="427374"/>
                </a:xfrm>
                <a:prstGeom prst="ellipse">
                  <a:avLst/>
                </a:prstGeom>
                <a:solidFill>
                  <a:srgbClr val="FF0000"/>
                </a:solidFill>
                <a:ln>
                  <a:noFill/>
                </a:ln>
                <a:scene3d>
                  <a:camera prst="orthographicFront">
                    <a:rot lat="60000" lon="180000" rev="21579843"/>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O</a:t>
                  </a:r>
                </a:p>
              </p:txBody>
            </p:sp>
          </p:grpSp>
        </p:grpSp>
        <p:sp>
          <p:nvSpPr>
            <p:cNvPr id="73" name="Textfeld 72">
              <a:extLst>
                <a:ext uri="{FF2B5EF4-FFF2-40B4-BE49-F238E27FC236}">
                  <a16:creationId xmlns:a16="http://schemas.microsoft.com/office/drawing/2014/main" id="{04DDF5FE-0BE6-4711-BB80-C6C43F484D54}"/>
                </a:ext>
              </a:extLst>
            </p:cNvPr>
            <p:cNvSpPr txBox="1"/>
            <p:nvPr/>
          </p:nvSpPr>
          <p:spPr>
            <a:xfrm>
              <a:off x="1827562" y="4726577"/>
              <a:ext cx="1404487" cy="523220"/>
            </a:xfrm>
            <a:prstGeom prst="rect">
              <a:avLst/>
            </a:prstGeom>
            <a:noFill/>
          </p:spPr>
          <p:txBody>
            <a:bodyPr wrap="none" rtlCol="0">
              <a:spAutoFit/>
            </a:bodyPr>
            <a:lstStyle/>
            <a:p>
              <a:pPr algn="ctr"/>
              <a:r>
                <a:rPr lang="de-DE" sz="1400" dirty="0">
                  <a:solidFill>
                    <a:schemeClr val="accent2"/>
                  </a:solidFill>
                </a:rPr>
                <a:t>Sauerstoff (O</a:t>
              </a:r>
              <a:r>
                <a:rPr lang="de-DE" sz="1400" baseline="-25000" dirty="0">
                  <a:solidFill>
                    <a:schemeClr val="accent2"/>
                  </a:solidFill>
                </a:rPr>
                <a:t>2</a:t>
              </a:r>
              <a:r>
                <a:rPr lang="de-DE" sz="1400" dirty="0">
                  <a:solidFill>
                    <a:schemeClr val="accent2"/>
                  </a:solidFill>
                </a:rPr>
                <a:t>)</a:t>
              </a:r>
            </a:p>
            <a:p>
              <a:pPr algn="ctr"/>
              <a:r>
                <a:rPr lang="de-DE" sz="1400" dirty="0">
                  <a:solidFill>
                    <a:schemeClr val="accent2"/>
                  </a:solidFill>
                </a:rPr>
                <a:t>21 Vol.- %</a:t>
              </a:r>
            </a:p>
          </p:txBody>
        </p:sp>
      </p:grpSp>
      <p:grpSp>
        <p:nvGrpSpPr>
          <p:cNvPr id="18449" name="Gruppieren 18448">
            <a:extLst>
              <a:ext uri="{FF2B5EF4-FFF2-40B4-BE49-F238E27FC236}">
                <a16:creationId xmlns:a16="http://schemas.microsoft.com/office/drawing/2014/main" id="{A82C7376-8AB0-4073-B001-9930185525D2}"/>
              </a:ext>
            </a:extLst>
          </p:cNvPr>
          <p:cNvGrpSpPr/>
          <p:nvPr/>
        </p:nvGrpSpPr>
        <p:grpSpPr>
          <a:xfrm>
            <a:off x="3129493" y="2368760"/>
            <a:ext cx="1715534" cy="1824588"/>
            <a:chOff x="3269458" y="3425209"/>
            <a:chExt cx="1715534" cy="1824588"/>
          </a:xfrm>
        </p:grpSpPr>
        <p:grpSp>
          <p:nvGrpSpPr>
            <p:cNvPr id="19" name="Gruppieren 18">
              <a:extLst>
                <a:ext uri="{FF2B5EF4-FFF2-40B4-BE49-F238E27FC236}">
                  <a16:creationId xmlns:a16="http://schemas.microsoft.com/office/drawing/2014/main" id="{CC56F2CF-6870-45FA-AC1A-17F80C7A131C}"/>
                </a:ext>
              </a:extLst>
            </p:cNvPr>
            <p:cNvGrpSpPr/>
            <p:nvPr/>
          </p:nvGrpSpPr>
          <p:grpSpPr>
            <a:xfrm>
              <a:off x="3432141" y="3425209"/>
              <a:ext cx="1235004" cy="1235004"/>
              <a:chOff x="3432141" y="3425209"/>
              <a:chExt cx="1235004" cy="1235004"/>
            </a:xfrm>
          </p:grpSpPr>
          <p:sp>
            <p:nvSpPr>
              <p:cNvPr id="43" name="Ellipse 42">
                <a:extLst>
                  <a:ext uri="{FF2B5EF4-FFF2-40B4-BE49-F238E27FC236}">
                    <a16:creationId xmlns:a16="http://schemas.microsoft.com/office/drawing/2014/main" id="{9B0B3696-99A7-4FB4-83F6-23AD0382152B}"/>
                  </a:ext>
                </a:extLst>
              </p:cNvPr>
              <p:cNvSpPr/>
              <p:nvPr/>
            </p:nvSpPr>
            <p:spPr>
              <a:xfrm>
                <a:off x="3432141" y="3425209"/>
                <a:ext cx="1235004" cy="123500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grpSp>
            <p:nvGrpSpPr>
              <p:cNvPr id="15" name="Gruppieren 14">
                <a:extLst>
                  <a:ext uri="{FF2B5EF4-FFF2-40B4-BE49-F238E27FC236}">
                    <a16:creationId xmlns:a16="http://schemas.microsoft.com/office/drawing/2014/main" id="{F8A4A895-3C01-4456-BB33-085A29626D57}"/>
                  </a:ext>
                </a:extLst>
              </p:cNvPr>
              <p:cNvGrpSpPr/>
              <p:nvPr/>
            </p:nvGrpSpPr>
            <p:grpSpPr>
              <a:xfrm>
                <a:off x="3568724" y="3611345"/>
                <a:ext cx="866662" cy="772744"/>
                <a:chOff x="3551306" y="3550382"/>
                <a:chExt cx="866662" cy="772744"/>
              </a:xfrm>
            </p:grpSpPr>
            <p:sp>
              <p:nvSpPr>
                <p:cNvPr id="44" name="Ellipse 43">
                  <a:extLst>
                    <a:ext uri="{FF2B5EF4-FFF2-40B4-BE49-F238E27FC236}">
                      <a16:creationId xmlns:a16="http://schemas.microsoft.com/office/drawing/2014/main" id="{3E23CE2F-F9FC-4EB2-8041-76A268A3A52C}"/>
                    </a:ext>
                  </a:extLst>
                </p:cNvPr>
                <p:cNvSpPr/>
                <p:nvPr/>
              </p:nvSpPr>
              <p:spPr>
                <a:xfrm>
                  <a:off x="3683861" y="3550382"/>
                  <a:ext cx="565510" cy="565510"/>
                </a:xfrm>
                <a:prstGeom prst="ellipse">
                  <a:avLst/>
                </a:prstGeom>
                <a:solidFill>
                  <a:schemeClr val="tx1">
                    <a:lumMod val="65000"/>
                    <a:lumOff val="35000"/>
                  </a:schemeClr>
                </a:solidFill>
                <a:ln>
                  <a:noFill/>
                </a:ln>
                <a:scene3d>
                  <a:camera prst="orthographicFront">
                    <a:rot lat="21352140" lon="180000" rev="21579843"/>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C</a:t>
                  </a:r>
                </a:p>
              </p:txBody>
            </p:sp>
            <p:sp>
              <p:nvSpPr>
                <p:cNvPr id="45" name="Ellipse 44">
                  <a:extLst>
                    <a:ext uri="{FF2B5EF4-FFF2-40B4-BE49-F238E27FC236}">
                      <a16:creationId xmlns:a16="http://schemas.microsoft.com/office/drawing/2014/main" id="{337EABB4-74E4-40EA-A573-296D3AFC2D8B}"/>
                    </a:ext>
                  </a:extLst>
                </p:cNvPr>
                <p:cNvSpPr/>
                <p:nvPr/>
              </p:nvSpPr>
              <p:spPr>
                <a:xfrm>
                  <a:off x="3551306" y="3985932"/>
                  <a:ext cx="337194" cy="337194"/>
                </a:xfrm>
                <a:prstGeom prst="ellipse">
                  <a:avLst/>
                </a:prstGeom>
                <a:solidFill>
                  <a:srgbClr val="FF0000"/>
                </a:solidFill>
                <a:ln>
                  <a:noFill/>
                </a:ln>
                <a:scene3d>
                  <a:camera prst="orthographicFront">
                    <a:rot lat="60000" lon="180000" rev="5506"/>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O</a:t>
                  </a:r>
                </a:p>
              </p:txBody>
            </p:sp>
            <p:sp>
              <p:nvSpPr>
                <p:cNvPr id="46" name="Ellipse 45">
                  <a:extLst>
                    <a:ext uri="{FF2B5EF4-FFF2-40B4-BE49-F238E27FC236}">
                      <a16:creationId xmlns:a16="http://schemas.microsoft.com/office/drawing/2014/main" id="{B79C8AF2-32E9-424F-9CDB-9791CF04DB45}"/>
                    </a:ext>
                  </a:extLst>
                </p:cNvPr>
                <p:cNvSpPr/>
                <p:nvPr/>
              </p:nvSpPr>
              <p:spPr>
                <a:xfrm>
                  <a:off x="4080774" y="3977047"/>
                  <a:ext cx="337194" cy="337194"/>
                </a:xfrm>
                <a:prstGeom prst="ellipse">
                  <a:avLst/>
                </a:prstGeom>
                <a:solidFill>
                  <a:srgbClr val="FF0000"/>
                </a:solidFill>
                <a:ln>
                  <a:noFill/>
                </a:ln>
                <a:scene3d>
                  <a:camera prst="orthographicFront">
                    <a:rot lat="60000" lon="180000" rev="5506"/>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O</a:t>
                  </a:r>
                </a:p>
              </p:txBody>
            </p:sp>
          </p:grpSp>
        </p:grpSp>
        <p:sp>
          <p:nvSpPr>
            <p:cNvPr id="74" name="Textfeld 73">
              <a:extLst>
                <a:ext uri="{FF2B5EF4-FFF2-40B4-BE49-F238E27FC236}">
                  <a16:creationId xmlns:a16="http://schemas.microsoft.com/office/drawing/2014/main" id="{883F906C-600E-40D9-A22C-11FB25DA8748}"/>
                </a:ext>
              </a:extLst>
            </p:cNvPr>
            <p:cNvSpPr txBox="1"/>
            <p:nvPr/>
          </p:nvSpPr>
          <p:spPr>
            <a:xfrm>
              <a:off x="3269458" y="4726577"/>
              <a:ext cx="1715534" cy="523220"/>
            </a:xfrm>
            <a:prstGeom prst="rect">
              <a:avLst/>
            </a:prstGeom>
            <a:noFill/>
          </p:spPr>
          <p:txBody>
            <a:bodyPr wrap="none" rtlCol="0">
              <a:spAutoFit/>
            </a:bodyPr>
            <a:lstStyle/>
            <a:p>
              <a:pPr algn="ctr"/>
              <a:r>
                <a:rPr lang="de-DE" sz="1400" dirty="0">
                  <a:solidFill>
                    <a:schemeClr val="accent2"/>
                  </a:solidFill>
                </a:rPr>
                <a:t>Kohlendioxid (CO</a:t>
              </a:r>
              <a:r>
                <a:rPr lang="de-DE" sz="1400" baseline="-25000" dirty="0">
                  <a:solidFill>
                    <a:schemeClr val="accent2"/>
                  </a:solidFill>
                </a:rPr>
                <a:t>2</a:t>
              </a:r>
              <a:r>
                <a:rPr lang="de-DE" sz="1400" dirty="0">
                  <a:solidFill>
                    <a:schemeClr val="accent2"/>
                  </a:solidFill>
                </a:rPr>
                <a:t>)</a:t>
              </a:r>
            </a:p>
            <a:p>
              <a:pPr algn="ctr"/>
              <a:r>
                <a:rPr lang="de-DE" sz="1400" dirty="0">
                  <a:solidFill>
                    <a:schemeClr val="accent2"/>
                  </a:solidFill>
                </a:rPr>
                <a:t>0,04 Vol.-%</a:t>
              </a:r>
            </a:p>
          </p:txBody>
        </p:sp>
      </p:grpSp>
      <p:sp>
        <p:nvSpPr>
          <p:cNvPr id="12" name="Teilkreis 11">
            <a:extLst>
              <a:ext uri="{FF2B5EF4-FFF2-40B4-BE49-F238E27FC236}">
                <a16:creationId xmlns:a16="http://schemas.microsoft.com/office/drawing/2014/main" id="{FD297DF9-C643-4527-BB61-041FEB5989C6}"/>
              </a:ext>
            </a:extLst>
          </p:cNvPr>
          <p:cNvSpPr/>
          <p:nvPr/>
        </p:nvSpPr>
        <p:spPr bwMode="auto">
          <a:xfrm flipV="1">
            <a:off x="287273" y="5436154"/>
            <a:ext cx="9224070" cy="1380571"/>
          </a:xfrm>
          <a:prstGeom prst="pie">
            <a:avLst>
              <a:gd name="adj1" fmla="val 13209"/>
              <a:gd name="adj2" fmla="val 10797936"/>
            </a:avLst>
          </a:prstGeom>
          <a:solidFill>
            <a:srgbClr val="0080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4" name="Textfeld 13">
            <a:extLst>
              <a:ext uri="{FF2B5EF4-FFF2-40B4-BE49-F238E27FC236}">
                <a16:creationId xmlns:a16="http://schemas.microsoft.com/office/drawing/2014/main" id="{1AA92377-F841-4081-9D48-C4078B5659B8}"/>
              </a:ext>
            </a:extLst>
          </p:cNvPr>
          <p:cNvSpPr txBox="1"/>
          <p:nvPr/>
        </p:nvSpPr>
        <p:spPr>
          <a:xfrm>
            <a:off x="4341600" y="5552626"/>
            <a:ext cx="835485" cy="461665"/>
          </a:xfrm>
          <a:prstGeom prst="rect">
            <a:avLst/>
          </a:prstGeom>
          <a:noFill/>
        </p:spPr>
        <p:txBody>
          <a:bodyPr wrap="none" rtlCol="0">
            <a:spAutoFit/>
          </a:bodyPr>
          <a:lstStyle/>
          <a:p>
            <a:r>
              <a:rPr lang="de-DE" dirty="0">
                <a:solidFill>
                  <a:schemeClr val="bg1"/>
                </a:solidFill>
              </a:rPr>
              <a:t>Erde</a:t>
            </a:r>
          </a:p>
        </p:txBody>
      </p:sp>
      <p:grpSp>
        <p:nvGrpSpPr>
          <p:cNvPr id="4" name="Gruppieren 3">
            <a:extLst>
              <a:ext uri="{FF2B5EF4-FFF2-40B4-BE49-F238E27FC236}">
                <a16:creationId xmlns:a16="http://schemas.microsoft.com/office/drawing/2014/main" id="{89963D7A-9AF9-497D-BBD6-05BD5970A13A}"/>
              </a:ext>
            </a:extLst>
          </p:cNvPr>
          <p:cNvGrpSpPr/>
          <p:nvPr/>
        </p:nvGrpSpPr>
        <p:grpSpPr>
          <a:xfrm>
            <a:off x="3465410" y="852801"/>
            <a:ext cx="6440590" cy="4968138"/>
            <a:chOff x="3596044" y="852801"/>
            <a:chExt cx="6440590" cy="4968138"/>
          </a:xfrm>
        </p:grpSpPr>
        <p:grpSp>
          <p:nvGrpSpPr>
            <p:cNvPr id="18" name="Gruppieren 17">
              <a:extLst>
                <a:ext uri="{FF2B5EF4-FFF2-40B4-BE49-F238E27FC236}">
                  <a16:creationId xmlns:a16="http://schemas.microsoft.com/office/drawing/2014/main" id="{A3FE5F21-9ACF-4EBD-A2CA-72D0E722DD97}"/>
                </a:ext>
              </a:extLst>
            </p:cNvPr>
            <p:cNvGrpSpPr/>
            <p:nvPr/>
          </p:nvGrpSpPr>
          <p:grpSpPr>
            <a:xfrm>
              <a:off x="3596044" y="852801"/>
              <a:ext cx="6440590" cy="4968138"/>
              <a:chOff x="3596044" y="852801"/>
              <a:chExt cx="6440590" cy="4968138"/>
            </a:xfrm>
          </p:grpSpPr>
          <p:sp>
            <p:nvSpPr>
              <p:cNvPr id="18444" name="Textfeld 18443">
                <a:extLst>
                  <a:ext uri="{FF2B5EF4-FFF2-40B4-BE49-F238E27FC236}">
                    <a16:creationId xmlns:a16="http://schemas.microsoft.com/office/drawing/2014/main" id="{E2E86655-3732-4A02-94F3-FA3C95239784}"/>
                  </a:ext>
                </a:extLst>
              </p:cNvPr>
              <p:cNvSpPr txBox="1"/>
              <p:nvPr/>
            </p:nvSpPr>
            <p:spPr>
              <a:xfrm>
                <a:off x="6053907" y="852801"/>
                <a:ext cx="3982727" cy="830997"/>
              </a:xfrm>
              <a:prstGeom prst="rect">
                <a:avLst/>
              </a:prstGeom>
              <a:noFill/>
            </p:spPr>
            <p:txBody>
              <a:bodyPr wrap="square" rtlCol="0">
                <a:spAutoFit/>
              </a:bodyPr>
              <a:lstStyle/>
              <a:p>
                <a:r>
                  <a:rPr lang="de-DE" sz="1600" dirty="0">
                    <a:solidFill>
                      <a:schemeClr val="accent2"/>
                    </a:solidFill>
                  </a:rPr>
                  <a:t>3- und mehratomige Moleküle absorbieren/ reflektieren teilweise die Infrarotstrahlung und heizen die Erde auf</a:t>
                </a:r>
              </a:p>
            </p:txBody>
          </p:sp>
          <p:sp>
            <p:nvSpPr>
              <p:cNvPr id="85" name="Pfeil: nach unten 84">
                <a:extLst>
                  <a:ext uri="{FF2B5EF4-FFF2-40B4-BE49-F238E27FC236}">
                    <a16:creationId xmlns:a16="http://schemas.microsoft.com/office/drawing/2014/main" id="{58AB0714-FD83-4094-BD98-0755A0949263}"/>
                  </a:ext>
                </a:extLst>
              </p:cNvPr>
              <p:cNvSpPr/>
              <p:nvPr/>
            </p:nvSpPr>
            <p:spPr bwMode="auto">
              <a:xfrm rot="9674615">
                <a:off x="4363724" y="3162894"/>
                <a:ext cx="119454" cy="2339543"/>
              </a:xfrm>
              <a:prstGeom prst="downArrow">
                <a:avLst/>
              </a:prstGeom>
              <a:solidFill>
                <a:srgbClr val="FF99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6" name="Pfeil: nach unten 85">
                <a:extLst>
                  <a:ext uri="{FF2B5EF4-FFF2-40B4-BE49-F238E27FC236}">
                    <a16:creationId xmlns:a16="http://schemas.microsoft.com/office/drawing/2014/main" id="{2E1896CF-642C-44F5-A25C-CC0899B3353D}"/>
                  </a:ext>
                </a:extLst>
              </p:cNvPr>
              <p:cNvSpPr/>
              <p:nvPr/>
            </p:nvSpPr>
            <p:spPr bwMode="auto">
              <a:xfrm rot="11882095">
                <a:off x="5289102" y="3340485"/>
                <a:ext cx="131862" cy="2141468"/>
              </a:xfrm>
              <a:prstGeom prst="downArrow">
                <a:avLst/>
              </a:prstGeom>
              <a:solidFill>
                <a:srgbClr val="FF99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99" name="Pfeil: nach unten 98">
                <a:extLst>
                  <a:ext uri="{FF2B5EF4-FFF2-40B4-BE49-F238E27FC236}">
                    <a16:creationId xmlns:a16="http://schemas.microsoft.com/office/drawing/2014/main" id="{BA10CDBB-F9E5-4952-9E77-6705FE6E8B4E}"/>
                  </a:ext>
                </a:extLst>
              </p:cNvPr>
              <p:cNvSpPr/>
              <p:nvPr/>
            </p:nvSpPr>
            <p:spPr bwMode="auto">
              <a:xfrm rot="13323066">
                <a:off x="6016479" y="2914900"/>
                <a:ext cx="133960" cy="2906039"/>
              </a:xfrm>
              <a:prstGeom prst="downArrow">
                <a:avLst/>
              </a:prstGeom>
              <a:solidFill>
                <a:srgbClr val="FF99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5" name="Pfeil: nach unten 24">
                <a:extLst>
                  <a:ext uri="{FF2B5EF4-FFF2-40B4-BE49-F238E27FC236}">
                    <a16:creationId xmlns:a16="http://schemas.microsoft.com/office/drawing/2014/main" id="{0D377B4A-7B94-6FAD-0AAA-639C5292350C}"/>
                  </a:ext>
                </a:extLst>
              </p:cNvPr>
              <p:cNvSpPr/>
              <p:nvPr/>
            </p:nvSpPr>
            <p:spPr bwMode="auto">
              <a:xfrm rot="9674615">
                <a:off x="3596044" y="1558021"/>
                <a:ext cx="119454" cy="982176"/>
              </a:xfrm>
              <a:prstGeom prst="downArrow">
                <a:avLst/>
              </a:prstGeom>
              <a:solidFill>
                <a:srgbClr val="FF9900"/>
              </a:solidFill>
              <a:ln w="12700" cap="flat" cmpd="sng" algn="ctr">
                <a:solidFill>
                  <a:schemeClr val="tx1"/>
                </a:solidFill>
                <a:prstDash val="dash"/>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7" name="Pfeil: nach unten 26">
                <a:extLst>
                  <a:ext uri="{FF2B5EF4-FFF2-40B4-BE49-F238E27FC236}">
                    <a16:creationId xmlns:a16="http://schemas.microsoft.com/office/drawing/2014/main" id="{2A28F3E5-9026-8B37-A3AE-A619050D11D8}"/>
                  </a:ext>
                </a:extLst>
              </p:cNvPr>
              <p:cNvSpPr/>
              <p:nvPr/>
            </p:nvSpPr>
            <p:spPr bwMode="auto">
              <a:xfrm rot="11882095">
                <a:off x="6071770" y="1640880"/>
                <a:ext cx="131862" cy="864154"/>
              </a:xfrm>
              <a:prstGeom prst="downArrow">
                <a:avLst/>
              </a:prstGeom>
              <a:solidFill>
                <a:srgbClr val="FF9900"/>
              </a:solidFill>
              <a:ln w="12700" cap="flat" cmpd="sng" algn="ctr">
                <a:solidFill>
                  <a:schemeClr val="tx1"/>
                </a:solidFill>
                <a:prstDash val="dash"/>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8" name="Pfeil: nach unten 27">
                <a:extLst>
                  <a:ext uri="{FF2B5EF4-FFF2-40B4-BE49-F238E27FC236}">
                    <a16:creationId xmlns:a16="http://schemas.microsoft.com/office/drawing/2014/main" id="{4D8574AC-A54D-FDD2-5CB0-3EDAC00161FD}"/>
                  </a:ext>
                </a:extLst>
              </p:cNvPr>
              <p:cNvSpPr/>
              <p:nvPr/>
            </p:nvSpPr>
            <p:spPr bwMode="auto">
              <a:xfrm rot="13323066">
                <a:off x="7809763" y="1879763"/>
                <a:ext cx="133960" cy="897157"/>
              </a:xfrm>
              <a:prstGeom prst="downArrow">
                <a:avLst/>
              </a:prstGeom>
              <a:solidFill>
                <a:srgbClr val="FF9900"/>
              </a:solidFill>
              <a:ln w="12700" cap="flat" cmpd="sng" algn="ctr">
                <a:solidFill>
                  <a:schemeClr val="tx1"/>
                </a:solidFill>
                <a:prstDash val="dash"/>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100" name="Pfeil: nach unten 99">
              <a:extLst>
                <a:ext uri="{FF2B5EF4-FFF2-40B4-BE49-F238E27FC236}">
                  <a16:creationId xmlns:a16="http://schemas.microsoft.com/office/drawing/2014/main" id="{4E24553A-8797-4D7F-8B9C-C682161856BB}"/>
                </a:ext>
              </a:extLst>
            </p:cNvPr>
            <p:cNvSpPr/>
            <p:nvPr/>
          </p:nvSpPr>
          <p:spPr bwMode="auto">
            <a:xfrm rot="19251964" flipH="1">
              <a:off x="5840934" y="3369173"/>
              <a:ext cx="109316" cy="397289"/>
            </a:xfrm>
            <a:prstGeom prst="downArrow">
              <a:avLst/>
            </a:prstGeom>
            <a:solidFill>
              <a:srgbClr val="FF99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2" name="Pfeil: nach unten 101">
              <a:extLst>
                <a:ext uri="{FF2B5EF4-FFF2-40B4-BE49-F238E27FC236}">
                  <a16:creationId xmlns:a16="http://schemas.microsoft.com/office/drawing/2014/main" id="{A5632B6D-BE0D-461B-A5CE-1B2B056D51B7}"/>
                </a:ext>
              </a:extLst>
            </p:cNvPr>
            <p:cNvSpPr/>
            <p:nvPr/>
          </p:nvSpPr>
          <p:spPr bwMode="auto">
            <a:xfrm rot="1985681" flipH="1">
              <a:off x="3761211" y="3230206"/>
              <a:ext cx="109316" cy="532015"/>
            </a:xfrm>
            <a:prstGeom prst="downArrow">
              <a:avLst/>
            </a:prstGeom>
            <a:solidFill>
              <a:srgbClr val="FF99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3" name="Pfeil: nach unten 102">
              <a:extLst>
                <a:ext uri="{FF2B5EF4-FFF2-40B4-BE49-F238E27FC236}">
                  <a16:creationId xmlns:a16="http://schemas.microsoft.com/office/drawing/2014/main" id="{1C76A6C8-5B11-471B-8938-2578190AC7A1}"/>
                </a:ext>
              </a:extLst>
            </p:cNvPr>
            <p:cNvSpPr/>
            <p:nvPr/>
          </p:nvSpPr>
          <p:spPr bwMode="auto">
            <a:xfrm rot="19102190" flipH="1">
              <a:off x="7329947" y="3271506"/>
              <a:ext cx="109316" cy="499830"/>
            </a:xfrm>
            <a:prstGeom prst="downArrow">
              <a:avLst/>
            </a:prstGeom>
            <a:solidFill>
              <a:srgbClr val="FF99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5" name="Gruppieren 4">
            <a:extLst>
              <a:ext uri="{FF2B5EF4-FFF2-40B4-BE49-F238E27FC236}">
                <a16:creationId xmlns:a16="http://schemas.microsoft.com/office/drawing/2014/main" id="{295AD8E2-7354-412A-8B85-04850688F61B}"/>
              </a:ext>
            </a:extLst>
          </p:cNvPr>
          <p:cNvGrpSpPr/>
          <p:nvPr/>
        </p:nvGrpSpPr>
        <p:grpSpPr>
          <a:xfrm rot="171088">
            <a:off x="8309532" y="2031358"/>
            <a:ext cx="1265214" cy="3717792"/>
            <a:chOff x="8421585" y="2026961"/>
            <a:chExt cx="1265214" cy="3717792"/>
          </a:xfrm>
        </p:grpSpPr>
        <p:sp>
          <p:nvSpPr>
            <p:cNvPr id="87" name="Pfeil: nach unten 86">
              <a:extLst>
                <a:ext uri="{FF2B5EF4-FFF2-40B4-BE49-F238E27FC236}">
                  <a16:creationId xmlns:a16="http://schemas.microsoft.com/office/drawing/2014/main" id="{520AD024-2BFE-46A7-900D-D0E952515F96}"/>
                </a:ext>
              </a:extLst>
            </p:cNvPr>
            <p:cNvSpPr/>
            <p:nvPr/>
          </p:nvSpPr>
          <p:spPr bwMode="auto">
            <a:xfrm rot="12538399">
              <a:off x="8421585" y="3152845"/>
              <a:ext cx="111292" cy="2591908"/>
            </a:xfrm>
            <a:prstGeom prst="downArrow">
              <a:avLst/>
            </a:prstGeom>
            <a:solidFill>
              <a:srgbClr val="FF99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4" name="Pfeil: nach unten 103">
              <a:extLst>
                <a:ext uri="{FF2B5EF4-FFF2-40B4-BE49-F238E27FC236}">
                  <a16:creationId xmlns:a16="http://schemas.microsoft.com/office/drawing/2014/main" id="{E835F040-681C-49E9-8A49-F82CA7C40B95}"/>
                </a:ext>
              </a:extLst>
            </p:cNvPr>
            <p:cNvSpPr/>
            <p:nvPr/>
          </p:nvSpPr>
          <p:spPr bwMode="auto">
            <a:xfrm rot="19811668" flipH="1">
              <a:off x="9397376" y="3253748"/>
              <a:ext cx="109316" cy="468837"/>
            </a:xfrm>
            <a:prstGeom prst="downArrow">
              <a:avLst/>
            </a:prstGeom>
            <a:solidFill>
              <a:srgbClr val="FF99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7" name="Pfeil: nach unten 36">
              <a:extLst>
                <a:ext uri="{FF2B5EF4-FFF2-40B4-BE49-F238E27FC236}">
                  <a16:creationId xmlns:a16="http://schemas.microsoft.com/office/drawing/2014/main" id="{044C534B-EEA0-BF0F-47A0-4837284E6C8E}"/>
                </a:ext>
              </a:extLst>
            </p:cNvPr>
            <p:cNvSpPr/>
            <p:nvPr/>
          </p:nvSpPr>
          <p:spPr bwMode="auto">
            <a:xfrm rot="12538399">
              <a:off x="9575507" y="2026961"/>
              <a:ext cx="111292" cy="630688"/>
            </a:xfrm>
            <a:prstGeom prst="downArrow">
              <a:avLst/>
            </a:prstGeom>
            <a:solidFill>
              <a:srgbClr val="FF9900"/>
            </a:solidFill>
            <a:ln w="12700" cap="flat" cmpd="sng" algn="ctr">
              <a:solidFill>
                <a:schemeClr val="tx1"/>
              </a:solidFill>
              <a:prstDash val="dash"/>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20" name="Gruppieren 19">
            <a:extLst>
              <a:ext uri="{FF2B5EF4-FFF2-40B4-BE49-F238E27FC236}">
                <a16:creationId xmlns:a16="http://schemas.microsoft.com/office/drawing/2014/main" id="{97DA26C0-6C21-BF81-D5BB-7B8C4DD12DD3}"/>
              </a:ext>
            </a:extLst>
          </p:cNvPr>
          <p:cNvGrpSpPr/>
          <p:nvPr/>
        </p:nvGrpSpPr>
        <p:grpSpPr>
          <a:xfrm>
            <a:off x="3343368" y="496530"/>
            <a:ext cx="2893923" cy="5485402"/>
            <a:chOff x="3389088" y="496530"/>
            <a:chExt cx="2893923" cy="5485402"/>
          </a:xfrm>
        </p:grpSpPr>
        <p:grpSp>
          <p:nvGrpSpPr>
            <p:cNvPr id="18456" name="Gruppieren 18455">
              <a:extLst>
                <a:ext uri="{FF2B5EF4-FFF2-40B4-BE49-F238E27FC236}">
                  <a16:creationId xmlns:a16="http://schemas.microsoft.com/office/drawing/2014/main" id="{EF9AF953-A289-4292-897D-74BD245FF8D4}"/>
                </a:ext>
              </a:extLst>
            </p:cNvPr>
            <p:cNvGrpSpPr/>
            <p:nvPr/>
          </p:nvGrpSpPr>
          <p:grpSpPr>
            <a:xfrm>
              <a:off x="3389088" y="496530"/>
              <a:ext cx="2893923" cy="5485402"/>
              <a:chOff x="3529053" y="496530"/>
              <a:chExt cx="2893923" cy="5485402"/>
            </a:xfrm>
          </p:grpSpPr>
          <p:sp>
            <p:nvSpPr>
              <p:cNvPr id="88" name="Pfeil: nach unten 87">
                <a:extLst>
                  <a:ext uri="{FF2B5EF4-FFF2-40B4-BE49-F238E27FC236}">
                    <a16:creationId xmlns:a16="http://schemas.microsoft.com/office/drawing/2014/main" id="{740FA0A1-C6F7-4E5F-BE49-970187AB09E8}"/>
                  </a:ext>
                </a:extLst>
              </p:cNvPr>
              <p:cNvSpPr/>
              <p:nvPr/>
            </p:nvSpPr>
            <p:spPr bwMode="auto">
              <a:xfrm rot="1679343">
                <a:off x="3529053" y="529490"/>
                <a:ext cx="106144" cy="5349664"/>
              </a:xfrm>
              <a:prstGeom prst="downArrow">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0" name="Pfeil: nach unten 79">
                <a:extLst>
                  <a:ext uri="{FF2B5EF4-FFF2-40B4-BE49-F238E27FC236}">
                    <a16:creationId xmlns:a16="http://schemas.microsoft.com/office/drawing/2014/main" id="{E6EB9E63-10BF-4649-A679-765D0226ADDF}"/>
                  </a:ext>
                </a:extLst>
              </p:cNvPr>
              <p:cNvSpPr/>
              <p:nvPr/>
            </p:nvSpPr>
            <p:spPr bwMode="auto">
              <a:xfrm rot="19698548">
                <a:off x="6304964" y="496530"/>
                <a:ext cx="118012" cy="5485402"/>
              </a:xfrm>
              <a:prstGeom prst="downArrow">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 name="Pfeil: nach unten 81">
                <a:extLst>
                  <a:ext uri="{FF2B5EF4-FFF2-40B4-BE49-F238E27FC236}">
                    <a16:creationId xmlns:a16="http://schemas.microsoft.com/office/drawing/2014/main" id="{480644D4-2835-43F8-AFDB-427CC619C192}"/>
                  </a:ext>
                </a:extLst>
              </p:cNvPr>
              <p:cNvSpPr/>
              <p:nvPr/>
            </p:nvSpPr>
            <p:spPr bwMode="auto">
              <a:xfrm>
                <a:off x="4848687" y="886004"/>
                <a:ext cx="123761" cy="4518012"/>
              </a:xfrm>
              <a:prstGeom prst="downArrow">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8446" name="Gruppieren 18445">
                <a:extLst>
                  <a:ext uri="{FF2B5EF4-FFF2-40B4-BE49-F238E27FC236}">
                    <a16:creationId xmlns:a16="http://schemas.microsoft.com/office/drawing/2014/main" id="{D892A3FF-A7B5-4D91-BEED-9025A80DD6D6}"/>
                  </a:ext>
                </a:extLst>
              </p:cNvPr>
              <p:cNvGrpSpPr/>
              <p:nvPr/>
            </p:nvGrpSpPr>
            <p:grpSpPr>
              <a:xfrm>
                <a:off x="4163440" y="1220294"/>
                <a:ext cx="1436664" cy="500366"/>
                <a:chOff x="-2038313" y="3476006"/>
                <a:chExt cx="1436664" cy="500366"/>
              </a:xfrm>
            </p:grpSpPr>
            <p:sp>
              <p:nvSpPr>
                <p:cNvPr id="53" name="Rechteck 52">
                  <a:extLst>
                    <a:ext uri="{FF2B5EF4-FFF2-40B4-BE49-F238E27FC236}">
                      <a16:creationId xmlns:a16="http://schemas.microsoft.com/office/drawing/2014/main" id="{3ED1114C-3B8A-4CAF-B3A9-ADE65FD2D3D9}"/>
                    </a:ext>
                  </a:extLst>
                </p:cNvPr>
                <p:cNvSpPr/>
                <p:nvPr/>
              </p:nvSpPr>
              <p:spPr bwMode="auto">
                <a:xfrm>
                  <a:off x="-2038313" y="3476006"/>
                  <a:ext cx="1436664" cy="500366"/>
                </a:xfrm>
                <a:prstGeom prst="rect">
                  <a:avLst/>
                </a:prstGeom>
                <a:solidFill>
                  <a:srgbClr val="FFFFFF">
                    <a:alpha val="74902"/>
                  </a:srgb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8445" name="Gruppieren 18444">
                  <a:extLst>
                    <a:ext uri="{FF2B5EF4-FFF2-40B4-BE49-F238E27FC236}">
                      <a16:creationId xmlns:a16="http://schemas.microsoft.com/office/drawing/2014/main" id="{FDF4E85C-3962-4790-8721-992A23C79F0A}"/>
                    </a:ext>
                  </a:extLst>
                </p:cNvPr>
                <p:cNvGrpSpPr/>
                <p:nvPr/>
              </p:nvGrpSpPr>
              <p:grpSpPr>
                <a:xfrm>
                  <a:off x="-1892955" y="3540150"/>
                  <a:ext cx="1127219" cy="201463"/>
                  <a:chOff x="-2155403" y="4499932"/>
                  <a:chExt cx="1266743" cy="201463"/>
                </a:xfrm>
              </p:grpSpPr>
              <p:sp>
                <p:nvSpPr>
                  <p:cNvPr id="47" name="Freihandform: Form 46">
                    <a:extLst>
                      <a:ext uri="{FF2B5EF4-FFF2-40B4-BE49-F238E27FC236}">
                        <a16:creationId xmlns:a16="http://schemas.microsoft.com/office/drawing/2014/main" id="{65C81748-9F36-4081-B975-CED392654E87}"/>
                      </a:ext>
                    </a:extLst>
                  </p:cNvPr>
                  <p:cNvSpPr/>
                  <p:nvPr/>
                </p:nvSpPr>
                <p:spPr bwMode="auto">
                  <a:xfrm rot="5400000">
                    <a:off x="-1727135" y="4495444"/>
                    <a:ext cx="201463" cy="210439"/>
                  </a:xfrm>
                  <a:custGeom>
                    <a:avLst/>
                    <a:gdLst>
                      <a:gd name="connsiteX0" fmla="*/ 986058 w 1980222"/>
                      <a:gd name="connsiteY0" fmla="*/ 0 h 1262743"/>
                      <a:gd name="connsiteX1" fmla="*/ 1952709 w 1980222"/>
                      <a:gd name="connsiteY1" fmla="*/ 461554 h 1262743"/>
                      <a:gd name="connsiteX2" fmla="*/ 28115 w 1980222"/>
                      <a:gd name="connsiteY2" fmla="*/ 836023 h 1262743"/>
                      <a:gd name="connsiteX3" fmla="*/ 986058 w 1980222"/>
                      <a:gd name="connsiteY3" fmla="*/ 1262743 h 1262743"/>
                    </a:gdLst>
                    <a:ahLst/>
                    <a:cxnLst>
                      <a:cxn ang="0">
                        <a:pos x="connsiteX0" y="connsiteY0"/>
                      </a:cxn>
                      <a:cxn ang="0">
                        <a:pos x="connsiteX1" y="connsiteY1"/>
                      </a:cxn>
                      <a:cxn ang="0">
                        <a:pos x="connsiteX2" y="connsiteY2"/>
                      </a:cxn>
                      <a:cxn ang="0">
                        <a:pos x="connsiteX3" y="connsiteY3"/>
                      </a:cxn>
                    </a:cxnLst>
                    <a:rect l="l" t="t" r="r" b="b"/>
                    <a:pathLst>
                      <a:path w="1980222" h="1262743">
                        <a:moveTo>
                          <a:pt x="986058" y="0"/>
                        </a:moveTo>
                        <a:cubicBezTo>
                          <a:pt x="1549212" y="161108"/>
                          <a:pt x="2112366" y="322217"/>
                          <a:pt x="1952709" y="461554"/>
                        </a:cubicBezTo>
                        <a:cubicBezTo>
                          <a:pt x="1793052" y="600891"/>
                          <a:pt x="189223" y="702492"/>
                          <a:pt x="28115" y="836023"/>
                        </a:cubicBezTo>
                        <a:cubicBezTo>
                          <a:pt x="-132994" y="969555"/>
                          <a:pt x="426532" y="1116149"/>
                          <a:pt x="986058" y="1262743"/>
                        </a:cubicBezTo>
                      </a:path>
                    </a:pathLst>
                  </a:custGeom>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96" name="Freihandform: Form 95">
                    <a:extLst>
                      <a:ext uri="{FF2B5EF4-FFF2-40B4-BE49-F238E27FC236}">
                        <a16:creationId xmlns:a16="http://schemas.microsoft.com/office/drawing/2014/main" id="{71B30EFD-DFCF-4931-AA28-79FDA98BF6E9}"/>
                      </a:ext>
                    </a:extLst>
                  </p:cNvPr>
                  <p:cNvSpPr/>
                  <p:nvPr/>
                </p:nvSpPr>
                <p:spPr bwMode="auto">
                  <a:xfrm rot="5400000">
                    <a:off x="-1939025" y="4495444"/>
                    <a:ext cx="201463" cy="210439"/>
                  </a:xfrm>
                  <a:custGeom>
                    <a:avLst/>
                    <a:gdLst>
                      <a:gd name="connsiteX0" fmla="*/ 986058 w 1980222"/>
                      <a:gd name="connsiteY0" fmla="*/ 0 h 1262743"/>
                      <a:gd name="connsiteX1" fmla="*/ 1952709 w 1980222"/>
                      <a:gd name="connsiteY1" fmla="*/ 461554 h 1262743"/>
                      <a:gd name="connsiteX2" fmla="*/ 28115 w 1980222"/>
                      <a:gd name="connsiteY2" fmla="*/ 836023 h 1262743"/>
                      <a:gd name="connsiteX3" fmla="*/ 986058 w 1980222"/>
                      <a:gd name="connsiteY3" fmla="*/ 1262743 h 1262743"/>
                    </a:gdLst>
                    <a:ahLst/>
                    <a:cxnLst>
                      <a:cxn ang="0">
                        <a:pos x="connsiteX0" y="connsiteY0"/>
                      </a:cxn>
                      <a:cxn ang="0">
                        <a:pos x="connsiteX1" y="connsiteY1"/>
                      </a:cxn>
                      <a:cxn ang="0">
                        <a:pos x="connsiteX2" y="connsiteY2"/>
                      </a:cxn>
                      <a:cxn ang="0">
                        <a:pos x="connsiteX3" y="connsiteY3"/>
                      </a:cxn>
                    </a:cxnLst>
                    <a:rect l="l" t="t" r="r" b="b"/>
                    <a:pathLst>
                      <a:path w="1980222" h="1262743">
                        <a:moveTo>
                          <a:pt x="986058" y="0"/>
                        </a:moveTo>
                        <a:cubicBezTo>
                          <a:pt x="1549212" y="161108"/>
                          <a:pt x="2112366" y="322217"/>
                          <a:pt x="1952709" y="461554"/>
                        </a:cubicBezTo>
                        <a:cubicBezTo>
                          <a:pt x="1793052" y="600891"/>
                          <a:pt x="189223" y="702492"/>
                          <a:pt x="28115" y="836023"/>
                        </a:cubicBezTo>
                        <a:cubicBezTo>
                          <a:pt x="-132994" y="969555"/>
                          <a:pt x="426532" y="1116149"/>
                          <a:pt x="986058" y="1262743"/>
                        </a:cubicBezTo>
                      </a:path>
                    </a:pathLst>
                  </a:custGeom>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97" name="Freihandform: Form 96">
                    <a:extLst>
                      <a:ext uri="{FF2B5EF4-FFF2-40B4-BE49-F238E27FC236}">
                        <a16:creationId xmlns:a16="http://schemas.microsoft.com/office/drawing/2014/main" id="{305C0BFB-F673-4183-A307-922771BC27C7}"/>
                      </a:ext>
                    </a:extLst>
                  </p:cNvPr>
                  <p:cNvSpPr/>
                  <p:nvPr/>
                </p:nvSpPr>
                <p:spPr bwMode="auto">
                  <a:xfrm rot="5400000">
                    <a:off x="-2150915" y="4495444"/>
                    <a:ext cx="201463" cy="210439"/>
                  </a:xfrm>
                  <a:custGeom>
                    <a:avLst/>
                    <a:gdLst>
                      <a:gd name="connsiteX0" fmla="*/ 986058 w 1980222"/>
                      <a:gd name="connsiteY0" fmla="*/ 0 h 1262743"/>
                      <a:gd name="connsiteX1" fmla="*/ 1952709 w 1980222"/>
                      <a:gd name="connsiteY1" fmla="*/ 461554 h 1262743"/>
                      <a:gd name="connsiteX2" fmla="*/ 28115 w 1980222"/>
                      <a:gd name="connsiteY2" fmla="*/ 836023 h 1262743"/>
                      <a:gd name="connsiteX3" fmla="*/ 986058 w 1980222"/>
                      <a:gd name="connsiteY3" fmla="*/ 1262743 h 1262743"/>
                    </a:gdLst>
                    <a:ahLst/>
                    <a:cxnLst>
                      <a:cxn ang="0">
                        <a:pos x="connsiteX0" y="connsiteY0"/>
                      </a:cxn>
                      <a:cxn ang="0">
                        <a:pos x="connsiteX1" y="connsiteY1"/>
                      </a:cxn>
                      <a:cxn ang="0">
                        <a:pos x="connsiteX2" y="connsiteY2"/>
                      </a:cxn>
                      <a:cxn ang="0">
                        <a:pos x="connsiteX3" y="connsiteY3"/>
                      </a:cxn>
                    </a:cxnLst>
                    <a:rect l="l" t="t" r="r" b="b"/>
                    <a:pathLst>
                      <a:path w="1980222" h="1262743">
                        <a:moveTo>
                          <a:pt x="986058" y="0"/>
                        </a:moveTo>
                        <a:cubicBezTo>
                          <a:pt x="1549212" y="161108"/>
                          <a:pt x="2112366" y="322217"/>
                          <a:pt x="1952709" y="461554"/>
                        </a:cubicBezTo>
                        <a:cubicBezTo>
                          <a:pt x="1793052" y="600891"/>
                          <a:pt x="189223" y="702492"/>
                          <a:pt x="28115" y="836023"/>
                        </a:cubicBezTo>
                        <a:cubicBezTo>
                          <a:pt x="-132994" y="969555"/>
                          <a:pt x="426532" y="1116149"/>
                          <a:pt x="986058" y="1262743"/>
                        </a:cubicBezTo>
                      </a:path>
                    </a:pathLst>
                  </a:custGeom>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1" name="Freihandform: Form 100">
                    <a:extLst>
                      <a:ext uri="{FF2B5EF4-FFF2-40B4-BE49-F238E27FC236}">
                        <a16:creationId xmlns:a16="http://schemas.microsoft.com/office/drawing/2014/main" id="{B056E259-2AEC-4005-85BD-1872BB124CDB}"/>
                      </a:ext>
                    </a:extLst>
                  </p:cNvPr>
                  <p:cNvSpPr/>
                  <p:nvPr/>
                </p:nvSpPr>
                <p:spPr bwMode="auto">
                  <a:xfrm rot="5400000">
                    <a:off x="-1512801" y="4495444"/>
                    <a:ext cx="201463" cy="210439"/>
                  </a:xfrm>
                  <a:custGeom>
                    <a:avLst/>
                    <a:gdLst>
                      <a:gd name="connsiteX0" fmla="*/ 986058 w 1980222"/>
                      <a:gd name="connsiteY0" fmla="*/ 0 h 1262743"/>
                      <a:gd name="connsiteX1" fmla="*/ 1952709 w 1980222"/>
                      <a:gd name="connsiteY1" fmla="*/ 461554 h 1262743"/>
                      <a:gd name="connsiteX2" fmla="*/ 28115 w 1980222"/>
                      <a:gd name="connsiteY2" fmla="*/ 836023 h 1262743"/>
                      <a:gd name="connsiteX3" fmla="*/ 986058 w 1980222"/>
                      <a:gd name="connsiteY3" fmla="*/ 1262743 h 1262743"/>
                    </a:gdLst>
                    <a:ahLst/>
                    <a:cxnLst>
                      <a:cxn ang="0">
                        <a:pos x="connsiteX0" y="connsiteY0"/>
                      </a:cxn>
                      <a:cxn ang="0">
                        <a:pos x="connsiteX1" y="connsiteY1"/>
                      </a:cxn>
                      <a:cxn ang="0">
                        <a:pos x="connsiteX2" y="connsiteY2"/>
                      </a:cxn>
                      <a:cxn ang="0">
                        <a:pos x="connsiteX3" y="connsiteY3"/>
                      </a:cxn>
                    </a:cxnLst>
                    <a:rect l="l" t="t" r="r" b="b"/>
                    <a:pathLst>
                      <a:path w="1980222" h="1262743">
                        <a:moveTo>
                          <a:pt x="986058" y="0"/>
                        </a:moveTo>
                        <a:cubicBezTo>
                          <a:pt x="1549212" y="161108"/>
                          <a:pt x="2112366" y="322217"/>
                          <a:pt x="1952709" y="461554"/>
                        </a:cubicBezTo>
                        <a:cubicBezTo>
                          <a:pt x="1793052" y="600891"/>
                          <a:pt x="189223" y="702492"/>
                          <a:pt x="28115" y="836023"/>
                        </a:cubicBezTo>
                        <a:cubicBezTo>
                          <a:pt x="-132994" y="969555"/>
                          <a:pt x="426532" y="1116149"/>
                          <a:pt x="986058" y="1262743"/>
                        </a:cubicBezTo>
                      </a:path>
                    </a:pathLst>
                  </a:custGeom>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8" name="Freihandform: Form 117">
                    <a:extLst>
                      <a:ext uri="{FF2B5EF4-FFF2-40B4-BE49-F238E27FC236}">
                        <a16:creationId xmlns:a16="http://schemas.microsoft.com/office/drawing/2014/main" id="{0723B421-6185-41A7-88A4-3202AD2F188B}"/>
                      </a:ext>
                    </a:extLst>
                  </p:cNvPr>
                  <p:cNvSpPr/>
                  <p:nvPr/>
                </p:nvSpPr>
                <p:spPr bwMode="auto">
                  <a:xfrm rot="5400000">
                    <a:off x="-1303706" y="4495444"/>
                    <a:ext cx="201463" cy="210439"/>
                  </a:xfrm>
                  <a:custGeom>
                    <a:avLst/>
                    <a:gdLst>
                      <a:gd name="connsiteX0" fmla="*/ 986058 w 1980222"/>
                      <a:gd name="connsiteY0" fmla="*/ 0 h 1262743"/>
                      <a:gd name="connsiteX1" fmla="*/ 1952709 w 1980222"/>
                      <a:gd name="connsiteY1" fmla="*/ 461554 h 1262743"/>
                      <a:gd name="connsiteX2" fmla="*/ 28115 w 1980222"/>
                      <a:gd name="connsiteY2" fmla="*/ 836023 h 1262743"/>
                      <a:gd name="connsiteX3" fmla="*/ 986058 w 1980222"/>
                      <a:gd name="connsiteY3" fmla="*/ 1262743 h 1262743"/>
                    </a:gdLst>
                    <a:ahLst/>
                    <a:cxnLst>
                      <a:cxn ang="0">
                        <a:pos x="connsiteX0" y="connsiteY0"/>
                      </a:cxn>
                      <a:cxn ang="0">
                        <a:pos x="connsiteX1" y="connsiteY1"/>
                      </a:cxn>
                      <a:cxn ang="0">
                        <a:pos x="connsiteX2" y="connsiteY2"/>
                      </a:cxn>
                      <a:cxn ang="0">
                        <a:pos x="connsiteX3" y="connsiteY3"/>
                      </a:cxn>
                    </a:cxnLst>
                    <a:rect l="l" t="t" r="r" b="b"/>
                    <a:pathLst>
                      <a:path w="1980222" h="1262743">
                        <a:moveTo>
                          <a:pt x="986058" y="0"/>
                        </a:moveTo>
                        <a:cubicBezTo>
                          <a:pt x="1549212" y="161108"/>
                          <a:pt x="2112366" y="322217"/>
                          <a:pt x="1952709" y="461554"/>
                        </a:cubicBezTo>
                        <a:cubicBezTo>
                          <a:pt x="1793052" y="600891"/>
                          <a:pt x="189223" y="702492"/>
                          <a:pt x="28115" y="836023"/>
                        </a:cubicBezTo>
                        <a:cubicBezTo>
                          <a:pt x="-132994" y="969555"/>
                          <a:pt x="426532" y="1116149"/>
                          <a:pt x="986058" y="1262743"/>
                        </a:cubicBezTo>
                      </a:path>
                    </a:pathLst>
                  </a:custGeom>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0" name="Freihandform: Form 119">
                    <a:extLst>
                      <a:ext uri="{FF2B5EF4-FFF2-40B4-BE49-F238E27FC236}">
                        <a16:creationId xmlns:a16="http://schemas.microsoft.com/office/drawing/2014/main" id="{13AD93D4-5DD5-462C-9383-6E1954F95AC6}"/>
                      </a:ext>
                    </a:extLst>
                  </p:cNvPr>
                  <p:cNvSpPr/>
                  <p:nvPr/>
                </p:nvSpPr>
                <p:spPr bwMode="auto">
                  <a:xfrm rot="5400000">
                    <a:off x="-1094611" y="4495444"/>
                    <a:ext cx="201463" cy="210439"/>
                  </a:xfrm>
                  <a:custGeom>
                    <a:avLst/>
                    <a:gdLst>
                      <a:gd name="connsiteX0" fmla="*/ 986058 w 1980222"/>
                      <a:gd name="connsiteY0" fmla="*/ 0 h 1262743"/>
                      <a:gd name="connsiteX1" fmla="*/ 1952709 w 1980222"/>
                      <a:gd name="connsiteY1" fmla="*/ 461554 h 1262743"/>
                      <a:gd name="connsiteX2" fmla="*/ 28115 w 1980222"/>
                      <a:gd name="connsiteY2" fmla="*/ 836023 h 1262743"/>
                      <a:gd name="connsiteX3" fmla="*/ 986058 w 1980222"/>
                      <a:gd name="connsiteY3" fmla="*/ 1262743 h 1262743"/>
                    </a:gdLst>
                    <a:ahLst/>
                    <a:cxnLst>
                      <a:cxn ang="0">
                        <a:pos x="connsiteX0" y="connsiteY0"/>
                      </a:cxn>
                      <a:cxn ang="0">
                        <a:pos x="connsiteX1" y="connsiteY1"/>
                      </a:cxn>
                      <a:cxn ang="0">
                        <a:pos x="connsiteX2" y="connsiteY2"/>
                      </a:cxn>
                      <a:cxn ang="0">
                        <a:pos x="connsiteX3" y="connsiteY3"/>
                      </a:cxn>
                    </a:cxnLst>
                    <a:rect l="l" t="t" r="r" b="b"/>
                    <a:pathLst>
                      <a:path w="1980222" h="1262743">
                        <a:moveTo>
                          <a:pt x="986058" y="0"/>
                        </a:moveTo>
                        <a:cubicBezTo>
                          <a:pt x="1549212" y="161108"/>
                          <a:pt x="2112366" y="322217"/>
                          <a:pt x="1952709" y="461554"/>
                        </a:cubicBezTo>
                        <a:cubicBezTo>
                          <a:pt x="1793052" y="600891"/>
                          <a:pt x="189223" y="702492"/>
                          <a:pt x="28115" y="836023"/>
                        </a:cubicBezTo>
                        <a:cubicBezTo>
                          <a:pt x="-132994" y="969555"/>
                          <a:pt x="426532" y="1116149"/>
                          <a:pt x="986058" y="1262743"/>
                        </a:cubicBezTo>
                      </a:path>
                    </a:pathLst>
                  </a:custGeom>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sp>
          <p:nvSpPr>
            <p:cNvPr id="10" name="Textfeld 9">
              <a:extLst>
                <a:ext uri="{FF2B5EF4-FFF2-40B4-BE49-F238E27FC236}">
                  <a16:creationId xmlns:a16="http://schemas.microsoft.com/office/drawing/2014/main" id="{0F47E3BA-79A6-9340-985B-EEFF048B1790}"/>
                </a:ext>
              </a:extLst>
            </p:cNvPr>
            <p:cNvSpPr txBox="1"/>
            <p:nvPr/>
          </p:nvSpPr>
          <p:spPr>
            <a:xfrm>
              <a:off x="3939087" y="1465680"/>
              <a:ext cx="1646605" cy="246221"/>
            </a:xfrm>
            <a:prstGeom prst="rect">
              <a:avLst/>
            </a:prstGeom>
            <a:noFill/>
          </p:spPr>
          <p:txBody>
            <a:bodyPr wrap="none" rtlCol="0">
              <a:spAutoFit/>
            </a:bodyPr>
            <a:lstStyle/>
            <a:p>
              <a:r>
                <a:rPr lang="de-DE" sz="1000" dirty="0"/>
                <a:t>kurzwellige Lichtstrahlung</a:t>
              </a:r>
            </a:p>
          </p:txBody>
        </p:sp>
      </p:grpSp>
      <p:grpSp>
        <p:nvGrpSpPr>
          <p:cNvPr id="21" name="Gruppieren 20">
            <a:extLst>
              <a:ext uri="{FF2B5EF4-FFF2-40B4-BE49-F238E27FC236}">
                <a16:creationId xmlns:a16="http://schemas.microsoft.com/office/drawing/2014/main" id="{061D8719-7080-919B-F7C2-CD707F3D58F6}"/>
              </a:ext>
            </a:extLst>
          </p:cNvPr>
          <p:cNvGrpSpPr/>
          <p:nvPr/>
        </p:nvGrpSpPr>
        <p:grpSpPr>
          <a:xfrm>
            <a:off x="248744" y="1015899"/>
            <a:ext cx="2978701" cy="4728380"/>
            <a:chOff x="248744" y="1015899"/>
            <a:chExt cx="2978701" cy="4728380"/>
          </a:xfrm>
        </p:grpSpPr>
        <p:grpSp>
          <p:nvGrpSpPr>
            <p:cNvPr id="18457" name="Gruppieren 18456">
              <a:extLst>
                <a:ext uri="{FF2B5EF4-FFF2-40B4-BE49-F238E27FC236}">
                  <a16:creationId xmlns:a16="http://schemas.microsoft.com/office/drawing/2014/main" id="{3CAF680A-62BA-41EC-9059-800FEE840E54}"/>
                </a:ext>
              </a:extLst>
            </p:cNvPr>
            <p:cNvGrpSpPr/>
            <p:nvPr/>
          </p:nvGrpSpPr>
          <p:grpSpPr>
            <a:xfrm>
              <a:off x="248744" y="1015899"/>
              <a:ext cx="2978701" cy="4728380"/>
              <a:chOff x="248744" y="1015899"/>
              <a:chExt cx="2978701" cy="4728380"/>
            </a:xfrm>
          </p:grpSpPr>
          <p:sp>
            <p:nvSpPr>
              <p:cNvPr id="98" name="Textfeld 97">
                <a:extLst>
                  <a:ext uri="{FF2B5EF4-FFF2-40B4-BE49-F238E27FC236}">
                    <a16:creationId xmlns:a16="http://schemas.microsoft.com/office/drawing/2014/main" id="{D3C0AD69-801D-4B64-914E-68D207A30785}"/>
                  </a:ext>
                </a:extLst>
              </p:cNvPr>
              <p:cNvSpPr txBox="1"/>
              <p:nvPr/>
            </p:nvSpPr>
            <p:spPr>
              <a:xfrm>
                <a:off x="248744" y="1015899"/>
                <a:ext cx="2978701" cy="584775"/>
              </a:xfrm>
              <a:prstGeom prst="rect">
                <a:avLst/>
              </a:prstGeom>
              <a:noFill/>
            </p:spPr>
            <p:txBody>
              <a:bodyPr wrap="none" rtlCol="0">
                <a:spAutoFit/>
              </a:bodyPr>
              <a:lstStyle/>
              <a:p>
                <a:r>
                  <a:rPr lang="de-DE" sz="1600" dirty="0">
                    <a:solidFill>
                      <a:schemeClr val="accent2"/>
                    </a:solidFill>
                  </a:rPr>
                  <a:t>2-atomige Moleküle lassen die</a:t>
                </a:r>
              </a:p>
              <a:p>
                <a:r>
                  <a:rPr lang="de-DE" sz="1600" dirty="0">
                    <a:solidFill>
                      <a:schemeClr val="accent2"/>
                    </a:solidFill>
                  </a:rPr>
                  <a:t>Infrarotstrahlung durch</a:t>
                </a:r>
              </a:p>
            </p:txBody>
          </p:sp>
          <p:sp>
            <p:nvSpPr>
              <p:cNvPr id="83" name="Pfeil: nach unten 82">
                <a:extLst>
                  <a:ext uri="{FF2B5EF4-FFF2-40B4-BE49-F238E27FC236}">
                    <a16:creationId xmlns:a16="http://schemas.microsoft.com/office/drawing/2014/main" id="{17F4AB8B-D126-46C2-B400-8A139BEE4457}"/>
                  </a:ext>
                </a:extLst>
              </p:cNvPr>
              <p:cNvSpPr/>
              <p:nvPr/>
            </p:nvSpPr>
            <p:spPr bwMode="auto">
              <a:xfrm rot="9394045">
                <a:off x="1192652" y="1535022"/>
                <a:ext cx="116062" cy="4209257"/>
              </a:xfrm>
              <a:prstGeom prst="downArrow">
                <a:avLst/>
              </a:prstGeom>
              <a:solidFill>
                <a:srgbClr val="FF99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4" name="Pfeil: nach unten 83">
                <a:extLst>
                  <a:ext uri="{FF2B5EF4-FFF2-40B4-BE49-F238E27FC236}">
                    <a16:creationId xmlns:a16="http://schemas.microsoft.com/office/drawing/2014/main" id="{917E40F7-7E43-457A-93BB-7FDF23F7F38C}"/>
                  </a:ext>
                </a:extLst>
              </p:cNvPr>
              <p:cNvSpPr/>
              <p:nvPr/>
            </p:nvSpPr>
            <p:spPr bwMode="auto">
              <a:xfrm rot="11180748">
                <a:off x="2354052" y="1724092"/>
                <a:ext cx="120978" cy="3861506"/>
              </a:xfrm>
              <a:prstGeom prst="downArrow">
                <a:avLst/>
              </a:prstGeom>
              <a:solidFill>
                <a:srgbClr val="FF99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8442" name="Gruppieren 18441">
                <a:extLst>
                  <a:ext uri="{FF2B5EF4-FFF2-40B4-BE49-F238E27FC236}">
                    <a16:creationId xmlns:a16="http://schemas.microsoft.com/office/drawing/2014/main" id="{062F3009-76CD-4C55-80AD-108EEC717FAE}"/>
                  </a:ext>
                </a:extLst>
              </p:cNvPr>
              <p:cNvGrpSpPr/>
              <p:nvPr/>
            </p:nvGrpSpPr>
            <p:grpSpPr>
              <a:xfrm>
                <a:off x="1324453" y="4371644"/>
                <a:ext cx="1417934" cy="859890"/>
                <a:chOff x="-2149873" y="4153860"/>
                <a:chExt cx="1417934" cy="859890"/>
              </a:xfrm>
            </p:grpSpPr>
            <p:sp>
              <p:nvSpPr>
                <p:cNvPr id="105" name="Rechteck 104">
                  <a:extLst>
                    <a:ext uri="{FF2B5EF4-FFF2-40B4-BE49-F238E27FC236}">
                      <a16:creationId xmlns:a16="http://schemas.microsoft.com/office/drawing/2014/main" id="{ACFBAB6B-2E4B-45D4-93AA-3FD2916696AE}"/>
                    </a:ext>
                  </a:extLst>
                </p:cNvPr>
                <p:cNvSpPr/>
                <p:nvPr/>
              </p:nvSpPr>
              <p:spPr bwMode="auto">
                <a:xfrm>
                  <a:off x="-2149873" y="4153860"/>
                  <a:ext cx="1417934" cy="859890"/>
                </a:xfrm>
                <a:prstGeom prst="rect">
                  <a:avLst/>
                </a:prstGeom>
                <a:solidFill>
                  <a:srgbClr val="FFFFFF">
                    <a:alpha val="74902"/>
                  </a:srgb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8441" name="Gruppieren 18440">
                  <a:extLst>
                    <a:ext uri="{FF2B5EF4-FFF2-40B4-BE49-F238E27FC236}">
                      <a16:creationId xmlns:a16="http://schemas.microsoft.com/office/drawing/2014/main" id="{B744F57E-77FE-48FC-AC12-95C2F437B18A}"/>
                    </a:ext>
                  </a:extLst>
                </p:cNvPr>
                <p:cNvGrpSpPr/>
                <p:nvPr/>
              </p:nvGrpSpPr>
              <p:grpSpPr>
                <a:xfrm>
                  <a:off x="-2005378" y="4218004"/>
                  <a:ext cx="1071474" cy="315238"/>
                  <a:chOff x="-2005378" y="4891380"/>
                  <a:chExt cx="561880" cy="315238"/>
                </a:xfrm>
                <a:noFill/>
              </p:grpSpPr>
              <p:sp>
                <p:nvSpPr>
                  <p:cNvPr id="113" name="Freihandform: Form 112">
                    <a:extLst>
                      <a:ext uri="{FF2B5EF4-FFF2-40B4-BE49-F238E27FC236}">
                        <a16:creationId xmlns:a16="http://schemas.microsoft.com/office/drawing/2014/main" id="{F8AA337C-A19B-4FAC-9F66-70D169584EC1}"/>
                      </a:ext>
                    </a:extLst>
                  </p:cNvPr>
                  <p:cNvSpPr/>
                  <p:nvPr/>
                </p:nvSpPr>
                <p:spPr bwMode="auto">
                  <a:xfrm rot="5400000">
                    <a:off x="-1741104" y="4909011"/>
                    <a:ext cx="315238" cy="279975"/>
                  </a:xfrm>
                  <a:custGeom>
                    <a:avLst/>
                    <a:gdLst>
                      <a:gd name="connsiteX0" fmla="*/ 986058 w 1980222"/>
                      <a:gd name="connsiteY0" fmla="*/ 0 h 1262743"/>
                      <a:gd name="connsiteX1" fmla="*/ 1952709 w 1980222"/>
                      <a:gd name="connsiteY1" fmla="*/ 461554 h 1262743"/>
                      <a:gd name="connsiteX2" fmla="*/ 28115 w 1980222"/>
                      <a:gd name="connsiteY2" fmla="*/ 836023 h 1262743"/>
                      <a:gd name="connsiteX3" fmla="*/ 986058 w 1980222"/>
                      <a:gd name="connsiteY3" fmla="*/ 1262743 h 1262743"/>
                    </a:gdLst>
                    <a:ahLst/>
                    <a:cxnLst>
                      <a:cxn ang="0">
                        <a:pos x="connsiteX0" y="connsiteY0"/>
                      </a:cxn>
                      <a:cxn ang="0">
                        <a:pos x="connsiteX1" y="connsiteY1"/>
                      </a:cxn>
                      <a:cxn ang="0">
                        <a:pos x="connsiteX2" y="connsiteY2"/>
                      </a:cxn>
                      <a:cxn ang="0">
                        <a:pos x="connsiteX3" y="connsiteY3"/>
                      </a:cxn>
                    </a:cxnLst>
                    <a:rect l="l" t="t" r="r" b="b"/>
                    <a:pathLst>
                      <a:path w="1980222" h="1262743">
                        <a:moveTo>
                          <a:pt x="986058" y="0"/>
                        </a:moveTo>
                        <a:cubicBezTo>
                          <a:pt x="1549212" y="161108"/>
                          <a:pt x="2112366" y="322217"/>
                          <a:pt x="1952709" y="461554"/>
                        </a:cubicBezTo>
                        <a:cubicBezTo>
                          <a:pt x="1793052" y="600891"/>
                          <a:pt x="189223" y="702492"/>
                          <a:pt x="28115" y="836023"/>
                        </a:cubicBezTo>
                        <a:cubicBezTo>
                          <a:pt x="-132994" y="969555"/>
                          <a:pt x="426532" y="1116149"/>
                          <a:pt x="986058" y="1262743"/>
                        </a:cubicBezTo>
                      </a:path>
                    </a:pathLst>
                  </a:custGeom>
                  <a:gr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4" name="Freihandform: Form 113">
                    <a:extLst>
                      <a:ext uri="{FF2B5EF4-FFF2-40B4-BE49-F238E27FC236}">
                        <a16:creationId xmlns:a16="http://schemas.microsoft.com/office/drawing/2014/main" id="{1B1EFC3D-1748-44D8-A62F-E703E0B4D026}"/>
                      </a:ext>
                    </a:extLst>
                  </p:cNvPr>
                  <p:cNvSpPr/>
                  <p:nvPr/>
                </p:nvSpPr>
                <p:spPr bwMode="auto">
                  <a:xfrm rot="5400000">
                    <a:off x="-2023009" y="4909011"/>
                    <a:ext cx="315238" cy="279975"/>
                  </a:xfrm>
                  <a:custGeom>
                    <a:avLst/>
                    <a:gdLst>
                      <a:gd name="connsiteX0" fmla="*/ 986058 w 1980222"/>
                      <a:gd name="connsiteY0" fmla="*/ 0 h 1262743"/>
                      <a:gd name="connsiteX1" fmla="*/ 1952709 w 1980222"/>
                      <a:gd name="connsiteY1" fmla="*/ 461554 h 1262743"/>
                      <a:gd name="connsiteX2" fmla="*/ 28115 w 1980222"/>
                      <a:gd name="connsiteY2" fmla="*/ 836023 h 1262743"/>
                      <a:gd name="connsiteX3" fmla="*/ 986058 w 1980222"/>
                      <a:gd name="connsiteY3" fmla="*/ 1262743 h 1262743"/>
                    </a:gdLst>
                    <a:ahLst/>
                    <a:cxnLst>
                      <a:cxn ang="0">
                        <a:pos x="connsiteX0" y="connsiteY0"/>
                      </a:cxn>
                      <a:cxn ang="0">
                        <a:pos x="connsiteX1" y="connsiteY1"/>
                      </a:cxn>
                      <a:cxn ang="0">
                        <a:pos x="connsiteX2" y="connsiteY2"/>
                      </a:cxn>
                      <a:cxn ang="0">
                        <a:pos x="connsiteX3" y="connsiteY3"/>
                      </a:cxn>
                    </a:cxnLst>
                    <a:rect l="l" t="t" r="r" b="b"/>
                    <a:pathLst>
                      <a:path w="1980222" h="1262743">
                        <a:moveTo>
                          <a:pt x="986058" y="0"/>
                        </a:moveTo>
                        <a:cubicBezTo>
                          <a:pt x="1549212" y="161108"/>
                          <a:pt x="2112366" y="322217"/>
                          <a:pt x="1952709" y="461554"/>
                        </a:cubicBezTo>
                        <a:cubicBezTo>
                          <a:pt x="1793052" y="600891"/>
                          <a:pt x="189223" y="702492"/>
                          <a:pt x="28115" y="836023"/>
                        </a:cubicBezTo>
                        <a:cubicBezTo>
                          <a:pt x="-132994" y="969555"/>
                          <a:pt x="426532" y="1116149"/>
                          <a:pt x="986058" y="1262743"/>
                        </a:cubicBezTo>
                      </a:path>
                    </a:pathLst>
                  </a:custGeom>
                  <a:gr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sp>
          <p:nvSpPr>
            <p:cNvPr id="17" name="Textfeld 16">
              <a:extLst>
                <a:ext uri="{FF2B5EF4-FFF2-40B4-BE49-F238E27FC236}">
                  <a16:creationId xmlns:a16="http://schemas.microsoft.com/office/drawing/2014/main" id="{C50EE5E5-8809-1FB6-E534-F67570103069}"/>
                </a:ext>
              </a:extLst>
            </p:cNvPr>
            <p:cNvSpPr txBox="1"/>
            <p:nvPr/>
          </p:nvSpPr>
          <p:spPr>
            <a:xfrm>
              <a:off x="1502180" y="4802754"/>
              <a:ext cx="1112805" cy="400110"/>
            </a:xfrm>
            <a:prstGeom prst="rect">
              <a:avLst/>
            </a:prstGeom>
            <a:noFill/>
          </p:spPr>
          <p:txBody>
            <a:bodyPr wrap="none" rtlCol="0">
              <a:spAutoFit/>
            </a:bodyPr>
            <a:lstStyle/>
            <a:p>
              <a:pPr algn="ctr"/>
              <a:r>
                <a:rPr lang="de-DE" sz="1000" dirty="0"/>
                <a:t>langwellige</a:t>
              </a:r>
              <a:br>
                <a:rPr lang="de-DE" sz="1000" dirty="0"/>
              </a:br>
              <a:r>
                <a:rPr lang="de-DE" sz="1000" dirty="0"/>
                <a:t>Infrarotstrahlung</a:t>
              </a:r>
            </a:p>
          </p:txBody>
        </p:sp>
      </p:grpSp>
      <p:grpSp>
        <p:nvGrpSpPr>
          <p:cNvPr id="18455" name="Gruppieren 18454">
            <a:extLst>
              <a:ext uri="{FF2B5EF4-FFF2-40B4-BE49-F238E27FC236}">
                <a16:creationId xmlns:a16="http://schemas.microsoft.com/office/drawing/2014/main" id="{E34C32F5-D282-4744-94D3-8505FC8A1880}"/>
              </a:ext>
            </a:extLst>
          </p:cNvPr>
          <p:cNvGrpSpPr/>
          <p:nvPr/>
        </p:nvGrpSpPr>
        <p:grpSpPr>
          <a:xfrm>
            <a:off x="3648095" y="410365"/>
            <a:ext cx="2255691" cy="793334"/>
            <a:chOff x="3735806" y="410365"/>
            <a:chExt cx="2255691" cy="793334"/>
          </a:xfrm>
        </p:grpSpPr>
        <p:sp>
          <p:nvSpPr>
            <p:cNvPr id="11" name="Teilkreis 10">
              <a:extLst>
                <a:ext uri="{FF2B5EF4-FFF2-40B4-BE49-F238E27FC236}">
                  <a16:creationId xmlns:a16="http://schemas.microsoft.com/office/drawing/2014/main" id="{958F8D39-E432-47CA-8B8C-908181B2B568}"/>
                </a:ext>
              </a:extLst>
            </p:cNvPr>
            <p:cNvSpPr/>
            <p:nvPr/>
          </p:nvSpPr>
          <p:spPr bwMode="auto">
            <a:xfrm>
              <a:off x="3735806" y="410365"/>
              <a:ext cx="2255691" cy="793334"/>
            </a:xfrm>
            <a:prstGeom prst="pie">
              <a:avLst>
                <a:gd name="adj1" fmla="val 0"/>
                <a:gd name="adj2" fmla="val 10848853"/>
              </a:avLst>
            </a:prstGeom>
            <a:solidFill>
              <a:srgbClr val="FFFF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3" name="Textfeld 122">
              <a:extLst>
                <a:ext uri="{FF2B5EF4-FFF2-40B4-BE49-F238E27FC236}">
                  <a16:creationId xmlns:a16="http://schemas.microsoft.com/office/drawing/2014/main" id="{4BE83E68-B224-4BEC-BAF0-6849751D1DB2}"/>
                </a:ext>
              </a:extLst>
            </p:cNvPr>
            <p:cNvSpPr txBox="1"/>
            <p:nvPr/>
          </p:nvSpPr>
          <p:spPr>
            <a:xfrm>
              <a:off x="4300893" y="736426"/>
              <a:ext cx="1075936" cy="461665"/>
            </a:xfrm>
            <a:prstGeom prst="rect">
              <a:avLst/>
            </a:prstGeom>
            <a:noFill/>
          </p:spPr>
          <p:txBody>
            <a:bodyPr wrap="none" rtlCol="0">
              <a:spAutoFit/>
            </a:bodyPr>
            <a:lstStyle/>
            <a:p>
              <a:r>
                <a:rPr lang="de-DE" dirty="0"/>
                <a:t>Sonne</a:t>
              </a:r>
            </a:p>
          </p:txBody>
        </p:sp>
      </p:grpSp>
      <p:sp>
        <p:nvSpPr>
          <p:cNvPr id="18454" name="Textfeld 18453">
            <a:extLst>
              <a:ext uri="{FF2B5EF4-FFF2-40B4-BE49-F238E27FC236}">
                <a16:creationId xmlns:a16="http://schemas.microsoft.com/office/drawing/2014/main" id="{7AAA90A2-90A5-49B6-88C6-BF77FA6125DF}"/>
              </a:ext>
            </a:extLst>
          </p:cNvPr>
          <p:cNvSpPr txBox="1"/>
          <p:nvPr/>
        </p:nvSpPr>
        <p:spPr>
          <a:xfrm>
            <a:off x="5936321" y="4738095"/>
            <a:ext cx="3615381" cy="646331"/>
          </a:xfrm>
          <a:prstGeom prst="rect">
            <a:avLst/>
          </a:prstGeom>
          <a:solidFill>
            <a:schemeClr val="bg1"/>
          </a:solidFill>
        </p:spPr>
        <p:txBody>
          <a:bodyPr wrap="square" rtlCol="0">
            <a:spAutoFit/>
          </a:bodyPr>
          <a:lstStyle/>
          <a:p>
            <a:r>
              <a:rPr lang="de-DE" sz="1200" dirty="0"/>
              <a:t>Der Treibhauseffekt wurde 1824 von </a:t>
            </a:r>
            <a:r>
              <a:rPr lang="de-DE" sz="1200" dirty="0">
                <a:hlinkClick r:id="rId3" tooltip="Joseph Fourier"/>
              </a:rPr>
              <a:t>Joseph Fourier</a:t>
            </a:r>
            <a:r>
              <a:rPr lang="de-DE" sz="1200" dirty="0"/>
              <a:t> entdeckt und 1896 von </a:t>
            </a:r>
            <a:r>
              <a:rPr lang="de-DE" sz="1200" dirty="0" err="1">
                <a:hlinkClick r:id="rId4" tooltip="Svante Arrhenius"/>
              </a:rPr>
              <a:t>Svante</a:t>
            </a:r>
            <a:r>
              <a:rPr lang="de-DE" sz="1200" dirty="0">
                <a:hlinkClick r:id="rId4" tooltip="Svante Arrhenius"/>
              </a:rPr>
              <a:t> Arrhenius</a:t>
            </a:r>
            <a:r>
              <a:rPr lang="de-DE" sz="1200" dirty="0"/>
              <a:t> erstmals quantitativ genauer beschrieben.</a:t>
            </a:r>
          </a:p>
        </p:txBody>
      </p:sp>
      <p:sp>
        <p:nvSpPr>
          <p:cNvPr id="24" name="Textfeld 40">
            <a:extLst>
              <a:ext uri="{FF2B5EF4-FFF2-40B4-BE49-F238E27FC236}">
                <a16:creationId xmlns:a16="http://schemas.microsoft.com/office/drawing/2014/main" id="{57BB2844-2372-4753-9C64-6F647FCD9D25}"/>
              </a:ext>
            </a:extLst>
          </p:cNvPr>
          <p:cNvSpPr txBox="1">
            <a:spLocks noChangeArrowheads="1"/>
          </p:cNvSpPr>
          <p:nvPr/>
        </p:nvSpPr>
        <p:spPr bwMode="auto">
          <a:xfrm>
            <a:off x="0" y="6143492"/>
            <a:ext cx="990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Durch den Menschen verursachte Treibhausgase heizen die Erde auf!</a:t>
            </a:r>
          </a:p>
        </p:txBody>
      </p:sp>
    </p:spTree>
    <p:extLst>
      <p:ext uri="{BB962C8B-B14F-4D97-AF65-F5344CB8AC3E}">
        <p14:creationId xmlns:p14="http://schemas.microsoft.com/office/powerpoint/2010/main" val="7925184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8439"/>
                                        </p:tgtEl>
                                        <p:attrNameLst>
                                          <p:attrName>style.visibility</p:attrName>
                                        </p:attrNameLst>
                                      </p:cBhvr>
                                      <p:to>
                                        <p:strVal val="visible"/>
                                      </p:to>
                                    </p:set>
                                    <p:anim calcmode="lin" valueType="num">
                                      <p:cBhvr additive="base">
                                        <p:cTn id="7" dur="1000" fill="hold"/>
                                        <p:tgtEl>
                                          <p:spTgt spid="18439"/>
                                        </p:tgtEl>
                                        <p:attrNameLst>
                                          <p:attrName>ppt_x</p:attrName>
                                        </p:attrNameLst>
                                      </p:cBhvr>
                                      <p:tavLst>
                                        <p:tav tm="0">
                                          <p:val>
                                            <p:strVal val="1+#ppt_w/2"/>
                                          </p:val>
                                        </p:tav>
                                        <p:tav tm="100000">
                                          <p:val>
                                            <p:strVal val="#ppt_x"/>
                                          </p:val>
                                        </p:tav>
                                      </p:tavLst>
                                    </p:anim>
                                    <p:anim calcmode="lin" valueType="num">
                                      <p:cBhvr additive="base">
                                        <p:cTn id="8" dur="1000" fill="hold"/>
                                        <p:tgtEl>
                                          <p:spTgt spid="1843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8447"/>
                                        </p:tgtEl>
                                        <p:attrNameLst>
                                          <p:attrName>style.visibility</p:attrName>
                                        </p:attrNameLst>
                                      </p:cBhvr>
                                      <p:to>
                                        <p:strVal val="visible"/>
                                      </p:to>
                                    </p:set>
                                    <p:anim calcmode="lin" valueType="num">
                                      <p:cBhvr additive="base">
                                        <p:cTn id="13" dur="1000" fill="hold"/>
                                        <p:tgtEl>
                                          <p:spTgt spid="18447"/>
                                        </p:tgtEl>
                                        <p:attrNameLst>
                                          <p:attrName>ppt_x</p:attrName>
                                        </p:attrNameLst>
                                      </p:cBhvr>
                                      <p:tavLst>
                                        <p:tav tm="0">
                                          <p:val>
                                            <p:strVal val="1+#ppt_w/2"/>
                                          </p:val>
                                        </p:tav>
                                        <p:tav tm="100000">
                                          <p:val>
                                            <p:strVal val="#ppt_x"/>
                                          </p:val>
                                        </p:tav>
                                      </p:tavLst>
                                    </p:anim>
                                    <p:anim calcmode="lin" valueType="num">
                                      <p:cBhvr additive="base">
                                        <p:cTn id="14" dur="1000" fill="hold"/>
                                        <p:tgtEl>
                                          <p:spTgt spid="1844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8448"/>
                                        </p:tgtEl>
                                        <p:attrNameLst>
                                          <p:attrName>style.visibility</p:attrName>
                                        </p:attrNameLst>
                                      </p:cBhvr>
                                      <p:to>
                                        <p:strVal val="visible"/>
                                      </p:to>
                                    </p:set>
                                    <p:anim calcmode="lin" valueType="num">
                                      <p:cBhvr additive="base">
                                        <p:cTn id="19" dur="1000" fill="hold"/>
                                        <p:tgtEl>
                                          <p:spTgt spid="18448"/>
                                        </p:tgtEl>
                                        <p:attrNameLst>
                                          <p:attrName>ppt_x</p:attrName>
                                        </p:attrNameLst>
                                      </p:cBhvr>
                                      <p:tavLst>
                                        <p:tav tm="0">
                                          <p:val>
                                            <p:strVal val="1+#ppt_w/2"/>
                                          </p:val>
                                        </p:tav>
                                        <p:tav tm="100000">
                                          <p:val>
                                            <p:strVal val="#ppt_x"/>
                                          </p:val>
                                        </p:tav>
                                      </p:tavLst>
                                    </p:anim>
                                    <p:anim calcmode="lin" valueType="num">
                                      <p:cBhvr additive="base">
                                        <p:cTn id="20" dur="1000" fill="hold"/>
                                        <p:tgtEl>
                                          <p:spTgt spid="1844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8449"/>
                                        </p:tgtEl>
                                        <p:attrNameLst>
                                          <p:attrName>style.visibility</p:attrName>
                                        </p:attrNameLst>
                                      </p:cBhvr>
                                      <p:to>
                                        <p:strVal val="visible"/>
                                      </p:to>
                                    </p:set>
                                    <p:anim calcmode="lin" valueType="num">
                                      <p:cBhvr additive="base">
                                        <p:cTn id="25" dur="1000" fill="hold"/>
                                        <p:tgtEl>
                                          <p:spTgt spid="18449"/>
                                        </p:tgtEl>
                                        <p:attrNameLst>
                                          <p:attrName>ppt_x</p:attrName>
                                        </p:attrNameLst>
                                      </p:cBhvr>
                                      <p:tavLst>
                                        <p:tav tm="0">
                                          <p:val>
                                            <p:strVal val="1+#ppt_w/2"/>
                                          </p:val>
                                        </p:tav>
                                        <p:tav tm="100000">
                                          <p:val>
                                            <p:strVal val="#ppt_x"/>
                                          </p:val>
                                        </p:tav>
                                      </p:tavLst>
                                    </p:anim>
                                    <p:anim calcmode="lin" valueType="num">
                                      <p:cBhvr additive="base">
                                        <p:cTn id="26" dur="1000" fill="hold"/>
                                        <p:tgtEl>
                                          <p:spTgt spid="1844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1000" fill="hold"/>
                                        <p:tgtEl>
                                          <p:spTgt spid="3"/>
                                        </p:tgtEl>
                                        <p:attrNameLst>
                                          <p:attrName>ppt_x</p:attrName>
                                        </p:attrNameLst>
                                      </p:cBhvr>
                                      <p:tavLst>
                                        <p:tav tm="0">
                                          <p:val>
                                            <p:strVal val="1+#ppt_w/2"/>
                                          </p:val>
                                        </p:tav>
                                        <p:tav tm="100000">
                                          <p:val>
                                            <p:strVal val="#ppt_x"/>
                                          </p:val>
                                        </p:tav>
                                      </p:tavLst>
                                    </p:anim>
                                    <p:anim calcmode="lin" valueType="num">
                                      <p:cBhvr additive="base">
                                        <p:cTn id="32"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8451"/>
                                        </p:tgtEl>
                                        <p:attrNameLst>
                                          <p:attrName>style.visibility</p:attrName>
                                        </p:attrNameLst>
                                      </p:cBhvr>
                                      <p:to>
                                        <p:strVal val="visible"/>
                                      </p:to>
                                    </p:set>
                                    <p:anim calcmode="lin" valueType="num">
                                      <p:cBhvr additive="base">
                                        <p:cTn id="37" dur="1000" fill="hold"/>
                                        <p:tgtEl>
                                          <p:spTgt spid="18451"/>
                                        </p:tgtEl>
                                        <p:attrNameLst>
                                          <p:attrName>ppt_x</p:attrName>
                                        </p:attrNameLst>
                                      </p:cBhvr>
                                      <p:tavLst>
                                        <p:tav tm="0">
                                          <p:val>
                                            <p:strVal val="1+#ppt_w/2"/>
                                          </p:val>
                                        </p:tav>
                                        <p:tav tm="100000">
                                          <p:val>
                                            <p:strVal val="#ppt_x"/>
                                          </p:val>
                                        </p:tav>
                                      </p:tavLst>
                                    </p:anim>
                                    <p:anim calcmode="lin" valueType="num">
                                      <p:cBhvr additive="base">
                                        <p:cTn id="38" dur="1000" fill="hold"/>
                                        <p:tgtEl>
                                          <p:spTgt spid="1845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18450"/>
                                        </p:tgtEl>
                                        <p:attrNameLst>
                                          <p:attrName>style.visibility</p:attrName>
                                        </p:attrNameLst>
                                      </p:cBhvr>
                                      <p:to>
                                        <p:strVal val="visible"/>
                                      </p:to>
                                    </p:set>
                                    <p:anim calcmode="lin" valueType="num">
                                      <p:cBhvr additive="base">
                                        <p:cTn id="43" dur="1000" fill="hold"/>
                                        <p:tgtEl>
                                          <p:spTgt spid="18450"/>
                                        </p:tgtEl>
                                        <p:attrNameLst>
                                          <p:attrName>ppt_x</p:attrName>
                                        </p:attrNameLst>
                                      </p:cBhvr>
                                      <p:tavLst>
                                        <p:tav tm="0">
                                          <p:val>
                                            <p:strVal val="1+#ppt_w/2"/>
                                          </p:val>
                                        </p:tav>
                                        <p:tav tm="100000">
                                          <p:val>
                                            <p:strVal val="#ppt_x"/>
                                          </p:val>
                                        </p:tav>
                                      </p:tavLst>
                                    </p:anim>
                                    <p:anim calcmode="lin" valueType="num">
                                      <p:cBhvr additive="base">
                                        <p:cTn id="44" dur="1000" fill="hold"/>
                                        <p:tgtEl>
                                          <p:spTgt spid="18450"/>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1000" fill="hold"/>
                                        <p:tgtEl>
                                          <p:spTgt spid="20"/>
                                        </p:tgtEl>
                                        <p:attrNameLst>
                                          <p:attrName>ppt_x</p:attrName>
                                        </p:attrNameLst>
                                      </p:cBhvr>
                                      <p:tavLst>
                                        <p:tav tm="0">
                                          <p:val>
                                            <p:strVal val="#ppt_x"/>
                                          </p:val>
                                        </p:tav>
                                        <p:tav tm="100000">
                                          <p:val>
                                            <p:strVal val="#ppt_x"/>
                                          </p:val>
                                        </p:tav>
                                      </p:tavLst>
                                    </p:anim>
                                    <p:anim calcmode="lin" valueType="num">
                                      <p:cBhvr additive="base">
                                        <p:cTn id="50"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1000" fill="hold"/>
                                        <p:tgtEl>
                                          <p:spTgt spid="21"/>
                                        </p:tgtEl>
                                        <p:attrNameLst>
                                          <p:attrName>ppt_x</p:attrName>
                                        </p:attrNameLst>
                                      </p:cBhvr>
                                      <p:tavLst>
                                        <p:tav tm="0">
                                          <p:val>
                                            <p:strVal val="#ppt_x"/>
                                          </p:val>
                                        </p:tav>
                                        <p:tav tm="100000">
                                          <p:val>
                                            <p:strVal val="#ppt_x"/>
                                          </p:val>
                                        </p:tav>
                                      </p:tavLst>
                                    </p:anim>
                                    <p:anim calcmode="lin" valueType="num">
                                      <p:cBhvr additive="base">
                                        <p:cTn id="56"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additive="base">
                                        <p:cTn id="61" dur="1000" fill="hold"/>
                                        <p:tgtEl>
                                          <p:spTgt spid="4"/>
                                        </p:tgtEl>
                                        <p:attrNameLst>
                                          <p:attrName>ppt_x</p:attrName>
                                        </p:attrNameLst>
                                      </p:cBhvr>
                                      <p:tavLst>
                                        <p:tav tm="0">
                                          <p:val>
                                            <p:strVal val="#ppt_x"/>
                                          </p:val>
                                        </p:tav>
                                        <p:tav tm="100000">
                                          <p:val>
                                            <p:strVal val="#ppt_x"/>
                                          </p:val>
                                        </p:tav>
                                      </p:tavLst>
                                    </p:anim>
                                    <p:anim calcmode="lin" valueType="num">
                                      <p:cBhvr additive="base">
                                        <p:cTn id="6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1000" fill="hold"/>
                                        <p:tgtEl>
                                          <p:spTgt spid="16"/>
                                        </p:tgtEl>
                                        <p:attrNameLst>
                                          <p:attrName>ppt_x</p:attrName>
                                        </p:attrNameLst>
                                      </p:cBhvr>
                                      <p:tavLst>
                                        <p:tav tm="0">
                                          <p:val>
                                            <p:strVal val="1+#ppt_w/2"/>
                                          </p:val>
                                        </p:tav>
                                        <p:tav tm="100000">
                                          <p:val>
                                            <p:strVal val="#ppt_x"/>
                                          </p:val>
                                        </p:tav>
                                      </p:tavLst>
                                    </p:anim>
                                    <p:anim calcmode="lin" valueType="num">
                                      <p:cBhvr additive="base">
                                        <p:cTn id="6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nodeType="clickEffect">
                                  <p:stCondLst>
                                    <p:cond delay="0"/>
                                  </p:stCondLst>
                                  <p:childTnLst>
                                    <p:set>
                                      <p:cBhvr>
                                        <p:cTn id="72" dur="1" fill="hold">
                                          <p:stCondLst>
                                            <p:cond delay="0"/>
                                          </p:stCondLst>
                                        </p:cTn>
                                        <p:tgtEl>
                                          <p:spTgt spid="18452"/>
                                        </p:tgtEl>
                                        <p:attrNameLst>
                                          <p:attrName>style.visibility</p:attrName>
                                        </p:attrNameLst>
                                      </p:cBhvr>
                                      <p:to>
                                        <p:strVal val="visible"/>
                                      </p:to>
                                    </p:set>
                                    <p:anim calcmode="lin" valueType="num">
                                      <p:cBhvr additive="base">
                                        <p:cTn id="73" dur="1000" fill="hold"/>
                                        <p:tgtEl>
                                          <p:spTgt spid="18452"/>
                                        </p:tgtEl>
                                        <p:attrNameLst>
                                          <p:attrName>ppt_x</p:attrName>
                                        </p:attrNameLst>
                                      </p:cBhvr>
                                      <p:tavLst>
                                        <p:tav tm="0">
                                          <p:val>
                                            <p:strVal val="1+#ppt_w/2"/>
                                          </p:val>
                                        </p:tav>
                                        <p:tav tm="100000">
                                          <p:val>
                                            <p:strVal val="#ppt_x"/>
                                          </p:val>
                                        </p:tav>
                                      </p:tavLst>
                                    </p:anim>
                                    <p:anim calcmode="lin" valueType="num">
                                      <p:cBhvr additive="base">
                                        <p:cTn id="74" dur="1000" fill="hold"/>
                                        <p:tgtEl>
                                          <p:spTgt spid="18452"/>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5"/>
                                        </p:tgtEl>
                                        <p:attrNameLst>
                                          <p:attrName>style.visibility</p:attrName>
                                        </p:attrNameLst>
                                      </p:cBhvr>
                                      <p:to>
                                        <p:strVal val="visible"/>
                                      </p:to>
                                    </p:set>
                                    <p:anim calcmode="lin" valueType="num">
                                      <p:cBhvr additive="base">
                                        <p:cTn id="79" dur="1000" fill="hold"/>
                                        <p:tgtEl>
                                          <p:spTgt spid="5"/>
                                        </p:tgtEl>
                                        <p:attrNameLst>
                                          <p:attrName>ppt_x</p:attrName>
                                        </p:attrNameLst>
                                      </p:cBhvr>
                                      <p:tavLst>
                                        <p:tav tm="0">
                                          <p:val>
                                            <p:strVal val="#ppt_x"/>
                                          </p:val>
                                        </p:tav>
                                        <p:tav tm="100000">
                                          <p:val>
                                            <p:strVal val="#ppt_x"/>
                                          </p:val>
                                        </p:tav>
                                      </p:tavLst>
                                    </p:anim>
                                    <p:anim calcmode="lin" valueType="num">
                                      <p:cBhvr additive="base">
                                        <p:cTn id="80"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grpId="0" nodeType="clickEffect">
                                  <p:stCondLst>
                                    <p:cond delay="0"/>
                                  </p:stCondLst>
                                  <p:childTnLst>
                                    <p:set>
                                      <p:cBhvr>
                                        <p:cTn id="84" dur="1" fill="hold">
                                          <p:stCondLst>
                                            <p:cond delay="0"/>
                                          </p:stCondLst>
                                        </p:cTn>
                                        <p:tgtEl>
                                          <p:spTgt spid="18454"/>
                                        </p:tgtEl>
                                        <p:attrNameLst>
                                          <p:attrName>style.visibility</p:attrName>
                                        </p:attrNameLst>
                                      </p:cBhvr>
                                      <p:to>
                                        <p:strVal val="visible"/>
                                      </p:to>
                                    </p:set>
                                    <p:anim calcmode="lin" valueType="num">
                                      <p:cBhvr additive="base">
                                        <p:cTn id="85" dur="1000" fill="hold"/>
                                        <p:tgtEl>
                                          <p:spTgt spid="18454"/>
                                        </p:tgtEl>
                                        <p:attrNameLst>
                                          <p:attrName>ppt_x</p:attrName>
                                        </p:attrNameLst>
                                      </p:cBhvr>
                                      <p:tavLst>
                                        <p:tav tm="0">
                                          <p:val>
                                            <p:strVal val="1+#ppt_w/2"/>
                                          </p:val>
                                        </p:tav>
                                        <p:tav tm="100000">
                                          <p:val>
                                            <p:strVal val="#ppt_x"/>
                                          </p:val>
                                        </p:tav>
                                      </p:tavLst>
                                    </p:anim>
                                    <p:anim calcmode="lin" valueType="num">
                                      <p:cBhvr additive="base">
                                        <p:cTn id="86" dur="1000" fill="hold"/>
                                        <p:tgtEl>
                                          <p:spTgt spid="18454"/>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1" fill="hold" grpId="0" nodeType="clickEffect">
                                  <p:stCondLst>
                                    <p:cond delay="0"/>
                                  </p:stCondLst>
                                  <p:childTnLst>
                                    <p:set>
                                      <p:cBhvr>
                                        <p:cTn id="90" dur="1" fill="hold">
                                          <p:stCondLst>
                                            <p:cond delay="0"/>
                                          </p:stCondLst>
                                        </p:cTn>
                                        <p:tgtEl>
                                          <p:spTgt spid="24"/>
                                        </p:tgtEl>
                                        <p:attrNameLst>
                                          <p:attrName>style.visibility</p:attrName>
                                        </p:attrNameLst>
                                      </p:cBhvr>
                                      <p:to>
                                        <p:strVal val="visible"/>
                                      </p:to>
                                    </p:set>
                                    <p:anim calcmode="lin" valueType="num">
                                      <p:cBhvr additive="base">
                                        <p:cTn id="91" dur="1000" fill="hold"/>
                                        <p:tgtEl>
                                          <p:spTgt spid="24"/>
                                        </p:tgtEl>
                                        <p:attrNameLst>
                                          <p:attrName>ppt_x</p:attrName>
                                        </p:attrNameLst>
                                      </p:cBhvr>
                                      <p:tavLst>
                                        <p:tav tm="0">
                                          <p:val>
                                            <p:strVal val="#ppt_x"/>
                                          </p:val>
                                        </p:tav>
                                        <p:tav tm="100000">
                                          <p:val>
                                            <p:strVal val="#ppt_x"/>
                                          </p:val>
                                        </p:tav>
                                      </p:tavLst>
                                    </p:anim>
                                    <p:anim calcmode="lin" valueType="num">
                                      <p:cBhvr additive="base">
                                        <p:cTn id="92" dur="10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4" grpId="0" animBg="1"/>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C240C4AA-8F00-473D-8350-441C24D435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839"/>
          <a:stretch>
            <a:fillRect/>
          </a:stretch>
        </p:blipFill>
        <p:spPr bwMode="auto">
          <a:xfrm>
            <a:off x="379413" y="869207"/>
            <a:ext cx="9075737" cy="175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a:extLst>
              <a:ext uri="{FF2B5EF4-FFF2-40B4-BE49-F238E27FC236}">
                <a16:creationId xmlns:a16="http://schemas.microsoft.com/office/drawing/2014/main" id="{11720590-10FF-4A78-AAEB-D7675D7B3E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003" b="8916"/>
          <a:stretch>
            <a:fillRect/>
          </a:stretch>
        </p:blipFill>
        <p:spPr bwMode="auto">
          <a:xfrm>
            <a:off x="379413" y="3849688"/>
            <a:ext cx="3600450" cy="195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a:extLst>
              <a:ext uri="{FF2B5EF4-FFF2-40B4-BE49-F238E27FC236}">
                <a16:creationId xmlns:a16="http://schemas.microsoft.com/office/drawing/2014/main" id="{3D17931B-A32A-417C-90FB-C7187491FC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1157" t="50899"/>
          <a:stretch>
            <a:fillRect/>
          </a:stretch>
        </p:blipFill>
        <p:spPr bwMode="auto">
          <a:xfrm>
            <a:off x="4122738" y="3836988"/>
            <a:ext cx="3695700" cy="1963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a:extLst>
              <a:ext uri="{FF2B5EF4-FFF2-40B4-BE49-F238E27FC236}">
                <a16:creationId xmlns:a16="http://schemas.microsoft.com/office/drawing/2014/main" id="{66C6B799-2093-46B3-9EBC-62388BCE519D}"/>
              </a:ext>
            </a:extLst>
          </p:cNvPr>
          <p:cNvSpPr txBox="1"/>
          <p:nvPr/>
        </p:nvSpPr>
        <p:spPr>
          <a:xfrm>
            <a:off x="4341378" y="1451336"/>
            <a:ext cx="999884" cy="461665"/>
          </a:xfrm>
          <a:prstGeom prst="rect">
            <a:avLst/>
          </a:prstGeom>
          <a:solidFill>
            <a:schemeClr val="bg1"/>
          </a:solidFill>
          <a:effectLst>
            <a:innerShdw blurRad="63500" dist="50800" dir="13500000">
              <a:prstClr val="black">
                <a:alpha val="50000"/>
              </a:prstClr>
            </a:innerShdw>
          </a:effectLst>
        </p:spPr>
        <p:txBody>
          <a:bodyPr>
            <a:spAutoFit/>
          </a:bodyPr>
          <a:lstStyle>
            <a:defPPr>
              <a:defRPr lang="de-DE"/>
            </a:defPPr>
          </a:lstStyle>
          <a:p>
            <a:pPr algn="ctr">
              <a:defRPr/>
            </a:pPr>
            <a:r>
              <a:rPr lang="de-DE" dirty="0"/>
              <a:t>50 %</a:t>
            </a:r>
          </a:p>
        </p:txBody>
      </p:sp>
      <p:sp>
        <p:nvSpPr>
          <p:cNvPr id="20" name="Textfeld 19">
            <a:extLst>
              <a:ext uri="{FF2B5EF4-FFF2-40B4-BE49-F238E27FC236}">
                <a16:creationId xmlns:a16="http://schemas.microsoft.com/office/drawing/2014/main" id="{6CDAF9F2-2716-4C7D-8752-555DE5F738D8}"/>
              </a:ext>
            </a:extLst>
          </p:cNvPr>
          <p:cNvSpPr txBox="1"/>
          <p:nvPr/>
        </p:nvSpPr>
        <p:spPr>
          <a:xfrm>
            <a:off x="1821009" y="4760283"/>
            <a:ext cx="1016749" cy="461665"/>
          </a:xfrm>
          <a:prstGeom prst="rect">
            <a:avLst/>
          </a:prstGeom>
          <a:solidFill>
            <a:schemeClr val="bg1"/>
          </a:solidFill>
          <a:effectLst>
            <a:innerShdw blurRad="63500" dist="50800" dir="13500000">
              <a:prstClr val="black">
                <a:alpha val="50000"/>
              </a:prstClr>
            </a:innerShdw>
          </a:effectLst>
        </p:spPr>
        <p:txBody>
          <a:bodyPr>
            <a:spAutoFit/>
          </a:bodyPr>
          <a:lstStyle>
            <a:defPPr>
              <a:defRPr lang="de-DE"/>
            </a:defPPr>
          </a:lstStyle>
          <a:p>
            <a:pPr algn="ctr">
              <a:defRPr/>
            </a:pPr>
            <a:r>
              <a:rPr lang="de-DE" dirty="0"/>
              <a:t>25 %</a:t>
            </a:r>
          </a:p>
        </p:txBody>
      </p:sp>
      <p:sp>
        <p:nvSpPr>
          <p:cNvPr id="21" name="Textfeld 20">
            <a:extLst>
              <a:ext uri="{FF2B5EF4-FFF2-40B4-BE49-F238E27FC236}">
                <a16:creationId xmlns:a16="http://schemas.microsoft.com/office/drawing/2014/main" id="{AA7D141E-9E5E-47DE-BF05-A4B453F9313C}"/>
              </a:ext>
            </a:extLst>
          </p:cNvPr>
          <p:cNvSpPr txBox="1"/>
          <p:nvPr/>
        </p:nvSpPr>
        <p:spPr>
          <a:xfrm>
            <a:off x="5612313" y="4773102"/>
            <a:ext cx="998455" cy="461665"/>
          </a:xfrm>
          <a:prstGeom prst="rect">
            <a:avLst/>
          </a:prstGeom>
          <a:solidFill>
            <a:schemeClr val="bg1"/>
          </a:solidFill>
          <a:effectLst>
            <a:innerShdw blurRad="63500" dist="50800" dir="13500000">
              <a:prstClr val="black">
                <a:alpha val="50000"/>
              </a:prstClr>
            </a:innerShdw>
          </a:effectLst>
        </p:spPr>
        <p:txBody>
          <a:bodyPr>
            <a:spAutoFit/>
          </a:bodyPr>
          <a:lstStyle>
            <a:defPPr>
              <a:defRPr lang="de-DE"/>
            </a:defPPr>
          </a:lstStyle>
          <a:p>
            <a:pPr algn="ctr">
              <a:defRPr/>
            </a:pPr>
            <a:r>
              <a:rPr lang="de-DE" dirty="0"/>
              <a:t>25 %</a:t>
            </a:r>
          </a:p>
        </p:txBody>
      </p:sp>
      <p:sp>
        <p:nvSpPr>
          <p:cNvPr id="10263" name="Fußzeilenplatzhalter 7">
            <a:extLst>
              <a:ext uri="{FF2B5EF4-FFF2-40B4-BE49-F238E27FC236}">
                <a16:creationId xmlns:a16="http://schemas.microsoft.com/office/drawing/2014/main" id="{66B900A1-4F6F-4AD6-9899-D002F08F121B}"/>
              </a:ext>
            </a:extLst>
          </p:cNvPr>
          <p:cNvSpPr>
            <a:spLocks noGrp="1"/>
          </p:cNvSpPr>
          <p:nvPr>
            <p:ph type="ftr" sz="quarter" idx="4294967295"/>
          </p:nvPr>
        </p:nvSpPr>
        <p:spPr bwMode="auto">
          <a:xfrm>
            <a:off x="4197283" y="5847541"/>
            <a:ext cx="5418137" cy="36036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Dr. Hans Schipper - Klimawandel: globale Ursache, regionale Folgen</a:t>
            </a:r>
          </a:p>
        </p:txBody>
      </p:sp>
      <p:sp>
        <p:nvSpPr>
          <p:cNvPr id="44" name="Textfeld 43"/>
          <p:cNvSpPr txBox="1"/>
          <p:nvPr/>
        </p:nvSpPr>
        <p:spPr>
          <a:xfrm>
            <a:off x="834450" y="11453"/>
            <a:ext cx="8623496" cy="707886"/>
          </a:xfrm>
          <a:prstGeom prst="rect">
            <a:avLst/>
          </a:prstGeom>
          <a:noFill/>
        </p:spPr>
        <p:txBody>
          <a:bodyPr wrap="square" rtlCol="0">
            <a:spAutoFit/>
          </a:bodyPr>
          <a:lstStyle/>
          <a:p>
            <a:r>
              <a:rPr lang="de-DE" sz="2000" dirty="0">
                <a:solidFill>
                  <a:schemeClr val="bg1"/>
                </a:solidFill>
              </a:rPr>
              <a:t>Die CO</a:t>
            </a:r>
            <a:r>
              <a:rPr lang="de-DE" sz="2000" baseline="-25000" dirty="0">
                <a:solidFill>
                  <a:schemeClr val="bg1"/>
                </a:solidFill>
              </a:rPr>
              <a:t>2</a:t>
            </a:r>
            <a:r>
              <a:rPr lang="de-DE" sz="2000" dirty="0">
                <a:solidFill>
                  <a:schemeClr val="bg1"/>
                </a:solidFill>
              </a:rPr>
              <a:t>-Bilanz</a:t>
            </a:r>
            <a:br>
              <a:rPr lang="de-DE" sz="2000" dirty="0">
                <a:solidFill>
                  <a:schemeClr val="bg1"/>
                </a:solidFill>
              </a:rPr>
            </a:br>
            <a:r>
              <a:rPr lang="de-DE" sz="2000" dirty="0">
                <a:solidFill>
                  <a:schemeClr val="bg1"/>
                </a:solidFill>
              </a:rPr>
              <a:t>Was hat CO</a:t>
            </a:r>
            <a:r>
              <a:rPr lang="de-DE" sz="2000" baseline="-25000" dirty="0">
                <a:solidFill>
                  <a:schemeClr val="bg1"/>
                </a:solidFill>
              </a:rPr>
              <a:t>2</a:t>
            </a:r>
            <a:r>
              <a:rPr lang="de-DE" sz="2000" dirty="0">
                <a:solidFill>
                  <a:schemeClr val="bg1"/>
                </a:solidFill>
              </a:rPr>
              <a:t> mit der Klimakrise zu tun?</a:t>
            </a:r>
          </a:p>
        </p:txBody>
      </p:sp>
      <p:grpSp>
        <p:nvGrpSpPr>
          <p:cNvPr id="4" name="Gruppieren 3">
            <a:extLst>
              <a:ext uri="{FF2B5EF4-FFF2-40B4-BE49-F238E27FC236}">
                <a16:creationId xmlns:a16="http://schemas.microsoft.com/office/drawing/2014/main" id="{490FD749-AD07-4F74-83E2-2892F96A7525}"/>
              </a:ext>
            </a:extLst>
          </p:cNvPr>
          <p:cNvGrpSpPr/>
          <p:nvPr/>
        </p:nvGrpSpPr>
        <p:grpSpPr>
          <a:xfrm>
            <a:off x="7840663" y="962772"/>
            <a:ext cx="1691494" cy="4837950"/>
            <a:chOff x="7840663" y="962772"/>
            <a:chExt cx="1691494" cy="4837950"/>
          </a:xfrm>
        </p:grpSpPr>
        <p:grpSp>
          <p:nvGrpSpPr>
            <p:cNvPr id="2" name="Gruppieren 1">
              <a:extLst>
                <a:ext uri="{FF2B5EF4-FFF2-40B4-BE49-F238E27FC236}">
                  <a16:creationId xmlns:a16="http://schemas.microsoft.com/office/drawing/2014/main" id="{C41FD841-3AB8-496E-BD63-0F06C172FECF}"/>
                </a:ext>
              </a:extLst>
            </p:cNvPr>
            <p:cNvGrpSpPr>
              <a:grpSpLocks/>
            </p:cNvGrpSpPr>
            <p:nvPr/>
          </p:nvGrpSpPr>
          <p:grpSpPr bwMode="auto">
            <a:xfrm>
              <a:off x="7840665" y="962772"/>
              <a:ext cx="1691492" cy="4837950"/>
              <a:chOff x="8093498" y="1323104"/>
              <a:chExt cx="1691098" cy="4838101"/>
            </a:xfrm>
          </p:grpSpPr>
          <p:pic>
            <p:nvPicPr>
              <p:cNvPr id="10268" name="Picture 5">
                <a:extLst>
                  <a:ext uri="{FF2B5EF4-FFF2-40B4-BE49-F238E27FC236}">
                    <a16:creationId xmlns:a16="http://schemas.microsoft.com/office/drawing/2014/main" id="{685D712C-1286-4D42-B405-3C388D9A9C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35025"/>
              <a:stretch>
                <a:fillRect/>
              </a:stretch>
            </p:blipFill>
            <p:spPr bwMode="auto">
              <a:xfrm>
                <a:off x="8193088" y="4197170"/>
                <a:ext cx="1513731" cy="1964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Pfeil nach unten 11">
                <a:extLst>
                  <a:ext uri="{FF2B5EF4-FFF2-40B4-BE49-F238E27FC236}">
                    <a16:creationId xmlns:a16="http://schemas.microsoft.com/office/drawing/2014/main" id="{5A855F9C-3CC8-4AAC-92D8-FB22E3435403}"/>
                  </a:ext>
                </a:extLst>
              </p:cNvPr>
              <p:cNvSpPr/>
              <p:nvPr/>
            </p:nvSpPr>
            <p:spPr>
              <a:xfrm rot="10800000">
                <a:off x="8283953" y="3157560"/>
                <a:ext cx="125383" cy="847752"/>
              </a:xfrm>
              <a:prstGeom prst="downArrow">
                <a:avLst>
                  <a:gd name="adj1" fmla="val 100000"/>
                  <a:gd name="adj2" fmla="val 50000"/>
                </a:avLst>
              </a:prstGeom>
              <a:solidFill>
                <a:srgbClr val="FF0000"/>
              </a:solidFill>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de-DE"/>
              </a:p>
            </p:txBody>
          </p:sp>
          <p:sp>
            <p:nvSpPr>
              <p:cNvPr id="10270" name="Textfeld 16">
                <a:extLst>
                  <a:ext uri="{FF2B5EF4-FFF2-40B4-BE49-F238E27FC236}">
                    <a16:creationId xmlns:a16="http://schemas.microsoft.com/office/drawing/2014/main" id="{5DF2F7B5-EA9D-4D11-9D2A-AD202BF005CB}"/>
                  </a:ext>
                </a:extLst>
              </p:cNvPr>
              <p:cNvSpPr txBox="1">
                <a:spLocks noChangeArrowheads="1"/>
              </p:cNvSpPr>
              <p:nvPr/>
            </p:nvSpPr>
            <p:spPr bwMode="auto">
              <a:xfrm>
                <a:off x="8460620" y="3739197"/>
                <a:ext cx="13239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rgbClr val="FF0000"/>
                    </a:solidFill>
                  </a:rPr>
                  <a:t>41 </a:t>
                </a:r>
                <a:r>
                  <a:rPr lang="de-DE" altLang="de-DE" dirty="0" err="1">
                    <a:solidFill>
                      <a:srgbClr val="FF0000"/>
                    </a:solidFill>
                  </a:rPr>
                  <a:t>Gt</a:t>
                </a:r>
                <a:r>
                  <a:rPr lang="de-DE" altLang="de-DE" dirty="0">
                    <a:solidFill>
                      <a:srgbClr val="FF0000"/>
                    </a:solidFill>
                  </a:rPr>
                  <a:t>/a</a:t>
                </a:r>
              </a:p>
            </p:txBody>
          </p:sp>
          <p:sp>
            <p:nvSpPr>
              <p:cNvPr id="10272" name="Textfeld 16">
                <a:extLst>
                  <a:ext uri="{FF2B5EF4-FFF2-40B4-BE49-F238E27FC236}">
                    <a16:creationId xmlns:a16="http://schemas.microsoft.com/office/drawing/2014/main" id="{242639DC-6A38-496D-A4F7-16FCD5A99830}"/>
                  </a:ext>
                </a:extLst>
              </p:cNvPr>
              <p:cNvSpPr txBox="1">
                <a:spLocks noChangeArrowheads="1"/>
              </p:cNvSpPr>
              <p:nvPr/>
            </p:nvSpPr>
            <p:spPr bwMode="auto">
              <a:xfrm>
                <a:off x="8093498" y="1323104"/>
                <a:ext cx="1547673" cy="646351"/>
              </a:xfrm>
              <a:prstGeom prst="rect">
                <a:avLst/>
              </a:prstGeom>
              <a:solidFill>
                <a:schemeClr val="accent2">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800" dirty="0">
                    <a:solidFill>
                      <a:schemeClr val="bg1"/>
                    </a:solidFill>
                  </a:rPr>
                  <a:t>CO</a:t>
                </a:r>
                <a:r>
                  <a:rPr lang="de-DE" altLang="de-DE" sz="1800" baseline="-25000" dirty="0">
                    <a:solidFill>
                      <a:schemeClr val="bg1"/>
                    </a:solidFill>
                  </a:rPr>
                  <a:t>2</a:t>
                </a:r>
                <a:r>
                  <a:rPr lang="de-DE" altLang="de-DE" sz="1800" dirty="0">
                    <a:solidFill>
                      <a:schemeClr val="bg1"/>
                    </a:solidFill>
                  </a:rPr>
                  <a:t>-Mensch kumuliert</a:t>
                </a:r>
              </a:p>
            </p:txBody>
          </p:sp>
        </p:grpSp>
        <p:sp>
          <p:nvSpPr>
            <p:cNvPr id="46" name="Rechteck 45">
              <a:extLst>
                <a:ext uri="{FF2B5EF4-FFF2-40B4-BE49-F238E27FC236}">
                  <a16:creationId xmlns:a16="http://schemas.microsoft.com/office/drawing/2014/main" id="{0E282E37-A9C9-46FB-A764-E5374FF00CD9}"/>
                </a:ext>
              </a:extLst>
            </p:cNvPr>
            <p:cNvSpPr/>
            <p:nvPr/>
          </p:nvSpPr>
          <p:spPr>
            <a:xfrm>
              <a:off x="7840663" y="2034849"/>
              <a:ext cx="1548036" cy="461665"/>
            </a:xfrm>
            <a:prstGeom prst="rect">
              <a:avLst/>
            </a:prstGeom>
            <a:solidFill>
              <a:schemeClr val="accent2">
                <a:lumMod val="75000"/>
                <a:alpha val="50196"/>
              </a:schemeClr>
            </a:solidFill>
          </p:spPr>
          <p:txBody>
            <a:bodyPr wrap="square">
              <a:spAutoFit/>
            </a:bodyPr>
            <a:lstStyle/>
            <a:p>
              <a:r>
                <a:rPr lang="de-DE" sz="1200" b="1" dirty="0">
                  <a:solidFill>
                    <a:schemeClr val="bg1"/>
                  </a:solidFill>
                  <a:sym typeface="Wingdings" panose="05000000000000000000" pitchFamily="2" charset="2"/>
                </a:rPr>
                <a:t>Strahlungsantrieb:</a:t>
              </a:r>
              <a:br>
                <a:rPr lang="de-DE" sz="1200" b="1" dirty="0">
                  <a:solidFill>
                    <a:schemeClr val="bg1"/>
                  </a:solidFill>
                  <a:sym typeface="Wingdings" panose="05000000000000000000" pitchFamily="2" charset="2"/>
                </a:rPr>
              </a:br>
              <a:r>
                <a:rPr lang="de-DE" sz="1200" b="1" dirty="0">
                  <a:solidFill>
                    <a:schemeClr val="bg1"/>
                  </a:solidFill>
                  <a:sym typeface="Wingdings" panose="05000000000000000000" pitchFamily="2" charset="2"/>
                </a:rPr>
                <a:t>2,3 W/m²  </a:t>
              </a:r>
              <a:r>
                <a:rPr lang="de-DE" altLang="de-DE" sz="1200" b="1" dirty="0">
                  <a:solidFill>
                    <a:schemeClr val="bg1"/>
                  </a:solidFill>
                  <a:sym typeface="Wingdings" panose="05000000000000000000" pitchFamily="2" charset="2"/>
                </a:rPr>
                <a:t>∆ T</a:t>
              </a:r>
              <a:r>
                <a:rPr lang="de-DE" altLang="de-DE" sz="1200" b="1" baseline="-25000" dirty="0">
                  <a:solidFill>
                    <a:schemeClr val="bg1"/>
                  </a:solidFill>
                  <a:sym typeface="Wingdings" panose="05000000000000000000" pitchFamily="2" charset="2"/>
                </a:rPr>
                <a:t>M</a:t>
              </a:r>
              <a:endParaRPr lang="de-DE" sz="1200" b="1" baseline="-25000" dirty="0">
                <a:solidFill>
                  <a:schemeClr val="bg1"/>
                </a:solidFill>
              </a:endParaRPr>
            </a:p>
          </p:txBody>
        </p:sp>
      </p:grpSp>
      <p:grpSp>
        <p:nvGrpSpPr>
          <p:cNvPr id="33" name="Gruppieren 32">
            <a:extLst>
              <a:ext uri="{FF2B5EF4-FFF2-40B4-BE49-F238E27FC236}">
                <a16:creationId xmlns:a16="http://schemas.microsoft.com/office/drawing/2014/main" id="{61BFF339-1D39-4D68-8486-ED207E27595B}"/>
              </a:ext>
            </a:extLst>
          </p:cNvPr>
          <p:cNvGrpSpPr/>
          <p:nvPr/>
        </p:nvGrpSpPr>
        <p:grpSpPr>
          <a:xfrm>
            <a:off x="3031631" y="2684730"/>
            <a:ext cx="2309631" cy="1120515"/>
            <a:chOff x="3021961" y="2684730"/>
            <a:chExt cx="2309631" cy="1120515"/>
          </a:xfrm>
        </p:grpSpPr>
        <p:grpSp>
          <p:nvGrpSpPr>
            <p:cNvPr id="23" name="Gruppieren 22">
              <a:extLst>
                <a:ext uri="{FF2B5EF4-FFF2-40B4-BE49-F238E27FC236}">
                  <a16:creationId xmlns:a16="http://schemas.microsoft.com/office/drawing/2014/main" id="{6B3A02EC-8FA8-456C-B49D-8994E1A39DE1}"/>
                </a:ext>
              </a:extLst>
            </p:cNvPr>
            <p:cNvGrpSpPr/>
            <p:nvPr/>
          </p:nvGrpSpPr>
          <p:grpSpPr>
            <a:xfrm>
              <a:off x="3021961" y="2684730"/>
              <a:ext cx="2265576" cy="1120515"/>
              <a:chOff x="3021961" y="2684730"/>
              <a:chExt cx="2265576" cy="1120515"/>
            </a:xfrm>
          </p:grpSpPr>
          <p:sp>
            <p:nvSpPr>
              <p:cNvPr id="17" name="Rechteck 16">
                <a:extLst>
                  <a:ext uri="{FF2B5EF4-FFF2-40B4-BE49-F238E27FC236}">
                    <a16:creationId xmlns:a16="http://schemas.microsoft.com/office/drawing/2014/main" id="{A376CA7A-72BD-4C75-AF0C-1055C56486D1}"/>
                  </a:ext>
                </a:extLst>
              </p:cNvPr>
              <p:cNvSpPr/>
              <p:nvPr/>
            </p:nvSpPr>
            <p:spPr bwMode="auto">
              <a:xfrm>
                <a:off x="3042925" y="2684730"/>
                <a:ext cx="2244612" cy="1120515"/>
              </a:xfrm>
              <a:prstGeom prst="rect">
                <a:avLst/>
              </a:prstGeom>
              <a:solidFill>
                <a:srgbClr val="0080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22" name="Gruppieren 21">
                <a:extLst>
                  <a:ext uri="{FF2B5EF4-FFF2-40B4-BE49-F238E27FC236}">
                    <a16:creationId xmlns:a16="http://schemas.microsoft.com/office/drawing/2014/main" id="{D52AA031-4840-4CE8-A957-813B1910D191}"/>
                  </a:ext>
                </a:extLst>
              </p:cNvPr>
              <p:cNvGrpSpPr/>
              <p:nvPr/>
            </p:nvGrpSpPr>
            <p:grpSpPr>
              <a:xfrm>
                <a:off x="3021961" y="2795587"/>
                <a:ext cx="1175322" cy="881522"/>
                <a:chOff x="3082921" y="2795587"/>
                <a:chExt cx="1175322" cy="881522"/>
              </a:xfrm>
            </p:grpSpPr>
            <p:sp>
              <p:nvSpPr>
                <p:cNvPr id="18" name="Rechteck 17">
                  <a:extLst>
                    <a:ext uri="{FF2B5EF4-FFF2-40B4-BE49-F238E27FC236}">
                      <a16:creationId xmlns:a16="http://schemas.microsoft.com/office/drawing/2014/main" id="{5136DB66-19AF-4C49-9F3E-9879C6676E03}"/>
                    </a:ext>
                  </a:extLst>
                </p:cNvPr>
                <p:cNvSpPr/>
                <p:nvPr/>
              </p:nvSpPr>
              <p:spPr bwMode="auto">
                <a:xfrm>
                  <a:off x="3137684" y="2795587"/>
                  <a:ext cx="1120559" cy="881522"/>
                </a:xfrm>
                <a:prstGeom prst="rect">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 name="Textfeld 12">
                  <a:extLst>
                    <a:ext uri="{FF2B5EF4-FFF2-40B4-BE49-F238E27FC236}">
                      <a16:creationId xmlns:a16="http://schemas.microsoft.com/office/drawing/2014/main" id="{163D9669-E7F3-465A-8BC5-2362E8A6A5F7}"/>
                    </a:ext>
                  </a:extLst>
                </p:cNvPr>
                <p:cNvSpPr txBox="1"/>
                <p:nvPr/>
              </p:nvSpPr>
              <p:spPr>
                <a:xfrm>
                  <a:off x="3082921" y="2846112"/>
                  <a:ext cx="1175322" cy="830997"/>
                </a:xfrm>
                <a:prstGeom prst="rect">
                  <a:avLst/>
                </a:prstGeom>
                <a:noFill/>
              </p:spPr>
              <p:txBody>
                <a:bodyPr wrap="none" rtlCol="0">
                  <a:spAutoFit/>
                </a:bodyPr>
                <a:lstStyle/>
                <a:p>
                  <a:pPr algn="ctr"/>
                  <a:r>
                    <a:rPr lang="de-DE" sz="1600" dirty="0"/>
                    <a:t>natürlicher</a:t>
                  </a:r>
                  <a:br>
                    <a:rPr lang="de-DE" sz="1600" dirty="0"/>
                  </a:br>
                  <a:r>
                    <a:rPr lang="de-DE" sz="1600" dirty="0"/>
                    <a:t>Treibhaus-</a:t>
                  </a:r>
                  <a:br>
                    <a:rPr lang="de-DE" sz="1600" dirty="0"/>
                  </a:br>
                  <a:r>
                    <a:rPr lang="de-DE" sz="1600" dirty="0" err="1"/>
                    <a:t>effekt</a:t>
                  </a:r>
                  <a:endParaRPr lang="de-DE" sz="1600" dirty="0"/>
                </a:p>
              </p:txBody>
            </p:sp>
          </p:grpSp>
        </p:grpSp>
        <p:grpSp>
          <p:nvGrpSpPr>
            <p:cNvPr id="19" name="Gruppieren 18">
              <a:extLst>
                <a:ext uri="{FF2B5EF4-FFF2-40B4-BE49-F238E27FC236}">
                  <a16:creationId xmlns:a16="http://schemas.microsoft.com/office/drawing/2014/main" id="{0D73FBC9-2D18-4D23-8478-C04F7A66A4BC}"/>
                </a:ext>
              </a:extLst>
            </p:cNvPr>
            <p:cNvGrpSpPr/>
            <p:nvPr/>
          </p:nvGrpSpPr>
          <p:grpSpPr>
            <a:xfrm>
              <a:off x="4202806" y="2714458"/>
              <a:ext cx="1128786" cy="1030328"/>
              <a:chOff x="4221856" y="2714458"/>
              <a:chExt cx="1128786" cy="1030328"/>
            </a:xfrm>
          </p:grpSpPr>
          <p:sp>
            <p:nvSpPr>
              <p:cNvPr id="35" name="Textfeld 34">
                <a:extLst>
                  <a:ext uri="{FF2B5EF4-FFF2-40B4-BE49-F238E27FC236}">
                    <a16:creationId xmlns:a16="http://schemas.microsoft.com/office/drawing/2014/main" id="{2BD584E5-CAE4-470A-BEB0-601ACCAB1B57}"/>
                  </a:ext>
                </a:extLst>
              </p:cNvPr>
              <p:cNvSpPr txBox="1"/>
              <p:nvPr/>
            </p:nvSpPr>
            <p:spPr>
              <a:xfrm>
                <a:off x="4651412" y="2714458"/>
                <a:ext cx="699230" cy="338554"/>
              </a:xfrm>
              <a:prstGeom prst="rect">
                <a:avLst/>
              </a:prstGeom>
              <a:noFill/>
            </p:spPr>
            <p:txBody>
              <a:bodyPr wrap="none" rtlCol="0">
                <a:spAutoFit/>
              </a:bodyPr>
              <a:lstStyle/>
              <a:p>
                <a:r>
                  <a:rPr lang="de-DE" sz="1600" dirty="0">
                    <a:solidFill>
                      <a:schemeClr val="bg1"/>
                    </a:solidFill>
                  </a:rPr>
                  <a:t>15 °C</a:t>
                </a:r>
              </a:p>
            </p:txBody>
          </p:sp>
          <p:sp>
            <p:nvSpPr>
              <p:cNvPr id="36" name="Textfeld 35">
                <a:extLst>
                  <a:ext uri="{FF2B5EF4-FFF2-40B4-BE49-F238E27FC236}">
                    <a16:creationId xmlns:a16="http://schemas.microsoft.com/office/drawing/2014/main" id="{337A7472-261A-423D-9009-12E39930D5EB}"/>
                  </a:ext>
                </a:extLst>
              </p:cNvPr>
              <p:cNvSpPr txBox="1"/>
              <p:nvPr/>
            </p:nvSpPr>
            <p:spPr>
              <a:xfrm>
                <a:off x="4614523" y="3406232"/>
                <a:ext cx="710451" cy="338554"/>
              </a:xfrm>
              <a:prstGeom prst="rect">
                <a:avLst/>
              </a:prstGeom>
              <a:noFill/>
            </p:spPr>
            <p:txBody>
              <a:bodyPr wrap="none" rtlCol="0">
                <a:spAutoFit/>
              </a:bodyPr>
              <a:lstStyle/>
              <a:p>
                <a:r>
                  <a:rPr lang="de-DE" sz="1600" dirty="0">
                    <a:solidFill>
                      <a:schemeClr val="bg1"/>
                    </a:solidFill>
                  </a:rPr>
                  <a:t>-18°C</a:t>
                </a:r>
              </a:p>
            </p:txBody>
          </p:sp>
          <p:sp>
            <p:nvSpPr>
              <p:cNvPr id="15" name="Rechteck 14">
                <a:extLst>
                  <a:ext uri="{FF2B5EF4-FFF2-40B4-BE49-F238E27FC236}">
                    <a16:creationId xmlns:a16="http://schemas.microsoft.com/office/drawing/2014/main" id="{BCD0E736-636A-4336-9D50-3A8E6BD60BFC}"/>
                  </a:ext>
                </a:extLst>
              </p:cNvPr>
              <p:cNvSpPr/>
              <p:nvPr/>
            </p:nvSpPr>
            <p:spPr>
              <a:xfrm>
                <a:off x="4221856" y="3067678"/>
                <a:ext cx="1086644" cy="338554"/>
              </a:xfrm>
              <a:prstGeom prst="rect">
                <a:avLst/>
              </a:prstGeom>
              <a:solidFill>
                <a:schemeClr val="bg1">
                  <a:lumMod val="75000"/>
                </a:schemeClr>
              </a:solidFill>
            </p:spPr>
            <p:txBody>
              <a:bodyPr wrap="none">
                <a:spAutoFit/>
              </a:bodyPr>
              <a:lstStyle/>
              <a:p>
                <a:r>
                  <a:rPr lang="de-DE" altLang="de-DE" sz="1600" dirty="0">
                    <a:sym typeface="Wingdings" panose="05000000000000000000" pitchFamily="2" charset="2"/>
                  </a:rPr>
                  <a:t>∆ T</a:t>
                </a:r>
                <a:r>
                  <a:rPr lang="de-DE" altLang="de-DE" sz="1600" baseline="-25000" dirty="0">
                    <a:sym typeface="Wingdings" panose="05000000000000000000" pitchFamily="2" charset="2"/>
                  </a:rPr>
                  <a:t>N: </a:t>
                </a:r>
                <a:r>
                  <a:rPr lang="de-DE" altLang="de-DE" sz="1600" dirty="0">
                    <a:sym typeface="Wingdings" panose="05000000000000000000" pitchFamily="2" charset="2"/>
                  </a:rPr>
                  <a:t>33 K</a:t>
                </a:r>
                <a:endParaRPr lang="de-DE" sz="1600" dirty="0"/>
              </a:p>
            </p:txBody>
          </p:sp>
        </p:grpSp>
      </p:grpSp>
      <p:grpSp>
        <p:nvGrpSpPr>
          <p:cNvPr id="10" name="Gruppieren 9">
            <a:extLst>
              <a:ext uri="{FF2B5EF4-FFF2-40B4-BE49-F238E27FC236}">
                <a16:creationId xmlns:a16="http://schemas.microsoft.com/office/drawing/2014/main" id="{D02FB25C-96A6-9B52-6A49-3B9FDC398AFF}"/>
              </a:ext>
            </a:extLst>
          </p:cNvPr>
          <p:cNvGrpSpPr/>
          <p:nvPr/>
        </p:nvGrpSpPr>
        <p:grpSpPr>
          <a:xfrm>
            <a:off x="-125898" y="2569062"/>
            <a:ext cx="7301042" cy="1267690"/>
            <a:chOff x="-125898" y="2569062"/>
            <a:chExt cx="7301042" cy="1267690"/>
          </a:xfrm>
        </p:grpSpPr>
        <p:sp>
          <p:nvSpPr>
            <p:cNvPr id="25" name="Textfeld 4">
              <a:extLst>
                <a:ext uri="{FF2B5EF4-FFF2-40B4-BE49-F238E27FC236}">
                  <a16:creationId xmlns:a16="http://schemas.microsoft.com/office/drawing/2014/main" id="{94E66A76-16DE-4971-89AF-5DE936C7836E}"/>
                </a:ext>
              </a:extLst>
            </p:cNvPr>
            <p:cNvSpPr txBox="1">
              <a:spLocks noChangeArrowheads="1"/>
            </p:cNvSpPr>
            <p:nvPr/>
          </p:nvSpPr>
          <p:spPr bwMode="auto">
            <a:xfrm>
              <a:off x="-125898" y="2569062"/>
              <a:ext cx="1431337"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de-DE" altLang="de-DE" sz="2000" dirty="0">
                  <a:solidFill>
                    <a:srgbClr val="008000"/>
                  </a:solidFill>
                </a:rPr>
                <a:t>CO</a:t>
              </a:r>
              <a:r>
                <a:rPr lang="de-DE" altLang="de-DE" sz="2000" baseline="-25000" dirty="0">
                  <a:solidFill>
                    <a:srgbClr val="008000"/>
                  </a:solidFill>
                </a:rPr>
                <a:t>2</a:t>
              </a:r>
              <a:r>
                <a:rPr lang="de-DE" altLang="de-DE" sz="2000" dirty="0">
                  <a:solidFill>
                    <a:srgbClr val="008000"/>
                  </a:solidFill>
                </a:rPr>
                <a:t>-Natur</a:t>
              </a:r>
              <a:br>
                <a:rPr lang="de-DE" altLang="de-DE" sz="2000" dirty="0">
                  <a:solidFill>
                    <a:srgbClr val="008000"/>
                  </a:solidFill>
                </a:rPr>
              </a:br>
              <a:r>
                <a:rPr lang="de-DE" altLang="de-DE" sz="1600" dirty="0">
                  <a:solidFill>
                    <a:srgbClr val="008000"/>
                  </a:solidFill>
                </a:rPr>
                <a:t>saisonaler Austausch</a:t>
              </a:r>
            </a:p>
          </p:txBody>
        </p:sp>
        <p:sp>
          <p:nvSpPr>
            <p:cNvPr id="16" name="Pfeil: nach oben und unten 15">
              <a:extLst>
                <a:ext uri="{FF2B5EF4-FFF2-40B4-BE49-F238E27FC236}">
                  <a16:creationId xmlns:a16="http://schemas.microsoft.com/office/drawing/2014/main" id="{916C739E-37BA-4336-9DBB-BD7C71802BE6}"/>
                </a:ext>
              </a:extLst>
            </p:cNvPr>
            <p:cNvSpPr/>
            <p:nvPr/>
          </p:nvSpPr>
          <p:spPr bwMode="auto">
            <a:xfrm>
              <a:off x="1179426" y="2624982"/>
              <a:ext cx="1357537" cy="1211770"/>
            </a:xfrm>
            <a:prstGeom prst="upDownArrow">
              <a:avLst>
                <a:gd name="adj1" fmla="val 74999"/>
                <a:gd name="adj2" fmla="val 27867"/>
              </a:avLst>
            </a:prstGeom>
            <a:solidFill>
              <a:srgbClr val="0080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1" name="Textfeld 4">
              <a:extLst>
                <a:ext uri="{FF2B5EF4-FFF2-40B4-BE49-F238E27FC236}">
                  <a16:creationId xmlns:a16="http://schemas.microsoft.com/office/drawing/2014/main" id="{C0A30845-BB4A-4356-9ACD-0B3DD7FA5390}"/>
                </a:ext>
              </a:extLst>
            </p:cNvPr>
            <p:cNvSpPr txBox="1">
              <a:spLocks noChangeArrowheads="1"/>
            </p:cNvSpPr>
            <p:nvPr/>
          </p:nvSpPr>
          <p:spPr bwMode="auto">
            <a:xfrm>
              <a:off x="1293632" y="2997529"/>
              <a:ext cx="11715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dirty="0">
                  <a:solidFill>
                    <a:schemeClr val="bg1"/>
                  </a:solidFill>
                </a:rPr>
                <a:t>330 </a:t>
              </a:r>
              <a:r>
                <a:rPr lang="de-DE" altLang="de-DE" dirty="0" err="1">
                  <a:solidFill>
                    <a:schemeClr val="bg1"/>
                  </a:solidFill>
                </a:rPr>
                <a:t>Gt</a:t>
              </a:r>
              <a:endParaRPr lang="de-DE" altLang="de-DE" dirty="0">
                <a:solidFill>
                  <a:schemeClr val="bg1"/>
                </a:solidFill>
              </a:endParaRPr>
            </a:p>
          </p:txBody>
        </p:sp>
        <p:sp>
          <p:nvSpPr>
            <p:cNvPr id="55" name="Pfeil: nach oben und unten 54">
              <a:extLst>
                <a:ext uri="{FF2B5EF4-FFF2-40B4-BE49-F238E27FC236}">
                  <a16:creationId xmlns:a16="http://schemas.microsoft.com/office/drawing/2014/main" id="{CAE11DD7-697A-47E7-B2B7-644246FCD8AA}"/>
                </a:ext>
              </a:extLst>
            </p:cNvPr>
            <p:cNvSpPr/>
            <p:nvPr/>
          </p:nvSpPr>
          <p:spPr bwMode="auto">
            <a:xfrm>
              <a:off x="5817607" y="2624982"/>
              <a:ext cx="1357537" cy="1211770"/>
            </a:xfrm>
            <a:prstGeom prst="upDownArrow">
              <a:avLst>
                <a:gd name="adj1" fmla="val 74999"/>
                <a:gd name="adj2" fmla="val 27867"/>
              </a:avLst>
            </a:prstGeom>
            <a:solidFill>
              <a:srgbClr val="0080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6" name="Textfeld 4">
              <a:extLst>
                <a:ext uri="{FF2B5EF4-FFF2-40B4-BE49-F238E27FC236}">
                  <a16:creationId xmlns:a16="http://schemas.microsoft.com/office/drawing/2014/main" id="{ED81624B-F829-4A00-AF0C-D2EFD5FF00B3}"/>
                </a:ext>
              </a:extLst>
            </p:cNvPr>
            <p:cNvSpPr txBox="1">
              <a:spLocks noChangeArrowheads="1"/>
            </p:cNvSpPr>
            <p:nvPr/>
          </p:nvSpPr>
          <p:spPr bwMode="auto">
            <a:xfrm>
              <a:off x="5931813" y="2997529"/>
              <a:ext cx="11715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dirty="0">
                  <a:solidFill>
                    <a:schemeClr val="bg1"/>
                  </a:solidFill>
                </a:rPr>
                <a:t>440 </a:t>
              </a:r>
              <a:r>
                <a:rPr lang="de-DE" altLang="de-DE" dirty="0" err="1">
                  <a:solidFill>
                    <a:schemeClr val="bg1"/>
                  </a:solidFill>
                </a:rPr>
                <a:t>Gt</a:t>
              </a:r>
              <a:endParaRPr lang="de-DE" altLang="de-DE" dirty="0">
                <a:solidFill>
                  <a:schemeClr val="bg1"/>
                </a:solidFill>
              </a:endParaRPr>
            </a:p>
          </p:txBody>
        </p:sp>
      </p:grpSp>
      <p:sp>
        <p:nvSpPr>
          <p:cNvPr id="5" name="Textfeld 4">
            <a:extLst>
              <a:ext uri="{FF2B5EF4-FFF2-40B4-BE49-F238E27FC236}">
                <a16:creationId xmlns:a16="http://schemas.microsoft.com/office/drawing/2014/main" id="{DC62BC3C-0612-44F5-8B21-15D7AC5EC03B}"/>
              </a:ext>
            </a:extLst>
          </p:cNvPr>
          <p:cNvSpPr txBox="1"/>
          <p:nvPr/>
        </p:nvSpPr>
        <p:spPr>
          <a:xfrm>
            <a:off x="296092" y="5773405"/>
            <a:ext cx="2490362" cy="276999"/>
          </a:xfrm>
          <a:prstGeom prst="rect">
            <a:avLst/>
          </a:prstGeom>
          <a:noFill/>
        </p:spPr>
        <p:txBody>
          <a:bodyPr wrap="none" rtlCol="0">
            <a:spAutoFit/>
          </a:bodyPr>
          <a:lstStyle/>
          <a:p>
            <a:r>
              <a:rPr lang="de-DE" sz="1200" dirty="0">
                <a:hlinkClick r:id="rId7"/>
              </a:rPr>
              <a:t>Terra X: CO</a:t>
            </a:r>
            <a:r>
              <a:rPr lang="de-DE" sz="1200" baseline="-25000" dirty="0">
                <a:hlinkClick r:id="rId7"/>
              </a:rPr>
              <a:t>2</a:t>
            </a:r>
            <a:r>
              <a:rPr lang="de-DE" sz="1200" dirty="0">
                <a:hlinkClick r:id="rId7"/>
              </a:rPr>
              <a:t>-Pysik, Harald Lesch</a:t>
            </a:r>
            <a:endParaRPr lang="de-DE" sz="1200" dirty="0"/>
          </a:p>
        </p:txBody>
      </p:sp>
      <p:sp>
        <p:nvSpPr>
          <p:cNvPr id="24" name="Textfeld 40">
            <a:extLst>
              <a:ext uri="{FF2B5EF4-FFF2-40B4-BE49-F238E27FC236}">
                <a16:creationId xmlns:a16="http://schemas.microsoft.com/office/drawing/2014/main" id="{57BB2844-2372-4753-9C64-6F647FCD9D25}"/>
              </a:ext>
            </a:extLst>
          </p:cNvPr>
          <p:cNvSpPr txBox="1">
            <a:spLocks noChangeArrowheads="1"/>
          </p:cNvSpPr>
          <p:nvPr/>
        </p:nvSpPr>
        <p:spPr bwMode="auto">
          <a:xfrm>
            <a:off x="0" y="6261366"/>
            <a:ext cx="990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Mensch: zusätzlich CO</a:t>
            </a:r>
            <a:r>
              <a:rPr lang="de-DE" altLang="de-DE" sz="1800" baseline="-25000" dirty="0">
                <a:solidFill>
                  <a:srgbClr val="00B050"/>
                </a:solidFill>
              </a:rPr>
              <a:t>2</a:t>
            </a:r>
            <a:r>
              <a:rPr lang="de-DE" altLang="de-DE" sz="1800" dirty="0">
                <a:solidFill>
                  <a:srgbClr val="00B050"/>
                </a:solidFill>
              </a:rPr>
              <a:t> </a:t>
            </a:r>
            <a:r>
              <a:rPr lang="de-DE" altLang="de-DE" sz="1800" dirty="0">
                <a:solidFill>
                  <a:srgbClr val="00B050"/>
                </a:solidFill>
                <a:sym typeface="Wingdings" panose="05000000000000000000" pitchFamily="2" charset="2"/>
              </a:rPr>
              <a:t> ∆ T</a:t>
            </a:r>
            <a:r>
              <a:rPr lang="de-DE" altLang="de-DE" sz="1800" baseline="-25000" dirty="0">
                <a:solidFill>
                  <a:srgbClr val="00B050"/>
                </a:solidFill>
                <a:sym typeface="Wingdings" panose="05000000000000000000" pitchFamily="2" charset="2"/>
              </a:rPr>
              <a:t>M</a:t>
            </a:r>
            <a:r>
              <a:rPr lang="de-DE" altLang="de-DE" sz="1800" dirty="0">
                <a:solidFill>
                  <a:srgbClr val="00B050"/>
                </a:solidFill>
                <a:sym typeface="Wingdings" panose="05000000000000000000" pitchFamily="2" charset="2"/>
              </a:rPr>
              <a:t> &gt; 1,5 K  Klima kippt  Erde wird unbewohnbar!</a:t>
            </a:r>
            <a:endParaRPr lang="de-DE" altLang="de-DE" sz="1800" dirty="0">
              <a:solidFill>
                <a:srgbClr val="00B050"/>
              </a:solidFill>
            </a:endParaRPr>
          </a:p>
        </p:txBody>
      </p:sp>
      <p:sp>
        <p:nvSpPr>
          <p:cNvPr id="6" name="Textfeld 5">
            <a:hlinkClick r:id="rId8"/>
            <a:extLst>
              <a:ext uri="{FF2B5EF4-FFF2-40B4-BE49-F238E27FC236}">
                <a16:creationId xmlns:a16="http://schemas.microsoft.com/office/drawing/2014/main" id="{5F2DC344-7B5A-EA2F-8441-AE7EBBE49AB4}"/>
              </a:ext>
            </a:extLst>
          </p:cNvPr>
          <p:cNvSpPr txBox="1"/>
          <p:nvPr/>
        </p:nvSpPr>
        <p:spPr>
          <a:xfrm>
            <a:off x="296092" y="6027723"/>
            <a:ext cx="5494517" cy="276999"/>
          </a:xfrm>
          <a:prstGeom prst="rect">
            <a:avLst/>
          </a:prstGeom>
          <a:noFill/>
        </p:spPr>
        <p:txBody>
          <a:bodyPr wrap="none" rtlCol="0">
            <a:spAutoFit/>
          </a:bodyPr>
          <a:lstStyle/>
          <a:p>
            <a:r>
              <a:rPr lang="de-DE" sz="1200" dirty="0">
                <a:hlinkClick r:id="rId7"/>
              </a:rPr>
              <a:t>WDR Doku: Klimawandel; Was die Wissenschaft wirklich weiß (und was nicht)</a:t>
            </a:r>
            <a:endParaRPr lang="de-DE" sz="1200" dirty="0"/>
          </a:p>
        </p:txBody>
      </p:sp>
      <p:sp>
        <p:nvSpPr>
          <p:cNvPr id="8" name="Textfeld 7">
            <a:extLst>
              <a:ext uri="{FF2B5EF4-FFF2-40B4-BE49-F238E27FC236}">
                <a16:creationId xmlns:a16="http://schemas.microsoft.com/office/drawing/2014/main" id="{434ECD31-02A7-F6B3-EECB-7E27B0E393ED}"/>
              </a:ext>
            </a:extLst>
          </p:cNvPr>
          <p:cNvSpPr txBox="1"/>
          <p:nvPr/>
        </p:nvSpPr>
        <p:spPr>
          <a:xfrm>
            <a:off x="157209" y="3469449"/>
            <a:ext cx="838691" cy="338554"/>
          </a:xfrm>
          <a:prstGeom prst="rect">
            <a:avLst/>
          </a:prstGeom>
          <a:solidFill>
            <a:srgbClr val="FF0000"/>
          </a:solidFill>
        </p:spPr>
        <p:txBody>
          <a:bodyPr wrap="none" rtlCol="0">
            <a:spAutoFit/>
          </a:bodyPr>
          <a:lstStyle/>
          <a:p>
            <a:r>
              <a:rPr lang="de-DE" sz="1600" baseline="30000" dirty="0">
                <a:solidFill>
                  <a:schemeClr val="bg1"/>
                </a:solidFill>
              </a:rPr>
              <a:t>14</a:t>
            </a:r>
            <a:r>
              <a:rPr lang="de-DE" sz="1600" dirty="0">
                <a:solidFill>
                  <a:schemeClr val="bg1"/>
                </a:solidFill>
              </a:rPr>
              <a:t>C/</a:t>
            </a:r>
            <a:r>
              <a:rPr lang="de-DE" sz="1600" baseline="30000" dirty="0">
                <a:solidFill>
                  <a:schemeClr val="bg1"/>
                </a:solidFill>
              </a:rPr>
              <a:t>12</a:t>
            </a:r>
            <a:r>
              <a:rPr lang="de-DE" sz="1600" dirty="0">
                <a:solidFill>
                  <a:schemeClr val="bg1"/>
                </a:solidFill>
              </a:rPr>
              <a:t>C</a:t>
            </a:r>
          </a:p>
        </p:txBody>
      </p:sp>
      <p:grpSp>
        <p:nvGrpSpPr>
          <p:cNvPr id="11" name="Gruppieren 10">
            <a:extLst>
              <a:ext uri="{FF2B5EF4-FFF2-40B4-BE49-F238E27FC236}">
                <a16:creationId xmlns:a16="http://schemas.microsoft.com/office/drawing/2014/main" id="{F31F574C-463D-605D-ED2C-A2F22C7E3995}"/>
              </a:ext>
            </a:extLst>
          </p:cNvPr>
          <p:cNvGrpSpPr/>
          <p:nvPr/>
        </p:nvGrpSpPr>
        <p:grpSpPr>
          <a:xfrm>
            <a:off x="8172833" y="2745235"/>
            <a:ext cx="1733167" cy="586736"/>
            <a:chOff x="8172833" y="2745235"/>
            <a:chExt cx="1733167" cy="586736"/>
          </a:xfrm>
        </p:grpSpPr>
        <p:sp>
          <p:nvSpPr>
            <p:cNvPr id="9" name="Textfeld 8">
              <a:extLst>
                <a:ext uri="{FF2B5EF4-FFF2-40B4-BE49-F238E27FC236}">
                  <a16:creationId xmlns:a16="http://schemas.microsoft.com/office/drawing/2014/main" id="{8B31AE49-5730-5179-5BE0-5B40894971AA}"/>
                </a:ext>
              </a:extLst>
            </p:cNvPr>
            <p:cNvSpPr txBox="1"/>
            <p:nvPr/>
          </p:nvSpPr>
          <p:spPr>
            <a:xfrm>
              <a:off x="8798004" y="2993417"/>
              <a:ext cx="482824" cy="338554"/>
            </a:xfrm>
            <a:prstGeom prst="rect">
              <a:avLst/>
            </a:prstGeom>
            <a:solidFill>
              <a:srgbClr val="FF0000"/>
            </a:solidFill>
          </p:spPr>
          <p:txBody>
            <a:bodyPr wrap="none" rtlCol="0">
              <a:spAutoFit/>
            </a:bodyPr>
            <a:lstStyle/>
            <a:p>
              <a:r>
                <a:rPr lang="de-DE" sz="1600" baseline="30000" dirty="0">
                  <a:solidFill>
                    <a:schemeClr val="bg1"/>
                  </a:solidFill>
                </a:rPr>
                <a:t>12</a:t>
              </a:r>
              <a:r>
                <a:rPr lang="de-DE" sz="1600" dirty="0">
                  <a:solidFill>
                    <a:schemeClr val="bg1"/>
                  </a:solidFill>
                </a:rPr>
                <a:t>C</a:t>
              </a:r>
            </a:p>
          </p:txBody>
        </p:sp>
        <p:sp>
          <p:nvSpPr>
            <p:cNvPr id="3" name="Textfeld 2">
              <a:extLst>
                <a:ext uri="{FF2B5EF4-FFF2-40B4-BE49-F238E27FC236}">
                  <a16:creationId xmlns:a16="http://schemas.microsoft.com/office/drawing/2014/main" id="{C611147C-2609-71CB-127B-6171F9A54C30}"/>
                </a:ext>
              </a:extLst>
            </p:cNvPr>
            <p:cNvSpPr txBox="1"/>
            <p:nvPr/>
          </p:nvSpPr>
          <p:spPr>
            <a:xfrm>
              <a:off x="8172833" y="2745235"/>
              <a:ext cx="1733167" cy="276999"/>
            </a:xfrm>
            <a:prstGeom prst="rect">
              <a:avLst/>
            </a:prstGeom>
            <a:noFill/>
          </p:spPr>
          <p:txBody>
            <a:bodyPr wrap="none" rtlCol="0">
              <a:spAutoFit/>
            </a:bodyPr>
            <a:lstStyle/>
            <a:p>
              <a:r>
                <a:rPr lang="de-DE" sz="1200" dirty="0">
                  <a:solidFill>
                    <a:srgbClr val="FF0000"/>
                  </a:solidFill>
                </a:rPr>
                <a:t>Radio-Carbon-Analyse</a:t>
              </a:r>
            </a:p>
          </p:txBody>
        </p:sp>
      </p:grpSp>
    </p:spTree>
    <p:extLst>
      <p:ext uri="{BB962C8B-B14F-4D97-AF65-F5344CB8AC3E}">
        <p14:creationId xmlns:p14="http://schemas.microsoft.com/office/powerpoint/2010/main" val="41393483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1000" fill="hold"/>
                                        <p:tgtEl>
                                          <p:spTgt spid="33"/>
                                        </p:tgtEl>
                                        <p:attrNameLst>
                                          <p:attrName>ppt_x</p:attrName>
                                        </p:attrNameLst>
                                      </p:cBhvr>
                                      <p:tavLst>
                                        <p:tav tm="0">
                                          <p:val>
                                            <p:strVal val="1+#ppt_w/2"/>
                                          </p:val>
                                        </p:tav>
                                        <p:tav tm="100000">
                                          <p:val>
                                            <p:strVal val="#ppt_x"/>
                                          </p:val>
                                        </p:tav>
                                      </p:tavLst>
                                    </p:anim>
                                    <p:anim calcmode="lin" valueType="num">
                                      <p:cBhvr additive="base">
                                        <p:cTn id="14" dur="1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0-#ppt_w/2"/>
                                          </p:val>
                                        </p:tav>
                                        <p:tav tm="100000">
                                          <p:val>
                                            <p:strVal val="#ppt_x"/>
                                          </p:val>
                                        </p:tav>
                                      </p:tavLst>
                                    </p:anim>
                                    <p:anim calcmode="lin" valueType="num">
                                      <p:cBhvr additive="base">
                                        <p:cTn id="3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1000" fill="hold"/>
                                        <p:tgtEl>
                                          <p:spTgt spid="24"/>
                                        </p:tgtEl>
                                        <p:attrNameLst>
                                          <p:attrName>ppt_x</p:attrName>
                                        </p:attrNameLst>
                                      </p:cBhvr>
                                      <p:tavLst>
                                        <p:tav tm="0">
                                          <p:val>
                                            <p:strVal val="#ppt_x"/>
                                          </p:val>
                                        </p:tav>
                                        <p:tav tm="100000">
                                          <p:val>
                                            <p:strVal val="#ppt_x"/>
                                          </p:val>
                                        </p:tav>
                                      </p:tavLst>
                                    </p:anim>
                                    <p:anim calcmode="lin" valueType="num">
                                      <p:cBhvr additive="base">
                                        <p:cTn id="38" dur="10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8" grpId="0" animBg="1"/>
    </p:bldLst>
  </p:timing>
</p:sld>
</file>

<file path=ppt/theme/theme1.xml><?xml version="1.0" encoding="utf-8"?>
<a:theme xmlns:a="http://schemas.openxmlformats.org/drawingml/2006/main" name="pg_blau_basisversion">
  <a:themeElements>
    <a:clrScheme name="">
      <a:dk1>
        <a:srgbClr val="000000"/>
      </a:dk1>
      <a:lt1>
        <a:srgbClr val="FFFFFF"/>
      </a:lt1>
      <a:dk2>
        <a:srgbClr val="FFFFFF"/>
      </a:dk2>
      <a:lt2>
        <a:srgbClr val="808080"/>
      </a:lt2>
      <a:accent1>
        <a:srgbClr val="B2B2B2"/>
      </a:accent1>
      <a:accent2>
        <a:srgbClr val="3333CC"/>
      </a:accent2>
      <a:accent3>
        <a:srgbClr val="FFFFFF"/>
      </a:accent3>
      <a:accent4>
        <a:srgbClr val="000000"/>
      </a:accent4>
      <a:accent5>
        <a:srgbClr val="D5D5D5"/>
      </a:accent5>
      <a:accent6>
        <a:srgbClr val="2D2DB9"/>
      </a:accent6>
      <a:hlink>
        <a:srgbClr val="0000CC"/>
      </a:hlink>
      <a:folHlink>
        <a:srgbClr val="000099"/>
      </a:folHlink>
    </a:clrScheme>
    <a:fontScheme name="pg_blau_basisvers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GB"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GB" sz="2400" b="0" i="0" u="none" strike="noStrike" cap="none" normalizeH="0" baseline="0" smtClean="0">
            <a:ln>
              <a:noFill/>
            </a:ln>
            <a:solidFill>
              <a:schemeClr val="tx1"/>
            </a:solidFill>
            <a:effectLst/>
            <a:latin typeface="Arial" charset="0"/>
          </a:defRPr>
        </a:defPPr>
      </a:lstStyle>
    </a:lnDef>
  </a:objectDefaults>
  <a:extraClrSchemeLst>
    <a:extraClrScheme>
      <a:clrScheme name="pg_blau_basisvers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g_blau_basisver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g_blau_basisvers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g_blau_basisvers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g_blau_basisvers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g_blau_basisvers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g_blau_basisvers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g_blau_basisversion 8">
        <a:dk1>
          <a:srgbClr val="000000"/>
        </a:dk1>
        <a:lt1>
          <a:srgbClr val="FFFFFF"/>
        </a:lt1>
        <a:dk2>
          <a:srgbClr val="000000"/>
        </a:dk2>
        <a:lt2>
          <a:srgbClr val="808080"/>
        </a:lt2>
        <a:accent1>
          <a:srgbClr val="99FF33"/>
        </a:accent1>
        <a:accent2>
          <a:srgbClr val="3333CC"/>
        </a:accent2>
        <a:accent3>
          <a:srgbClr val="FFFFFF"/>
        </a:accent3>
        <a:accent4>
          <a:srgbClr val="000000"/>
        </a:accent4>
        <a:accent5>
          <a:srgbClr val="CAFFAD"/>
        </a:accent5>
        <a:accent6>
          <a:srgbClr val="2D2DB9"/>
        </a:accent6>
        <a:hlink>
          <a:srgbClr val="0000CC"/>
        </a:hlink>
        <a:folHlink>
          <a:srgbClr val="99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Settings\janke00s\Application Data\Microsoft\Templates\PG Folienvorlagen\pg_blau_basisversion.pot</Template>
  <TotalTime>0</TotalTime>
  <Words>2123</Words>
  <Application>Microsoft Office PowerPoint</Application>
  <PresentationFormat>A4-Papier (210 x 297 mm)</PresentationFormat>
  <Paragraphs>294</Paragraphs>
  <Slides>38</Slides>
  <Notes>38</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38</vt:i4>
      </vt:variant>
    </vt:vector>
  </HeadingPairs>
  <TitlesOfParts>
    <vt:vector size="44" baseType="lpstr">
      <vt:lpstr>Microsoft YaHei</vt:lpstr>
      <vt:lpstr>Arial</vt:lpstr>
      <vt:lpstr>Calibri</vt:lpstr>
      <vt:lpstr>Courier New</vt:lpstr>
      <vt:lpstr>Wingdings</vt:lpstr>
      <vt:lpstr>pg_blau_basisversion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Siemens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janke00s</dc:creator>
  <cp:lastModifiedBy>Wolfgang Thiel</cp:lastModifiedBy>
  <cp:revision>2203</cp:revision>
  <cp:lastPrinted>2019-03-23T07:11:31Z</cp:lastPrinted>
  <dcterms:created xsi:type="dcterms:W3CDTF">2003-01-24T08:17:53Z</dcterms:created>
  <dcterms:modified xsi:type="dcterms:W3CDTF">2024-07-10T16:36:39Z</dcterms:modified>
</cp:coreProperties>
</file>